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slides/slide89.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tags/tag14.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tags/tag3.xml" ContentType="application/vnd.openxmlformats-officedocument.presentationml.tag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notesMasterIdLst>
    <p:notesMasterId r:id="rId108"/>
  </p:notesMasterIdLst>
  <p:sldIdLst>
    <p:sldId id="256" r:id="rId3"/>
    <p:sldId id="266" r:id="rId4"/>
    <p:sldId id="295" r:id="rId5"/>
    <p:sldId id="269" r:id="rId6"/>
    <p:sldId id="296" r:id="rId7"/>
    <p:sldId id="268" r:id="rId8"/>
    <p:sldId id="267" r:id="rId9"/>
    <p:sldId id="262" r:id="rId10"/>
    <p:sldId id="276" r:id="rId11"/>
    <p:sldId id="277" r:id="rId12"/>
    <p:sldId id="278" r:id="rId13"/>
    <p:sldId id="294" r:id="rId14"/>
    <p:sldId id="284" r:id="rId15"/>
    <p:sldId id="279" r:id="rId16"/>
    <p:sldId id="280" r:id="rId17"/>
    <p:sldId id="281" r:id="rId18"/>
    <p:sldId id="297" r:id="rId19"/>
    <p:sldId id="298" r:id="rId20"/>
    <p:sldId id="378" r:id="rId21"/>
    <p:sldId id="299" r:id="rId22"/>
    <p:sldId id="300" r:id="rId23"/>
    <p:sldId id="263" r:id="rId24"/>
    <p:sldId id="303" r:id="rId25"/>
    <p:sldId id="258" r:id="rId26"/>
    <p:sldId id="270" r:id="rId27"/>
    <p:sldId id="271" r:id="rId28"/>
    <p:sldId id="286" r:id="rId29"/>
    <p:sldId id="307" r:id="rId30"/>
    <p:sldId id="287" r:id="rId31"/>
    <p:sldId id="272" r:id="rId32"/>
    <p:sldId id="288" r:id="rId33"/>
    <p:sldId id="289" r:id="rId34"/>
    <p:sldId id="301" r:id="rId35"/>
    <p:sldId id="309" r:id="rId36"/>
    <p:sldId id="310" r:id="rId37"/>
    <p:sldId id="311" r:id="rId38"/>
    <p:sldId id="379"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0" r:id="rId68"/>
    <p:sldId id="341" r:id="rId69"/>
    <p:sldId id="342" r:id="rId70"/>
    <p:sldId id="343" r:id="rId71"/>
    <p:sldId id="377" r:id="rId72"/>
    <p:sldId id="302" r:id="rId73"/>
    <p:sldId id="345" r:id="rId74"/>
    <p:sldId id="346" r:id="rId75"/>
    <p:sldId id="347" r:id="rId76"/>
    <p:sldId id="348" r:id="rId77"/>
    <p:sldId id="349" r:id="rId78"/>
    <p:sldId id="350" r:id="rId79"/>
    <p:sldId id="351" r:id="rId80"/>
    <p:sldId id="352" r:id="rId81"/>
    <p:sldId id="353" r:id="rId82"/>
    <p:sldId id="354" r:id="rId83"/>
    <p:sldId id="355" r:id="rId84"/>
    <p:sldId id="356" r:id="rId85"/>
    <p:sldId id="357" r:id="rId86"/>
    <p:sldId id="358" r:id="rId87"/>
    <p:sldId id="359" r:id="rId88"/>
    <p:sldId id="360" r:id="rId89"/>
    <p:sldId id="361" r:id="rId90"/>
    <p:sldId id="362" r:id="rId91"/>
    <p:sldId id="363" r:id="rId92"/>
    <p:sldId id="364" r:id="rId93"/>
    <p:sldId id="365" r:id="rId94"/>
    <p:sldId id="366" r:id="rId95"/>
    <p:sldId id="367" r:id="rId96"/>
    <p:sldId id="368" r:id="rId97"/>
    <p:sldId id="369" r:id="rId98"/>
    <p:sldId id="370" r:id="rId99"/>
    <p:sldId id="371" r:id="rId100"/>
    <p:sldId id="372" r:id="rId101"/>
    <p:sldId id="373" r:id="rId102"/>
    <p:sldId id="374" r:id="rId103"/>
    <p:sldId id="376" r:id="rId104"/>
    <p:sldId id="380" r:id="rId105"/>
    <p:sldId id="261" r:id="rId106"/>
    <p:sldId id="259" r:id="rId10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00FF"/>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9734" autoAdjust="0"/>
    <p:restoredTop sz="66552" autoAdjust="0"/>
  </p:normalViewPr>
  <p:slideViewPr>
    <p:cSldViewPr>
      <p:cViewPr varScale="1">
        <p:scale>
          <a:sx n="49" d="100"/>
          <a:sy n="49" d="100"/>
        </p:scale>
        <p:origin x="-1476" y="-102"/>
      </p:cViewPr>
      <p:guideLst>
        <p:guide orient="horz" pos="2160"/>
        <p:guide pos="2880"/>
      </p:guideLst>
    </p:cSldViewPr>
  </p:slideViewPr>
  <p:outlineViewPr>
    <p:cViewPr>
      <p:scale>
        <a:sx n="33" d="100"/>
        <a:sy n="33" d="100"/>
      </p:scale>
      <p:origin x="108" y="5817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111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presProps" Target="pres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image" Target="../media/image59.wmf"/><Relationship Id="rId18" Type="http://schemas.openxmlformats.org/officeDocument/2006/relationships/image" Target="../media/image64.wmf"/><Relationship Id="rId3" Type="http://schemas.openxmlformats.org/officeDocument/2006/relationships/image" Target="../media/image49.wmf"/><Relationship Id="rId7" Type="http://schemas.openxmlformats.org/officeDocument/2006/relationships/image" Target="../media/image53.wmf"/><Relationship Id="rId12" Type="http://schemas.openxmlformats.org/officeDocument/2006/relationships/image" Target="../media/image58.wmf"/><Relationship Id="rId17" Type="http://schemas.openxmlformats.org/officeDocument/2006/relationships/image" Target="../media/image63.wmf"/><Relationship Id="rId2" Type="http://schemas.openxmlformats.org/officeDocument/2006/relationships/image" Target="../media/image48.wmf"/><Relationship Id="rId16" Type="http://schemas.openxmlformats.org/officeDocument/2006/relationships/image" Target="../media/image62.wmf"/><Relationship Id="rId20" Type="http://schemas.openxmlformats.org/officeDocument/2006/relationships/image" Target="../media/image66.wmf"/><Relationship Id="rId1" Type="http://schemas.openxmlformats.org/officeDocument/2006/relationships/image" Target="../media/image47.emf"/><Relationship Id="rId6" Type="http://schemas.openxmlformats.org/officeDocument/2006/relationships/image" Target="../media/image52.wmf"/><Relationship Id="rId11" Type="http://schemas.openxmlformats.org/officeDocument/2006/relationships/image" Target="../media/image57.wmf"/><Relationship Id="rId5" Type="http://schemas.openxmlformats.org/officeDocument/2006/relationships/image" Target="../media/image51.wmf"/><Relationship Id="rId15" Type="http://schemas.openxmlformats.org/officeDocument/2006/relationships/image" Target="../media/image61.wmf"/><Relationship Id="rId10" Type="http://schemas.openxmlformats.org/officeDocument/2006/relationships/image" Target="../media/image56.wmf"/><Relationship Id="rId19" Type="http://schemas.openxmlformats.org/officeDocument/2006/relationships/image" Target="../media/image65.wmf"/><Relationship Id="rId4" Type="http://schemas.openxmlformats.org/officeDocument/2006/relationships/image" Target="../media/image50.wmf"/><Relationship Id="rId9" Type="http://schemas.openxmlformats.org/officeDocument/2006/relationships/image" Target="../media/image55.wmf"/><Relationship Id="rId14" Type="http://schemas.openxmlformats.org/officeDocument/2006/relationships/image" Target="../media/image6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emf"/><Relationship Id="rId4" Type="http://schemas.openxmlformats.org/officeDocument/2006/relationships/image" Target="../media/image7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emf"/><Relationship Id="rId6" Type="http://schemas.openxmlformats.org/officeDocument/2006/relationships/image" Target="../media/image76.wmf"/><Relationship Id="rId5" Type="http://schemas.openxmlformats.org/officeDocument/2006/relationships/image" Target="../media/image75.wmf"/><Relationship Id="rId4" Type="http://schemas.openxmlformats.org/officeDocument/2006/relationships/image" Target="../media/image7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e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image" Target="../media/image80.wmf"/><Relationship Id="rId7" Type="http://schemas.openxmlformats.org/officeDocument/2006/relationships/image" Target="../media/image84.wmf"/><Relationship Id="rId2" Type="http://schemas.openxmlformats.org/officeDocument/2006/relationships/image" Target="../media/image72.wmf"/><Relationship Id="rId1" Type="http://schemas.openxmlformats.org/officeDocument/2006/relationships/image" Target="../media/image79.emf"/><Relationship Id="rId6" Type="http://schemas.openxmlformats.org/officeDocument/2006/relationships/image" Target="../media/image83.wmf"/><Relationship Id="rId5" Type="http://schemas.openxmlformats.org/officeDocument/2006/relationships/image" Target="../media/image82.wmf"/><Relationship Id="rId4" Type="http://schemas.openxmlformats.org/officeDocument/2006/relationships/image" Target="../media/image8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wmf"/><Relationship Id="rId1" Type="http://schemas.openxmlformats.org/officeDocument/2006/relationships/image" Target="../media/image86.wmf"/><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image" Target="../media/image95.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image" Target="../media/image97.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99.wmf"/><Relationship Id="rId1" Type="http://schemas.openxmlformats.org/officeDocument/2006/relationships/image" Target="../media/image9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5.wmf"/><Relationship Id="rId1" Type="http://schemas.openxmlformats.org/officeDocument/2006/relationships/image" Target="../media/image106.wmf"/><Relationship Id="rId4" Type="http://schemas.openxmlformats.org/officeDocument/2006/relationships/image" Target="../media/image107.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8.wmf"/><Relationship Id="rId1" Type="http://schemas.openxmlformats.org/officeDocument/2006/relationships/image" Target="../media/image102.wmf"/><Relationship Id="rId5" Type="http://schemas.openxmlformats.org/officeDocument/2006/relationships/image" Target="../media/image110.wmf"/><Relationship Id="rId4" Type="http://schemas.openxmlformats.org/officeDocument/2006/relationships/image" Target="../media/image109.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984E6F4-844D-4CAB-9C9A-C9458AAB079A}"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charset="-122"/>
        <a:cs typeface="+mn-cs"/>
      </a:defRPr>
    </a:lvl1pPr>
    <a:lvl2pPr marL="457200" algn="l" rtl="0" fontAlgn="base">
      <a:spcBef>
        <a:spcPct val="30000"/>
      </a:spcBef>
      <a:spcAft>
        <a:spcPct val="0"/>
      </a:spcAft>
      <a:defRPr sz="1200" kern="1200">
        <a:solidFill>
          <a:schemeClr val="tx1"/>
        </a:solidFill>
        <a:latin typeface="Arial" charset="0"/>
        <a:ea typeface="宋体" charset="-122"/>
        <a:cs typeface="+mn-cs"/>
      </a:defRPr>
    </a:lvl2pPr>
    <a:lvl3pPr marL="914400" algn="l" rtl="0" fontAlgn="base">
      <a:spcBef>
        <a:spcPct val="30000"/>
      </a:spcBef>
      <a:spcAft>
        <a:spcPct val="0"/>
      </a:spcAft>
      <a:defRPr sz="1200" kern="1200">
        <a:solidFill>
          <a:schemeClr val="tx1"/>
        </a:solidFill>
        <a:latin typeface="Arial" charset="0"/>
        <a:ea typeface="宋体" charset="-122"/>
        <a:cs typeface="+mn-cs"/>
      </a:defRPr>
    </a:lvl3pPr>
    <a:lvl4pPr marL="1371600" algn="l" rtl="0" fontAlgn="base">
      <a:spcBef>
        <a:spcPct val="30000"/>
      </a:spcBef>
      <a:spcAft>
        <a:spcPct val="0"/>
      </a:spcAft>
      <a:defRPr sz="1200" kern="1200">
        <a:solidFill>
          <a:schemeClr val="tx1"/>
        </a:solidFill>
        <a:latin typeface="Arial" charset="0"/>
        <a:ea typeface="宋体" charset="-122"/>
        <a:cs typeface="+mn-cs"/>
      </a:defRPr>
    </a:lvl4pPr>
    <a:lvl5pPr marL="1828800" algn="l" rtl="0" fontAlgn="base">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EFA77C-BAC8-40D7-87D4-E6086A5BBBE6}" type="slidenum">
              <a:rPr lang="en-US" altLang="zh-CN"/>
              <a:pPr/>
              <a:t>1</a:t>
            </a:fld>
            <a:endParaRPr lang="en-US" altLang="zh-CN"/>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r>
              <a:rPr lang="zh-CN" altLang="en-US" dirty="0" smtClean="0"/>
              <a:t>各位老师，各位同学，晚上好！</a:t>
            </a:r>
            <a:endParaRPr lang="en-US" altLang="zh-CN" dirty="0" smtClean="0"/>
          </a:p>
          <a:p>
            <a:r>
              <a:rPr lang="zh-CN" altLang="en-US" dirty="0" smtClean="0"/>
              <a:t>我博士学位论文的题目是：可变材质的实时全局光照明算法的研究。</a:t>
            </a:r>
            <a:endParaRPr lang="en-US" altLang="zh-CN" dirty="0" smtClean="0"/>
          </a:p>
          <a:p>
            <a:r>
              <a:rPr lang="zh-CN" altLang="en-US" dirty="0" smtClean="0"/>
              <a:t>我的博士论文是在石教英教授和周昆教授的指导下完成的。</a:t>
            </a:r>
            <a:endParaRPr lang="en-US" altLang="zh-CN"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图像空间的重光照，指的是特定条件下，改变光照后，快速绘制全局光照明的效果。</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a:t>
            </a:fld>
            <a:endParaRPr lang="en-US" altLang="zh-CN"/>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我们的算法也有明显的局限性。</a:t>
            </a:r>
            <a:endParaRPr lang="en-US" altLang="zh-CN" dirty="0" smtClean="0"/>
          </a:p>
          <a:p>
            <a:endParaRPr lang="en-US" altLang="zh-CN" dirty="0" smtClean="0"/>
          </a:p>
          <a:p>
            <a:r>
              <a:rPr lang="zh-CN" altLang="en-US" dirty="0" smtClean="0"/>
              <a:t>最重要的局限性是由于我们采用体数据的分辨率。体数据的分辨率受限于现有的图形硬件的现存，从而带来一系列问题，比如：</a:t>
            </a:r>
            <a:endParaRPr lang="en-US" altLang="zh-CN" dirty="0" smtClean="0"/>
          </a:p>
          <a:p>
            <a:r>
              <a:rPr lang="zh-CN" altLang="en-US" dirty="0" smtClean="0"/>
              <a:t>。。</a:t>
            </a:r>
            <a:endParaRPr lang="en-US" altLang="zh-CN" dirty="0" smtClean="0"/>
          </a:p>
          <a:p>
            <a:r>
              <a:rPr lang="zh-CN" altLang="en-US" dirty="0" smtClean="0"/>
              <a:t>。。</a:t>
            </a:r>
            <a:endParaRPr lang="en-US" altLang="zh-CN" dirty="0" smtClean="0"/>
          </a:p>
          <a:p>
            <a:r>
              <a:rPr lang="zh-CN" altLang="en-US" dirty="0" smtClean="0"/>
              <a:t>。。</a:t>
            </a:r>
            <a:endParaRPr lang="en-US" altLang="zh-CN" dirty="0" smtClean="0"/>
          </a:p>
          <a:p>
            <a:endParaRPr lang="en-US" altLang="zh-CN" dirty="0" smtClean="0"/>
          </a:p>
          <a:p>
            <a:r>
              <a:rPr lang="zh-CN" altLang="en-US" dirty="0" smtClean="0"/>
              <a:t>此外，我们发现绘制效果在时间域上有轻微的不连续，这主要是因为我们将辐射亮度存储在最近的体素中，而不像传统的光子贴图，在绘制时实时收集最近的光子。</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100</a:t>
            </a:fld>
            <a:endParaRPr lang="en-US" altLang="zh-CN"/>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前面我们已经对三部分工作分别进行了总结，下面我们对可变材质的实时全局光照明绘制的这个总体问题进行总结和展望。</a:t>
            </a:r>
            <a:endParaRPr lang="en-US" altLang="zh-CN" dirty="0" smtClean="0"/>
          </a:p>
          <a:p>
            <a:endParaRPr lang="en-US" altLang="zh-CN" dirty="0" smtClean="0"/>
          </a:p>
          <a:p>
            <a:r>
              <a:rPr lang="en-US" altLang="zh-CN" dirty="0" smtClean="0"/>
              <a:t>[click]</a:t>
            </a:r>
          </a:p>
          <a:p>
            <a:r>
              <a:rPr lang="en-US" altLang="zh-CN" dirty="0" smtClean="0"/>
              <a:t>…</a:t>
            </a:r>
          </a:p>
          <a:p>
            <a:endParaRPr lang="en-US" altLang="zh-CN" dirty="0" smtClean="0"/>
          </a:p>
          <a:p>
            <a:r>
              <a:rPr lang="en-US" altLang="zh-CN" dirty="0" smtClean="0"/>
              <a:t>[click]</a:t>
            </a:r>
          </a:p>
          <a:p>
            <a:r>
              <a:rPr lang="en-US" altLang="zh-CN" dirty="0" smtClean="0"/>
              <a:t>…</a:t>
            </a:r>
          </a:p>
          <a:p>
            <a:endParaRPr lang="en-US" altLang="zh-CN" dirty="0" smtClean="0"/>
          </a:p>
          <a:p>
            <a:r>
              <a:rPr lang="en-US" altLang="zh-CN" dirty="0" smtClean="0"/>
              <a:t>[click]</a:t>
            </a:r>
          </a:p>
          <a:p>
            <a:r>
              <a:rPr lang="en-US" altLang="zh-CN" dirty="0" smtClean="0"/>
              <a:t>…</a:t>
            </a:r>
          </a:p>
          <a:p>
            <a:endParaRPr lang="en-US" altLang="zh-CN" dirty="0" smtClean="0"/>
          </a:p>
          <a:p>
            <a:r>
              <a:rPr lang="en-US" altLang="zh-CN" dirty="0" smtClean="0"/>
              <a:t>[click]</a:t>
            </a:r>
          </a:p>
          <a:p>
            <a:r>
              <a:rPr lang="en-US" altLang="zh-CN" dirty="0" smtClean="0"/>
              <a:t>…</a:t>
            </a: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101</a:t>
            </a:fld>
            <a:endParaRPr lang="en-US" altLang="zh-CN"/>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针对可变材质这个课题，将来我们可以在以下两个方向进行探索。</a:t>
            </a:r>
            <a:endParaRPr lang="en-US" altLang="zh-CN" dirty="0" smtClean="0"/>
          </a:p>
          <a:p>
            <a:endParaRPr lang="en-US" altLang="zh-CN" dirty="0" smtClean="0"/>
          </a:p>
          <a:p>
            <a:r>
              <a:rPr lang="en-US" altLang="zh-CN" dirty="0" smtClean="0"/>
              <a:t>[click]</a:t>
            </a:r>
          </a:p>
          <a:p>
            <a:r>
              <a:rPr lang="en-US" altLang="zh-CN" dirty="0" smtClean="0"/>
              <a:t>…</a:t>
            </a:r>
          </a:p>
          <a:p>
            <a:endParaRPr lang="en-US" altLang="zh-CN" dirty="0" smtClean="0"/>
          </a:p>
          <a:p>
            <a:r>
              <a:rPr lang="en-US" altLang="zh-CN" dirty="0" smtClean="0"/>
              <a:t>[click]</a:t>
            </a:r>
          </a:p>
          <a:p>
            <a:r>
              <a:rPr lang="en-US" altLang="zh-CN" dirty="0" smtClean="0"/>
              <a:t>…</a:t>
            </a: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102</a:t>
            </a:fld>
            <a:endParaRPr lang="en-US" altLang="zh-CN"/>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最后，感谢在我博士阶段给于我关心和帮助的各位老师和同学。</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104</a:t>
            </a:fld>
            <a:endParaRPr lang="en-US" altLang="zh-CN"/>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谢谢！</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105</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预计算辐射传输的提出具有里程碑的意义，它第一次实现了复杂动态光照下静态场景的实时重光照。它为后续的大量的实时重光照算法开拓了思路。</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预计算辐射传输利用了光照和绘制效果的线性关系，计算一组基光照照射下的场景的绘制效果，在绘制时，将光照投影到这组基上，根据投影系数组合预计算的结果，就能达到实时的绘制性能。</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4A85B4-66EB-490A-9286-388167543EB3}" type="slidenum">
              <a:rPr lang="en-US" altLang="zh-CN"/>
              <a:pPr/>
              <a:t>13</a:t>
            </a:fld>
            <a:endParaRPr lang="en-US" altLang="zh-CN"/>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r>
              <a:rPr lang="zh-CN" altLang="en-US" dirty="0" smtClean="0"/>
              <a:t>这些是目前一系列预计算辐射传输算法的主要文献，大量的工作是着力于动态光照，少部分的解决了动态场景的绘制。</a:t>
            </a:r>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CA1AF5-82BE-4C99-A675-C7E2352237F2}" type="slidenum">
              <a:rPr lang="en-US" altLang="zh-CN"/>
              <a:pPr/>
              <a:t>14</a:t>
            </a:fld>
            <a:endParaRPr lang="en-US" altLang="zh-CN"/>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r>
              <a:rPr lang="zh-CN" altLang="en-US" dirty="0" smtClean="0"/>
              <a:t>对于物体表面材质描述最为通用的描述是双向表面散射反射分布函数（</a:t>
            </a:r>
            <a:r>
              <a:rPr lang="en-US" altLang="zh-CN" dirty="0" smtClean="0"/>
              <a:t>BSSRDF</a:t>
            </a:r>
            <a:r>
              <a:rPr lang="zh-CN" altLang="en-US" dirty="0" smtClean="0"/>
              <a:t>），是一个六维函数，表示物体表面上一个入射点沿某一个入射方向入射的辐射亮度和一个出射点沿某一个出射的辐射亮度的比值。</a:t>
            </a:r>
            <a:endParaRPr lang="en-US" altLang="zh-CN" dirty="0" smtClean="0"/>
          </a:p>
          <a:p>
            <a:endParaRPr lang="en-US" altLang="zh-CN" dirty="0" smtClean="0"/>
          </a:p>
          <a:p>
            <a:r>
              <a:rPr lang="zh-CN" altLang="en-US" dirty="0" smtClean="0"/>
              <a:t>而当光的入射点和出射点相同时，我们得到一个非常通用的简化模型，双向反射分布函数（</a:t>
            </a:r>
            <a:r>
              <a:rPr lang="en-US" altLang="zh-CN" dirty="0" smtClean="0"/>
              <a:t>BRDF</a:t>
            </a:r>
            <a:r>
              <a:rPr lang="zh-CN" altLang="en-US" dirty="0" smtClean="0"/>
              <a:t>），是一个四维函数。</a:t>
            </a:r>
            <a:endParaRPr lang="en-US" altLang="zh-CN"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C75945-6466-4F66-87C5-8A6750116C6D}" type="slidenum">
              <a:rPr lang="en-US" altLang="zh-CN"/>
              <a:pPr/>
              <a:t>15</a:t>
            </a:fld>
            <a:endParaRPr lang="en-US" altLang="zh-CN"/>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r>
              <a:rPr lang="zh-CN" altLang="en-US" dirty="0" smtClean="0"/>
              <a:t>材质的编辑指用户通过交互生成新的</a:t>
            </a:r>
            <a:r>
              <a:rPr lang="en-US" altLang="zh-CN" dirty="0" smtClean="0"/>
              <a:t>BRDF</a:t>
            </a:r>
            <a:r>
              <a:rPr lang="zh-CN" altLang="en-US" dirty="0" smtClean="0"/>
              <a:t>。</a:t>
            </a:r>
            <a:endParaRPr lang="en-US" altLang="zh-CN" dirty="0" smtClean="0"/>
          </a:p>
          <a:p>
            <a:r>
              <a:rPr lang="zh-CN" altLang="en-US" dirty="0" smtClean="0"/>
              <a:t>材质的浏览指用户在选定的</a:t>
            </a:r>
            <a:r>
              <a:rPr lang="en-US" altLang="zh-CN" dirty="0" smtClean="0"/>
              <a:t>BRDF</a:t>
            </a:r>
            <a:r>
              <a:rPr lang="zh-CN" altLang="en-US" dirty="0" smtClean="0"/>
              <a:t>空间中选择特定的</a:t>
            </a:r>
            <a:r>
              <a:rPr lang="en-US" altLang="zh-CN" dirty="0" smtClean="0"/>
              <a:t>BRDF</a:t>
            </a:r>
            <a:r>
              <a:rPr lang="zh-CN" altLang="en-US" dirty="0" smtClean="0"/>
              <a:t>。</a:t>
            </a:r>
            <a:endParaRPr lang="en-US" altLang="zh-CN"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9FEB8D-45F3-493E-AF1D-C51F671E51BB}" type="slidenum">
              <a:rPr lang="en-US" altLang="zh-CN"/>
              <a:pPr/>
              <a:t>16</a:t>
            </a:fld>
            <a:endParaRPr lang="en-US" altLang="zh-CN"/>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sz="1200" dirty="0" smtClean="0"/>
              <a:t>张量就是高阶向量。</a:t>
            </a:r>
            <a:endParaRPr lang="en-US" altLang="zh-CN" sz="12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zh-CN" altLang="en-US" sz="1200" dirty="0" smtClean="0"/>
              <a:t>他在图形学中主要用于</a:t>
            </a:r>
            <a:r>
              <a:rPr lang="zh-CN" altLang="en-US" sz="2400" dirty="0" smtClean="0"/>
              <a:t>高阶数据的表示</a:t>
            </a:r>
            <a:r>
              <a:rPr lang="zh-CN" altLang="en-US" sz="1200" dirty="0" smtClean="0"/>
              <a:t>以及</a:t>
            </a:r>
            <a:r>
              <a:rPr lang="zh-CN" altLang="en-US" sz="2400" dirty="0" smtClean="0"/>
              <a:t>压缩。</a:t>
            </a:r>
            <a:endParaRPr lang="en-US" altLang="zh-CN" sz="24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altLang="zh-CN" sz="24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zh-CN" altLang="en-US" sz="2400" dirty="0" smtClean="0"/>
              <a:t>较为典型的是用于双向纹理函数的有效压缩与绘制 </a:t>
            </a:r>
            <a:endParaRPr lang="en-US" altLang="zh-CN" sz="24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altLang="zh-CN" sz="24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zh-CN" altLang="en-US" sz="24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88E618-7695-4BD2-8F1D-3577B6ECFAA4}" type="slidenum">
              <a:rPr lang="en-US" altLang="zh-CN"/>
              <a:pPr/>
              <a:t>17</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r>
              <a:rPr lang="zh-CN" altLang="en-US" dirty="0" smtClean="0"/>
              <a:t>可变反射材质的实时绘制算法还不多，这些是主要的几篇文献及其比较。全局光照明算法是主流，空间动态可变材质和动态光照、动态视点还是非常的困难。最后三篇是本文的工作。</a:t>
            </a:r>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88E618-7695-4BD2-8F1D-3577B6ECFAA4}" type="slidenum">
              <a:rPr lang="en-US" altLang="zh-CN"/>
              <a:pPr/>
              <a:t>18</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r>
              <a:rPr lang="zh-CN" altLang="en-US" dirty="0" smtClean="0"/>
              <a:t>折射材质的实时绘制最主流的是</a:t>
            </a:r>
            <a:r>
              <a:rPr lang="en-US" altLang="zh-CN" dirty="0" smtClean="0"/>
              <a:t>Wyman</a:t>
            </a:r>
            <a:r>
              <a:rPr lang="zh-CN" altLang="en-US" dirty="0" smtClean="0"/>
              <a:t>的一系列</a:t>
            </a:r>
            <a:r>
              <a:rPr lang="zh-CN" altLang="en-US" sz="1200" dirty="0" smtClean="0"/>
              <a:t>图像空间的折射绘制算法。问题是折射只能发生在物体表面，并且往往要预先设定光折射的次数。</a:t>
            </a:r>
            <a:endParaRPr lang="en-US" altLang="zh-CN" sz="1200" dirty="0" smtClean="0"/>
          </a:p>
          <a:p>
            <a:endParaRPr lang="en-US" altLang="zh-CN" sz="1200" dirty="0" smtClean="0"/>
          </a:p>
          <a:p>
            <a:r>
              <a:rPr lang="zh-CN" altLang="en-US" sz="1200" dirty="0" smtClean="0"/>
              <a:t>散射材质的实时绘制有许多算法，大多采用各种方法近似辐射在参与介质中的传播路径和亮度分布，比如直线、平面或</a:t>
            </a:r>
            <a:r>
              <a:rPr lang="en-US" altLang="zh-CN" sz="1200" dirty="0" smtClean="0"/>
              <a:t>SRBF</a:t>
            </a:r>
            <a:r>
              <a:rPr lang="zh-CN" altLang="en-US" sz="1200" dirty="0" smtClean="0"/>
              <a:t>函数等不同方法。</a:t>
            </a:r>
            <a:endParaRPr lang="en-US" altLang="zh-CN" sz="1200" dirty="0" smtClean="0"/>
          </a:p>
          <a:p>
            <a:r>
              <a:rPr lang="en-US" altLang="zh-CN" sz="1200" dirty="0" smtClean="0"/>
              <a:t>	</a:t>
            </a:r>
          </a:p>
          <a:p>
            <a:r>
              <a:rPr lang="zh-CN" altLang="en-US" sz="1200" dirty="0" smtClean="0"/>
              <a:t>同时能够实时绘制折射和散射材质的方法并不多。</a:t>
            </a:r>
            <a:endParaRPr lang="en-US" altLang="zh-CN" sz="1200" dirty="0" smtClean="0"/>
          </a:p>
          <a:p>
            <a:r>
              <a:rPr lang="en-US" altLang="zh-CN" sz="1200" dirty="0" smtClean="0"/>
              <a:t>Kruger</a:t>
            </a:r>
            <a:r>
              <a:rPr lang="zh-CN" altLang="en-US" sz="1200" dirty="0" smtClean="0"/>
              <a:t>的方法不能绘制非均质的反射和散射材质。</a:t>
            </a:r>
            <a:endParaRPr lang="en-US" altLang="zh-CN" sz="1200" dirty="0" smtClean="0"/>
          </a:p>
          <a:p>
            <a:r>
              <a:rPr lang="en-US" altLang="zh-CN" sz="1200" dirty="0" err="1" smtClean="0"/>
              <a:t>Ihrke</a:t>
            </a:r>
            <a:r>
              <a:rPr lang="zh-CN" altLang="en-US" sz="1200" dirty="0" smtClean="0"/>
              <a:t>的方法不能实时改变光照。</a:t>
            </a:r>
            <a:endParaRPr lang="en-US" altLang="zh-CN" sz="1200" dirty="0" smtClean="0"/>
          </a:p>
          <a:p>
            <a:r>
              <a:rPr lang="zh-CN" altLang="en-US" sz="1200" dirty="0" smtClean="0"/>
              <a:t>我们的方法能够克服这两者的局限性。</a:t>
            </a:r>
            <a:endParaRPr lang="en-US" altLang="zh-CN" sz="1200" dirty="0" smtClean="0"/>
          </a:p>
          <a:p>
            <a:endParaRPr lang="en-US" altLang="zh-CN" sz="1200" dirty="0" smtClean="0"/>
          </a:p>
          <a:p>
            <a:r>
              <a:rPr lang="en-US" altLang="zh-CN" sz="1200" dirty="0" smtClean="0"/>
              <a:t>[</a:t>
            </a:r>
            <a:r>
              <a:rPr lang="zh-CN" altLang="en-US" sz="1200" dirty="0" smtClean="0"/>
              <a:t>表</a:t>
            </a:r>
            <a:r>
              <a:rPr lang="en-US" altLang="zh-CN" sz="1200" dirty="0" smtClean="0"/>
              <a:t>]</a:t>
            </a:r>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88E618-7695-4BD2-8F1D-3577B6ECFAA4}" type="slidenum">
              <a:rPr lang="en-US" altLang="zh-CN"/>
              <a:pPr/>
              <a:t>19</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r>
              <a:rPr lang="zh-CN" altLang="en-US" dirty="0" smtClean="0"/>
              <a:t>折射材质的实时绘制最主流的是</a:t>
            </a:r>
            <a:r>
              <a:rPr lang="en-US" altLang="zh-CN" dirty="0" smtClean="0"/>
              <a:t>Wyman</a:t>
            </a:r>
            <a:r>
              <a:rPr lang="zh-CN" altLang="en-US" dirty="0" smtClean="0"/>
              <a:t>的一系列</a:t>
            </a:r>
            <a:r>
              <a:rPr lang="zh-CN" altLang="en-US" sz="1200" dirty="0" smtClean="0"/>
              <a:t>图像空间的折射绘制算法。问题是折射只能发生在物体表面，并且往往要预先设定光折射的次数。</a:t>
            </a:r>
            <a:endParaRPr lang="en-US" altLang="zh-CN" sz="1200" dirty="0" smtClean="0"/>
          </a:p>
          <a:p>
            <a:endParaRPr lang="en-US" altLang="zh-CN" sz="1200" dirty="0" smtClean="0"/>
          </a:p>
          <a:p>
            <a:r>
              <a:rPr lang="zh-CN" altLang="en-US" sz="1200" dirty="0" smtClean="0"/>
              <a:t>散射材质的实时绘制有许多算法，大多采用各种方法近似辐射在参与介质中的传播路径和亮度分布，比如直线、平面或</a:t>
            </a:r>
            <a:r>
              <a:rPr lang="en-US" altLang="zh-CN" sz="1200" dirty="0" smtClean="0"/>
              <a:t>SRBF</a:t>
            </a:r>
            <a:r>
              <a:rPr lang="zh-CN" altLang="en-US" sz="1200" dirty="0" smtClean="0"/>
              <a:t>函数等不同方法。</a:t>
            </a:r>
            <a:endParaRPr lang="en-US" altLang="zh-CN" sz="1200" dirty="0" smtClean="0"/>
          </a:p>
          <a:p>
            <a:r>
              <a:rPr lang="en-US" altLang="zh-CN" sz="1200" dirty="0" smtClean="0"/>
              <a:t>	</a:t>
            </a:r>
          </a:p>
          <a:p>
            <a:r>
              <a:rPr lang="zh-CN" altLang="en-US" sz="1200" dirty="0" smtClean="0"/>
              <a:t>同时能够实时绘制折射和散射材质的方法并不多。</a:t>
            </a:r>
            <a:endParaRPr lang="en-US" altLang="zh-CN" sz="1200" dirty="0" smtClean="0"/>
          </a:p>
          <a:p>
            <a:r>
              <a:rPr lang="en-US" altLang="zh-CN" sz="1200" dirty="0" smtClean="0"/>
              <a:t>Kruger</a:t>
            </a:r>
            <a:r>
              <a:rPr lang="zh-CN" altLang="en-US" sz="1200" dirty="0" smtClean="0"/>
              <a:t>的方法不能绘制非均质的反射和散射材质。</a:t>
            </a:r>
            <a:endParaRPr lang="en-US" altLang="zh-CN" sz="1200" dirty="0" smtClean="0"/>
          </a:p>
          <a:p>
            <a:r>
              <a:rPr lang="en-US" altLang="zh-CN" sz="1200" dirty="0" err="1" smtClean="0"/>
              <a:t>Ihrke</a:t>
            </a:r>
            <a:r>
              <a:rPr lang="zh-CN" altLang="en-US" sz="1200" dirty="0" smtClean="0"/>
              <a:t>的方法不能实时改变光照。</a:t>
            </a:r>
            <a:endParaRPr lang="en-US" altLang="zh-CN" sz="1200" dirty="0" smtClean="0"/>
          </a:p>
          <a:p>
            <a:r>
              <a:rPr lang="zh-CN" altLang="en-US" sz="1200" dirty="0" smtClean="0"/>
              <a:t>我们的方法能够克服这两者的局限性。</a:t>
            </a:r>
            <a:endParaRPr lang="en-US" altLang="zh-CN" sz="1200" dirty="0" smtClean="0"/>
          </a:p>
          <a:p>
            <a:endParaRPr lang="en-US" altLang="zh-CN" sz="12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我们研究课题的核心内容是可变材质，因此有必要首先讨论一下材质和可变材质的概念。</a:t>
            </a:r>
            <a:endParaRPr lang="en-US" altLang="zh-CN" dirty="0" smtClean="0"/>
          </a:p>
          <a:p>
            <a:endParaRPr lang="en-US" altLang="zh-CN" dirty="0" smtClean="0"/>
          </a:p>
          <a:p>
            <a:r>
              <a:rPr lang="zh-CN" altLang="en-US" dirty="0" smtClean="0"/>
              <a:t>同光照、几何、视点一样，材质是决定全局光照明绘制效果的重要因素。它不但可以改变场景中辐射传输的方向和亮度，还使得物体在相同的光照下体现出不同的着色效果。</a:t>
            </a:r>
            <a:endParaRPr lang="en-US" altLang="zh-CN" dirty="0" smtClean="0"/>
          </a:p>
          <a:p>
            <a:endParaRPr lang="en-US" altLang="zh-CN" dirty="0" smtClean="0"/>
          </a:p>
          <a:p>
            <a:r>
              <a:rPr lang="zh-CN" altLang="en-US" dirty="0" smtClean="0"/>
              <a:t>可变材质指的是用户可以通过交互改变场景中物体的材质，同时可以以实时或交互级的性能绘制全局光照明效果反馈给用户。因此可变材质既体现为一种交互性，又体现为一种绘制效果。</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我们的工作主要包括以下三个部分。</a:t>
            </a:r>
            <a:endParaRPr lang="en-US" altLang="zh-CN" dirty="0" smtClean="0"/>
          </a:p>
          <a:p>
            <a:r>
              <a:rPr lang="zh-CN" altLang="en-US" dirty="0" smtClean="0"/>
              <a:t>下面，我们就分别介绍这三部分的算法和实现。</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首先，详细介绍我们工作的第一部分，基于像素的可变材质的实时绘制。</a:t>
            </a: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和重光照问题不同，绘制效果和物体材质成非线性问题。</a:t>
            </a:r>
            <a:endParaRPr lang="en-US" altLang="zh-CN" dirty="0" smtClean="0"/>
          </a:p>
          <a:p>
            <a:endParaRPr lang="en-US" altLang="zh-CN" dirty="0" smtClean="0"/>
          </a:p>
          <a:p>
            <a:r>
              <a:rPr lang="zh-CN" altLang="en-US" dirty="0" smtClean="0"/>
              <a:t>如图，光可以通过不同的路径从蓝色区域传播到绿色区域，每条路径上，各个材质的作用都不尽相同。</a:t>
            </a:r>
            <a:endParaRPr lang="en-US" altLang="zh-CN" dirty="0" smtClean="0"/>
          </a:p>
          <a:p>
            <a:r>
              <a:rPr lang="zh-CN" altLang="en-US" dirty="0" smtClean="0"/>
              <a:t>如果我们将所有路径的辐射传输合起来考虑，那么就无法建立辐射传输和材质的线性关系。</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对此，我们采用这样的方法来解决：</a:t>
            </a:r>
            <a:endParaRPr lang="en-US" altLang="zh-CN"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zh-CN" altLang="en-US" sz="1200" dirty="0" smtClean="0"/>
              <a:t>我们用一组线性基表示所有的材质，</a:t>
            </a:r>
            <a:r>
              <a:rPr lang="zh-CN" altLang="en-US" sz="2400" dirty="0" smtClean="0"/>
              <a:t>将辐射传输表示为材质的函数，便于预计算和绘制。</a:t>
            </a:r>
            <a:endParaRPr lang="en-US" altLang="zh-CN" sz="20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zh-CN" altLang="en-US" sz="1200" dirty="0" smtClean="0"/>
              <a:t>并且我们对每个光路分别预计算并绘制</a:t>
            </a:r>
            <a:r>
              <a:rPr lang="zh-CN" altLang="en-US" sz="1050" dirty="0" smtClean="0"/>
              <a:t>。而每个光路的辐射传输都是所经过材质的线性函数</a:t>
            </a:r>
            <a:r>
              <a:rPr lang="zh-CN" altLang="en-US" sz="2400" dirty="0" smtClean="0"/>
              <a:t>，所以可以将辐射传输这个非线性问题转化为多个线性问题的加和。</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sz="1200" dirty="0" smtClean="0"/>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举例来看：我们有两个基材质</a:t>
            </a:r>
            <a:r>
              <a:rPr lang="en-US" altLang="zh-CN" sz="1200" dirty="0" smtClean="0"/>
              <a:t>fr_1, fr_2, </a:t>
            </a:r>
            <a:r>
              <a:rPr lang="zh-CN" altLang="en-US" sz="1200" dirty="0" smtClean="0"/>
              <a:t>两个反射物体</a:t>
            </a:r>
            <a:r>
              <a:rPr lang="en-US" altLang="zh-CN" sz="1200" dirty="0" smtClean="0"/>
              <a:t>R_1, R_2</a:t>
            </a:r>
            <a:r>
              <a:rPr lang="zh-CN" altLang="en-US" sz="1200" dirty="0" smtClean="0"/>
              <a:t>，针对光路</a:t>
            </a:r>
            <a:r>
              <a:rPr lang="en-US" altLang="zh-CN" sz="1200" dirty="0" smtClean="0"/>
              <a:t>(R_1, R_2)</a:t>
            </a:r>
            <a:r>
              <a:rPr lang="zh-CN" altLang="en-US" sz="1200" dirty="0" smtClean="0"/>
              <a:t>，我们需要预计算得数据有</a:t>
            </a:r>
            <a:r>
              <a:rPr lang="en-US" altLang="zh-CN" sz="1200" dirty="0" smtClean="0"/>
              <a:t>4</a:t>
            </a:r>
            <a:r>
              <a:rPr lang="zh-CN" altLang="en-US" sz="1200" dirty="0" smtClean="0"/>
              <a:t>个：</a:t>
            </a:r>
            <a:endParaRPr lang="en-US" altLang="zh-CN" sz="1200" dirty="0" smtClean="0"/>
          </a:p>
          <a:p>
            <a:r>
              <a:rPr lang="zh-CN" altLang="en-US" sz="1200" dirty="0" smtClean="0"/>
              <a:t>就是表中左边四项，是将基材质分配给这两个区域的各种组合下沿这个光路的辐射传输。</a:t>
            </a:r>
            <a:endParaRPr lang="en-US" altLang="zh-CN" sz="1200" dirty="0" smtClean="0"/>
          </a:p>
          <a:p>
            <a:endParaRPr lang="en-US" altLang="zh-CN" sz="1200" dirty="0" smtClean="0"/>
          </a:p>
          <a:p>
            <a:r>
              <a:rPr lang="zh-CN" altLang="en-US" sz="1200" dirty="0" smtClean="0"/>
              <a:t>如果</a:t>
            </a:r>
            <a:r>
              <a:rPr lang="en-US" altLang="zh-CN" sz="1200" dirty="0" smtClean="0"/>
              <a:t>R_1,</a:t>
            </a:r>
            <a:r>
              <a:rPr lang="en-US" altLang="zh-CN" sz="1200" baseline="0" dirty="0" smtClean="0"/>
              <a:t> R_2</a:t>
            </a:r>
            <a:r>
              <a:rPr lang="zh-CN" altLang="en-US" sz="1200" baseline="0" dirty="0" smtClean="0"/>
              <a:t>的 材质投影在基材质上的系数为</a:t>
            </a:r>
            <a:r>
              <a:rPr lang="en-US" altLang="zh-CN" sz="1200" baseline="0" dirty="0" smtClean="0"/>
              <a:t>c,</a:t>
            </a:r>
            <a:r>
              <a:rPr lang="zh-CN" altLang="en-US" sz="1200" baseline="0" dirty="0" smtClean="0"/>
              <a:t>那么我们就用表右边的四个系数组合左边的预计算结果就能得到当前该光路的辐射传输。</a:t>
            </a:r>
            <a:endParaRPr lang="en-US" altLang="zh-CN" sz="1200" dirty="0" smtClean="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我们采用基于像素的实现方法，逐像素计算出射的辐射亮度，</a:t>
            </a:r>
            <a:endParaRPr lang="en-US" altLang="zh-CN" dirty="0" smtClean="0"/>
          </a:p>
          <a:p>
            <a:r>
              <a:rPr lang="zh-CN" altLang="en-US" dirty="0" smtClean="0"/>
              <a:t>并且假设几何，光照，视点不变，只有材质可变。</a:t>
            </a:r>
            <a:endParaRPr lang="en-US" altLang="zh-CN" dirty="0" smtClean="0"/>
          </a:p>
          <a:p>
            <a:r>
              <a:rPr lang="zh-CN" altLang="en-US" dirty="0" smtClean="0"/>
              <a:t>得到的绘制结果</a:t>
            </a:r>
            <a:r>
              <a:rPr lang="zh-CN" altLang="en-US" sz="1200" dirty="0" smtClean="0"/>
              <a:t>是一张分辨率、视点固定的图像</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我们还进一步假设我们只考虑不超过两次反射的辐射传播。</a:t>
            </a:r>
            <a:endParaRPr lang="en-US" altLang="zh-CN" dirty="0" smtClean="0"/>
          </a:p>
          <a:p>
            <a:r>
              <a:rPr lang="zh-CN" altLang="en-US" dirty="0" smtClean="0"/>
              <a:t>需要指出的是，我们考虑的辐射传输包含了从光源到视点的整个过程。</a:t>
            </a:r>
            <a:endParaRPr lang="en-US" altLang="zh-CN" dirty="0" smtClean="0"/>
          </a:p>
          <a:p>
            <a:r>
              <a:rPr lang="zh-CN" altLang="en-US" dirty="0" smtClean="0"/>
              <a:t>这样，基于前面提到的方法，我们就实现了空间静态可变材质的实时全局光照明绘制。</a:t>
            </a:r>
            <a:endParaRPr lang="en-US" altLang="zh-CN" dirty="0" smtClean="0"/>
          </a:p>
          <a:p>
            <a:r>
              <a:rPr lang="zh-CN" altLang="en-US" dirty="0" smtClean="0"/>
              <a:t>其中绘制结果和预计算数据都是分辨率相同的</a:t>
            </a:r>
            <a:r>
              <a:rPr lang="en-US" altLang="zh-CN" dirty="0" smtClean="0"/>
              <a:t>HDR</a:t>
            </a:r>
            <a:r>
              <a:rPr lang="zh-CN" altLang="en-US" dirty="0" smtClean="0"/>
              <a:t>图像。</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CCD745-069E-41F0-BECD-A1E7CFFF9FAD}" type="slidenum">
              <a:rPr lang="en-US" altLang="zh-CN"/>
              <a:pPr/>
              <a:t>27</a:t>
            </a:fld>
            <a:endParaRPr lang="en-US" altLang="zh-CN"/>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r>
              <a:rPr lang="zh-CN" altLang="en-US" dirty="0" smtClean="0"/>
              <a:t>这是我们的三个实验结果。</a:t>
            </a:r>
            <a:endParaRPr lang="en-US" altLang="zh-CN" dirty="0" smtClean="0"/>
          </a:p>
          <a:p>
            <a:r>
              <a:rPr lang="zh-CN" altLang="en-US" dirty="0" smtClean="0"/>
              <a:t>上面一排漫反射效果明显，下面一排高光材质明显。我们可以看到明显的直接光照和间接光照的区别，包括渗色和焦散等。</a:t>
            </a:r>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这里演示的是材质编辑的交互过程。</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分析一下我们方法的优点和局限性。</a:t>
            </a:r>
            <a:endParaRPr lang="en-US" altLang="zh-CN" dirty="0" smtClean="0"/>
          </a:p>
          <a:p>
            <a:endParaRPr lang="en-US" altLang="zh-CN" dirty="0" smtClean="0"/>
          </a:p>
          <a:p>
            <a:r>
              <a:rPr lang="zh-CN" altLang="en-US" dirty="0" smtClean="0"/>
              <a:t>优点。。</a:t>
            </a:r>
            <a:endParaRPr lang="en-US" altLang="zh-CN" dirty="0" smtClean="0"/>
          </a:p>
          <a:p>
            <a:r>
              <a:rPr lang="zh-CN" altLang="en-US" dirty="0" smtClean="0"/>
              <a:t>局限性。。</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一种最为常见的材质是反射材质。这种材质描述了在物体表面对辐射传输的作用。并且不包括折射、散射等体材质效果。</a:t>
            </a:r>
            <a:endParaRPr lang="en-US" altLang="zh-CN" dirty="0" smtClean="0"/>
          </a:p>
          <a:p>
            <a:r>
              <a:rPr lang="zh-CN" altLang="en-US" dirty="0" smtClean="0"/>
              <a:t>在本文中，我们采用</a:t>
            </a:r>
            <a:r>
              <a:rPr lang="en-US" altLang="zh-CN" dirty="0" smtClean="0"/>
              <a:t>BRDF</a:t>
            </a:r>
            <a:r>
              <a:rPr lang="zh-CN" altLang="en-US" dirty="0" smtClean="0"/>
              <a:t>表示物体的反射材质。</a:t>
            </a:r>
            <a:endParaRPr lang="en-US" altLang="zh-CN" dirty="0" smtClean="0"/>
          </a:p>
          <a:p>
            <a:endParaRPr lang="en-US" altLang="zh-CN" dirty="0" smtClean="0"/>
          </a:p>
          <a:p>
            <a:r>
              <a:rPr lang="zh-CN" altLang="en-US" dirty="0" smtClean="0"/>
              <a:t>如图中，</a:t>
            </a:r>
            <a:r>
              <a:rPr lang="en-US" altLang="zh-CN" dirty="0" smtClean="0"/>
              <a:t>Venus</a:t>
            </a:r>
            <a:r>
              <a:rPr lang="zh-CN" altLang="en-US" dirty="0" smtClean="0"/>
              <a:t>被赋予不同的</a:t>
            </a:r>
            <a:r>
              <a:rPr lang="en-US" altLang="zh-CN" dirty="0" smtClean="0"/>
              <a:t>BRDF</a:t>
            </a:r>
            <a:r>
              <a:rPr lang="zh-CN" altLang="en-US" dirty="0" smtClean="0"/>
              <a:t>，不但</a:t>
            </a:r>
            <a:r>
              <a:rPr lang="en-US" altLang="zh-CN" dirty="0" smtClean="0"/>
              <a:t>Venus</a:t>
            </a:r>
            <a:r>
              <a:rPr lang="zh-CN" altLang="en-US" dirty="0" smtClean="0"/>
              <a:t>的表面体现不同的光照效果，周围的壁龛也体现出明显不同的</a:t>
            </a:r>
            <a:r>
              <a:rPr lang="en-US" altLang="zh-CN" dirty="0" smtClean="0"/>
              <a:t>Venus</a:t>
            </a:r>
            <a:r>
              <a:rPr lang="zh-CN" altLang="en-US" dirty="0" smtClean="0"/>
              <a:t>反射的间接光照效果。</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为了把前面空间静态可变材质扩展到空间动态可变材质，我们将一个空间动态可变材质的物体划分为大量空间静态可变材质的子区域来近似模拟。</a:t>
            </a:r>
            <a:endParaRPr lang="en-US" altLang="zh-CN" dirty="0" smtClean="0"/>
          </a:p>
          <a:p>
            <a:endParaRPr lang="en-US" altLang="zh-CN" dirty="0" smtClean="0"/>
          </a:p>
          <a:p>
            <a:r>
              <a:rPr lang="zh-CN" altLang="en-US" dirty="0" smtClean="0"/>
              <a:t>这样会带来巨大的数据量，为此我们进一步作以下假设和约束。</a:t>
            </a:r>
            <a:endParaRPr lang="en-US" altLang="zh-CN" dirty="0" smtClean="0"/>
          </a:p>
          <a:p>
            <a:r>
              <a:rPr lang="zh-CN" altLang="en-US" dirty="0" smtClean="0"/>
              <a:t>我们不考虑高光材质部分之间的反射效果。</a:t>
            </a:r>
            <a:endParaRPr lang="en-US" altLang="zh-CN" dirty="0" smtClean="0"/>
          </a:p>
          <a:p>
            <a:r>
              <a:rPr lang="zh-CN" altLang="en-US" dirty="0" smtClean="0"/>
              <a:t>然后将预计算的数据采用</a:t>
            </a:r>
            <a:r>
              <a:rPr lang="en-US" altLang="zh-CN" dirty="0" smtClean="0"/>
              <a:t>PCA</a:t>
            </a:r>
            <a:r>
              <a:rPr lang="zh-CN" altLang="en-US" dirty="0" smtClean="0"/>
              <a:t>进行压缩。</a:t>
            </a:r>
            <a:endParaRPr lang="en-US" altLang="zh-CN" dirty="0" smtClean="0"/>
          </a:p>
          <a:p>
            <a:r>
              <a:rPr lang="zh-CN" altLang="en-US" dirty="0" smtClean="0"/>
              <a:t>最后还需要对</a:t>
            </a:r>
            <a:r>
              <a:rPr lang="en-US" altLang="zh-CN" dirty="0" smtClean="0"/>
              <a:t>PCA</a:t>
            </a:r>
            <a:r>
              <a:rPr lang="zh-CN" altLang="en-US" dirty="0" smtClean="0"/>
              <a:t>的结果进行</a:t>
            </a:r>
            <a:r>
              <a:rPr lang="en-US" altLang="zh-CN" sz="1200" dirty="0" err="1" smtClean="0"/>
              <a:t>Haar</a:t>
            </a:r>
            <a:r>
              <a:rPr lang="zh-CN" altLang="en-US" dirty="0" smtClean="0"/>
              <a:t>小波压缩，为了减弱噪点的影响，我们在</a:t>
            </a:r>
            <a:r>
              <a:rPr lang="en-US" altLang="zh-CN" sz="1200" dirty="0" err="1" smtClean="0"/>
              <a:t>Haar</a:t>
            </a:r>
            <a:r>
              <a:rPr lang="zh-CN" altLang="en-US" sz="1200" dirty="0" smtClean="0"/>
              <a:t>小波压缩前对</a:t>
            </a:r>
            <a:r>
              <a:rPr lang="en-US" altLang="zh-CN" dirty="0" smtClean="0"/>
              <a:t>PCA</a:t>
            </a:r>
            <a:r>
              <a:rPr lang="zh-CN" altLang="en-US" dirty="0" smtClean="0"/>
              <a:t>的结果进行</a:t>
            </a:r>
            <a:r>
              <a:rPr lang="zh-CN" altLang="en-US" sz="1200" dirty="0" smtClean="0"/>
              <a:t>中值滤波。</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1DEE01-F5E5-4685-8E55-323F82624539}" type="slidenum">
              <a:rPr lang="en-US" altLang="zh-CN"/>
              <a:pPr/>
              <a:t>31</a:t>
            </a:fld>
            <a:endParaRPr lang="en-US" altLang="zh-CN"/>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r>
              <a:rPr lang="zh-CN" altLang="en-US" dirty="0" smtClean="0"/>
              <a:t>这是我们的三个实验结果，可以看到，空间动态可变材质能够带来更为丰富的绘制效果。</a:t>
            </a:r>
            <a:endParaRPr lang="en-US" altLang="zh-CN" dirty="0" smtClean="0"/>
          </a:p>
          <a:p>
            <a:r>
              <a:rPr lang="zh-CN" altLang="en-US" dirty="0" smtClean="0"/>
              <a:t>比如物体自身的渗色效果和物体纹理在高光物体上的投影。</a:t>
            </a:r>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分析一下我们方法的优点和局限性。</a:t>
            </a:r>
            <a:endParaRPr lang="en-US" altLang="zh-CN" dirty="0" smtClean="0"/>
          </a:p>
          <a:p>
            <a:endParaRPr lang="en-US" altLang="zh-CN" dirty="0" smtClean="0"/>
          </a:p>
          <a:p>
            <a:r>
              <a:rPr lang="zh-CN" altLang="en-US" dirty="0" smtClean="0"/>
              <a:t>优点。。</a:t>
            </a:r>
            <a:endParaRPr lang="en-US" altLang="zh-CN" dirty="0" smtClean="0"/>
          </a:p>
          <a:p>
            <a:r>
              <a:rPr lang="zh-CN" altLang="en-US" dirty="0" smtClean="0"/>
              <a:t>局限性。。</a:t>
            </a: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接下来，详细介绍我们工作的第二部分，基于顶点的空间静态可变材质的交互级绘制。</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我们一般可以通过三个方面评价一个绘制算法：交互性、绘制效果和绘制性能。</a:t>
            </a:r>
            <a:endParaRPr lang="en-US" altLang="zh-CN" dirty="0" smtClean="0"/>
          </a:p>
          <a:p>
            <a:endParaRPr lang="en-US" altLang="zh-CN" dirty="0" smtClean="0"/>
          </a:p>
          <a:p>
            <a:r>
              <a:rPr lang="zh-CN" altLang="en-US" dirty="0" smtClean="0"/>
              <a:t>这里，我们对所研究的问题也根据这三条进行定位。</a:t>
            </a:r>
            <a:endParaRPr lang="en-US" altLang="zh-CN" dirty="0" smtClean="0"/>
          </a:p>
          <a:p>
            <a:endParaRPr lang="en-US" altLang="zh-CN" dirty="0" smtClean="0"/>
          </a:p>
          <a:p>
            <a:r>
              <a:rPr lang="zh-CN" altLang="en-US" dirty="0" smtClean="0"/>
              <a:t>首先，我们的算法支持动态的环境光照、视点位置以及</a:t>
            </a:r>
            <a:r>
              <a:rPr lang="en-US" altLang="zh-CN" dirty="0" smtClean="0"/>
              <a:t>BRDF</a:t>
            </a:r>
            <a:r>
              <a:rPr lang="zh-CN" altLang="en-US" dirty="0" smtClean="0"/>
              <a:t>材质。</a:t>
            </a:r>
            <a:endParaRPr lang="en-US" altLang="zh-CN" dirty="0" smtClean="0"/>
          </a:p>
          <a:p>
            <a:r>
              <a:rPr lang="zh-CN" altLang="en-US" dirty="0" smtClean="0"/>
              <a:t>绘制效果要包括直接光照和间接光照效果，并且尽量保留光照的高频细节。</a:t>
            </a:r>
            <a:endParaRPr lang="en-US" altLang="zh-CN" dirty="0" smtClean="0"/>
          </a:p>
          <a:p>
            <a:r>
              <a:rPr lang="zh-CN" altLang="en-US" dirty="0" smtClean="0"/>
              <a:t>此外，需要达到交互级的绘制性能。</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之前的实时绘制算法大体上可以分为两类：一类是</a:t>
            </a:r>
            <a:r>
              <a:rPr lang="en-US" altLang="zh-CN" dirty="0" smtClean="0"/>
              <a:t>PRT</a:t>
            </a:r>
            <a:r>
              <a:rPr lang="zh-CN" altLang="en-US" dirty="0" smtClean="0"/>
              <a:t>算法，另一类是基于像素的可变</a:t>
            </a:r>
            <a:r>
              <a:rPr lang="en-US" altLang="zh-CN" dirty="0" smtClean="0"/>
              <a:t>BRDF</a:t>
            </a:r>
            <a:r>
              <a:rPr lang="zh-CN" altLang="en-US" dirty="0" smtClean="0"/>
              <a:t>的绘制算法。</a:t>
            </a:r>
            <a:endParaRPr lang="en-US" altLang="zh-CN" dirty="0" smtClean="0"/>
          </a:p>
          <a:p>
            <a:endParaRPr lang="en-US" altLang="zh-CN" dirty="0" smtClean="0"/>
          </a:p>
          <a:p>
            <a:r>
              <a:rPr lang="zh-CN" altLang="en-US" dirty="0" smtClean="0"/>
              <a:t>这两者都有各自的不足之处：</a:t>
            </a:r>
            <a:r>
              <a:rPr lang="en-US" altLang="zh-CN" dirty="0" smtClean="0"/>
              <a:t>PRT</a:t>
            </a:r>
            <a:r>
              <a:rPr lang="zh-CN" altLang="en-US" dirty="0" smtClean="0"/>
              <a:t>算法只能支持动态光源，不能支持可变材质；而现有的可变</a:t>
            </a:r>
            <a:r>
              <a:rPr lang="en-US" altLang="zh-CN" dirty="0" smtClean="0"/>
              <a:t>BRDF</a:t>
            </a:r>
            <a:r>
              <a:rPr lang="zh-CN" altLang="en-US" dirty="0" smtClean="0"/>
              <a:t>的绘制算法除了</a:t>
            </a:r>
            <a:r>
              <a:rPr lang="en-US" altLang="zh-CN" dirty="0" smtClean="0"/>
              <a:t>BRDF</a:t>
            </a:r>
            <a:r>
              <a:rPr lang="zh-CN" altLang="en-US" dirty="0" smtClean="0"/>
              <a:t>可变外，光照和视点都不能改变。</a:t>
            </a:r>
            <a:endParaRPr lang="en-US" altLang="zh-CN" dirty="0" smtClean="0"/>
          </a:p>
          <a:p>
            <a:r>
              <a:rPr lang="zh-CN" altLang="en-US" dirty="0" smtClean="0"/>
              <a:t>也就是说，现有的方法，在交互性上，都无法支持同时改变光照、视点和材质。</a:t>
            </a:r>
            <a:endParaRPr lang="en-US" altLang="zh-CN" dirty="0" smtClean="0"/>
          </a:p>
          <a:p>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那么，要实现我们的目标，技术上主要有两个困难：</a:t>
            </a:r>
            <a:endParaRPr lang="en-US" altLang="zh-CN" dirty="0" smtClean="0"/>
          </a:p>
          <a:p>
            <a:endParaRPr lang="en-US" altLang="zh-CN" dirty="0" smtClean="0"/>
          </a:p>
          <a:p>
            <a:r>
              <a:rPr lang="zh-CN" altLang="en-US" dirty="0" smtClean="0"/>
              <a:t>第一，必须要克服辐射传输和</a:t>
            </a:r>
            <a:r>
              <a:rPr lang="en-US" altLang="zh-CN" dirty="0" smtClean="0"/>
              <a:t>BRDF</a:t>
            </a:r>
            <a:r>
              <a:rPr lang="zh-CN" altLang="en-US" dirty="0" smtClean="0"/>
              <a:t>之间的非线性关系；</a:t>
            </a:r>
            <a:endParaRPr lang="en-US" altLang="zh-CN" dirty="0" smtClean="0"/>
          </a:p>
          <a:p>
            <a:r>
              <a:rPr lang="zh-CN" altLang="en-US" dirty="0" smtClean="0"/>
              <a:t>第二，在物体表面必须能实现动态局部光照、动态视点和可变</a:t>
            </a:r>
            <a:r>
              <a:rPr lang="en-US" altLang="zh-CN" dirty="0" smtClean="0"/>
              <a:t>BRDF</a:t>
            </a:r>
            <a:r>
              <a:rPr lang="zh-CN" altLang="en-US" dirty="0" smtClean="0"/>
              <a:t>的快速着色。</a:t>
            </a:r>
            <a:endParaRPr lang="en-US" altLang="zh-CN" dirty="0" smtClean="0"/>
          </a:p>
          <a:p>
            <a:endParaRPr lang="en-US" altLang="zh-CN" dirty="0" smtClean="0"/>
          </a:p>
          <a:p>
            <a:r>
              <a:rPr lang="zh-CN" altLang="en-US" dirty="0" smtClean="0"/>
              <a:t>其中第一点正是</a:t>
            </a:r>
            <a:r>
              <a:rPr lang="en-US" altLang="zh-CN" dirty="0" smtClean="0"/>
              <a:t>PRT</a:t>
            </a:r>
            <a:r>
              <a:rPr lang="zh-CN" altLang="en-US" dirty="0" smtClean="0"/>
              <a:t>算法不能支持可变</a:t>
            </a:r>
            <a:r>
              <a:rPr lang="en-US" altLang="zh-CN" dirty="0" smtClean="0"/>
              <a:t>BRDF</a:t>
            </a:r>
            <a:r>
              <a:rPr lang="zh-CN" altLang="en-US" dirty="0" smtClean="0"/>
              <a:t>的原因，而第二点也正是现有的可变</a:t>
            </a:r>
            <a:r>
              <a:rPr lang="en-US" altLang="zh-CN" dirty="0" smtClean="0"/>
              <a:t>BRDF</a:t>
            </a:r>
            <a:r>
              <a:rPr lang="zh-CN" altLang="en-US" dirty="0" smtClean="0"/>
              <a:t>绘制算法不能支持动态光照和动态视点的原因。</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我们在这里比较一下我们基于像素的算法和基于顶点的算法。</a:t>
            </a:r>
            <a:endParaRPr lang="en-US" altLang="zh-CN" dirty="0" smtClean="0"/>
          </a:p>
          <a:p>
            <a:endParaRPr lang="en-US" altLang="zh-CN" dirty="0" smtClean="0"/>
          </a:p>
          <a:p>
            <a:r>
              <a:rPr lang="zh-CN" altLang="en-US" dirty="0" smtClean="0"/>
              <a:t>表中红色的代表不同点。</a:t>
            </a:r>
            <a:endParaRPr lang="en-US" altLang="zh-C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可以看到，虽然基于顶点的算法不能支持空间动态可变材质，但是能够提供更强的交互性，支持动态光照和动态视点，因此相应的更为困难，除了需要克服</a:t>
            </a:r>
            <a:r>
              <a:rPr lang="zh-CN" altLang="en-US" sz="1200" kern="1200" dirty="0" smtClean="0">
                <a:solidFill>
                  <a:srgbClr val="000000"/>
                </a:solidFill>
                <a:latin typeface="Arial" charset="0"/>
                <a:ea typeface="宋体" charset="-122"/>
                <a:cs typeface="+mn-cs"/>
              </a:rPr>
              <a:t>辐射传输和材质的非线性关系</a:t>
            </a:r>
            <a:r>
              <a:rPr lang="zh-CN" altLang="en-US" dirty="0" smtClean="0"/>
              <a:t>外，必须要支持</a:t>
            </a:r>
            <a:r>
              <a:rPr lang="zh-CN" altLang="en-US" sz="1200" kern="1200" dirty="0" smtClean="0">
                <a:solidFill>
                  <a:srgbClr val="FF0000"/>
                </a:solidFill>
                <a:latin typeface="Arial" charset="0"/>
                <a:ea typeface="宋体" charset="-122"/>
                <a:cs typeface="+mn-cs"/>
              </a:rPr>
              <a:t>动态局部光照，动态视点，可变材质条件下物体表面的快速着色。</a:t>
            </a:r>
            <a:endParaRPr lang="en-US" altLang="zh-CN" sz="1200" kern="1200" dirty="0" smtClean="0">
              <a:solidFill>
                <a:srgbClr val="FF0000"/>
              </a:solidFill>
              <a:latin typeface="Arial" charset="0"/>
              <a:ea typeface="宋体" charset="-122"/>
              <a:cs typeface="+mn-cs"/>
            </a:endParaRP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针对前面的两个难点，我们的采取了相应的对策。</a:t>
            </a:r>
            <a:endParaRPr lang="en-US" altLang="zh-CN" dirty="0" smtClean="0"/>
          </a:p>
          <a:p>
            <a:endParaRPr lang="en-US" altLang="zh-CN" dirty="0" smtClean="0"/>
          </a:p>
          <a:p>
            <a:r>
              <a:rPr lang="zh-CN" altLang="en-US" dirty="0" smtClean="0"/>
              <a:t>在这个绘制方程中，</a:t>
            </a:r>
            <a:r>
              <a:rPr lang="en-US" altLang="zh-CN" dirty="0" err="1" smtClean="0"/>
              <a:t>B_x</a:t>
            </a:r>
            <a:r>
              <a:rPr lang="zh-CN" altLang="en-US" dirty="0" smtClean="0"/>
              <a:t>是最终的绘制结果，</a:t>
            </a:r>
            <a:r>
              <a:rPr lang="en-US" altLang="zh-CN" dirty="0" err="1" smtClean="0"/>
              <a:t>I_x</a:t>
            </a:r>
            <a:r>
              <a:rPr lang="zh-CN" altLang="en-US" dirty="0" smtClean="0"/>
              <a:t>是物体表面最终得到的局部入射光照，</a:t>
            </a:r>
            <a:r>
              <a:rPr lang="en-US" altLang="zh-CN" dirty="0" smtClean="0"/>
              <a:t>f</a:t>
            </a:r>
            <a:r>
              <a:rPr lang="zh-CN" altLang="en-US" dirty="0" smtClean="0"/>
              <a:t>是物体表面的</a:t>
            </a:r>
            <a:r>
              <a:rPr lang="en-US" altLang="zh-CN" dirty="0" smtClean="0"/>
              <a:t>BRDF</a:t>
            </a:r>
            <a:r>
              <a:rPr lang="zh-CN" altLang="en-US" dirty="0" smtClean="0"/>
              <a:t>。</a:t>
            </a:r>
            <a:endParaRPr lang="en-US" altLang="zh-CN" dirty="0" smtClean="0"/>
          </a:p>
          <a:p>
            <a:endParaRPr lang="en-US" altLang="zh-CN" dirty="0" smtClean="0"/>
          </a:p>
          <a:p>
            <a:r>
              <a:rPr lang="en-US" altLang="zh-CN" dirty="0" smtClean="0"/>
              <a:t>[click]</a:t>
            </a:r>
          </a:p>
          <a:p>
            <a:r>
              <a:rPr lang="en-US" altLang="zh-CN" dirty="0" err="1" smtClean="0"/>
              <a:t>I_x</a:t>
            </a:r>
            <a:r>
              <a:rPr lang="zh-CN" altLang="en-US" dirty="0" smtClean="0"/>
              <a:t>代表了场景中全局光照明的辐射传输，我们将它表示为光照和</a:t>
            </a:r>
            <a:r>
              <a:rPr lang="en-US" altLang="zh-CN" dirty="0" smtClean="0"/>
              <a:t>BRDF</a:t>
            </a:r>
            <a:r>
              <a:rPr lang="zh-CN" altLang="en-US" dirty="0" smtClean="0"/>
              <a:t>的函数，称为预计算传输张量</a:t>
            </a:r>
            <a:r>
              <a:rPr lang="en-US" altLang="zh-CN" dirty="0" smtClean="0"/>
              <a:t>(PTTs)</a:t>
            </a:r>
            <a:r>
              <a:rPr lang="zh-CN" altLang="en-US" dirty="0" smtClean="0"/>
              <a:t>。这样做的目的，是在于能在改变光照和</a:t>
            </a:r>
            <a:r>
              <a:rPr lang="en-US" altLang="zh-CN" dirty="0" smtClean="0"/>
              <a:t>BRDF</a:t>
            </a:r>
            <a:r>
              <a:rPr lang="zh-CN" altLang="en-US" dirty="0" smtClean="0"/>
              <a:t>时都能快速更新</a:t>
            </a:r>
            <a:r>
              <a:rPr lang="en-US" altLang="zh-CN" dirty="0" err="1" smtClean="0"/>
              <a:t>I_x</a:t>
            </a:r>
            <a:r>
              <a:rPr lang="zh-CN" altLang="en-US" dirty="0" smtClean="0"/>
              <a:t>。</a:t>
            </a:r>
            <a:endParaRPr lang="en-US" altLang="zh-CN" dirty="0" smtClean="0"/>
          </a:p>
          <a:p>
            <a:endParaRPr lang="en-US" altLang="zh-CN" dirty="0" smtClean="0"/>
          </a:p>
          <a:p>
            <a:r>
              <a:rPr lang="en-US" altLang="zh-CN" dirty="0" smtClean="0"/>
              <a:t>[click]</a:t>
            </a:r>
          </a:p>
          <a:p>
            <a:r>
              <a:rPr lang="zh-CN" altLang="en-US" dirty="0" smtClean="0"/>
              <a:t>我们对于整个</a:t>
            </a:r>
            <a:r>
              <a:rPr lang="en-US" altLang="zh-CN" dirty="0" smtClean="0"/>
              <a:t>BRDF</a:t>
            </a:r>
            <a:r>
              <a:rPr lang="zh-CN" altLang="en-US" dirty="0" smtClean="0"/>
              <a:t>空间，采用张量分解的方法进行压缩和表示。采用分解后的</a:t>
            </a:r>
            <a:r>
              <a:rPr lang="en-US" altLang="zh-CN" dirty="0" smtClean="0"/>
              <a:t>BRDF</a:t>
            </a:r>
            <a:r>
              <a:rPr lang="zh-CN" altLang="en-US" dirty="0" smtClean="0"/>
              <a:t>表示，就能在同时改变局部入射光照、视点和</a:t>
            </a:r>
            <a:r>
              <a:rPr lang="en-US" altLang="zh-CN" dirty="0" smtClean="0"/>
              <a:t>BRDF</a:t>
            </a:r>
            <a:r>
              <a:rPr lang="zh-CN" altLang="en-US" dirty="0" smtClean="0"/>
              <a:t>时实现快速的着色。</a:t>
            </a:r>
            <a:endParaRPr lang="en-US" altLang="zh-CN" dirty="0" smtClean="0"/>
          </a:p>
          <a:p>
            <a:endParaRPr lang="en-US" altLang="zh-CN" dirty="0" smtClean="0"/>
          </a:p>
          <a:p>
            <a:r>
              <a:rPr lang="en-US" altLang="zh-CN" dirty="0" smtClean="0"/>
              <a:t>[click]</a:t>
            </a:r>
          </a:p>
          <a:p>
            <a:r>
              <a:rPr lang="zh-CN" altLang="en-US" dirty="0" smtClean="0"/>
              <a:t>有了辐射传输的</a:t>
            </a:r>
            <a:r>
              <a:rPr lang="en-US" altLang="zh-CN" dirty="0" smtClean="0"/>
              <a:t>PTT</a:t>
            </a:r>
            <a:r>
              <a:rPr lang="zh-CN" altLang="en-US" dirty="0" smtClean="0"/>
              <a:t>表示以及</a:t>
            </a:r>
            <a:r>
              <a:rPr lang="en-US" altLang="zh-CN" dirty="0" smtClean="0"/>
              <a:t>BRDF</a:t>
            </a:r>
            <a:r>
              <a:rPr lang="zh-CN" altLang="en-US" dirty="0" smtClean="0"/>
              <a:t>空间的张量分解表示，我们就能得到交互级的绘制性能。</a:t>
            </a:r>
            <a:endParaRPr lang="en-US" altLang="zh-CN" dirty="0" smtClean="0"/>
          </a:p>
          <a:p>
            <a:endParaRPr lang="en-US" altLang="zh-CN" dirty="0" smtClean="0"/>
          </a:p>
          <a:p>
            <a:r>
              <a:rPr lang="zh-CN" altLang="en-US" dirty="0" smtClean="0"/>
              <a:t>下面，我们就分别介绍这三点的具体内容和算法细节。</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我们首先看一下如何用</a:t>
            </a:r>
            <a:r>
              <a:rPr lang="en-US" altLang="zh-CN" dirty="0" smtClean="0"/>
              <a:t>PTT</a:t>
            </a:r>
            <a:r>
              <a:rPr lang="zh-CN" altLang="en-US" dirty="0" smtClean="0"/>
              <a:t>来表示全局光照明的辐射传输。</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根据反射材质的分布特性，以及对用户交互的约束，我们将其分为空间动态可变材质和空间静态可变材质。</a:t>
            </a:r>
            <a:endParaRPr lang="en-US" altLang="zh-CN" dirty="0" smtClean="0"/>
          </a:p>
          <a:p>
            <a:endParaRPr lang="en-US" altLang="zh-CN" dirty="0" smtClean="0"/>
          </a:p>
          <a:p>
            <a:r>
              <a:rPr lang="zh-CN" altLang="en-US" dirty="0" smtClean="0"/>
              <a:t>如图中，第一和第三幅为空间静态可变材质，第二和第四幅是空间动态可变材质。</a:t>
            </a:r>
            <a:endParaRPr lang="en-US" altLang="zh-CN" dirty="0" smtClean="0"/>
          </a:p>
          <a:p>
            <a:r>
              <a:rPr lang="zh-CN" altLang="en-US" dirty="0" smtClean="0"/>
              <a:t>空间静态可变材质的复杂度较低，但空间动态可变材质能够体现更丰富的光照效果和更灵活的交互手段。</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在一个绘制场景中，辐射传输和物体的</a:t>
            </a:r>
            <a:r>
              <a:rPr lang="en-US" altLang="zh-CN" dirty="0" smtClean="0"/>
              <a:t>BRDF</a:t>
            </a:r>
            <a:r>
              <a:rPr lang="zh-CN" altLang="en-US" dirty="0" smtClean="0"/>
              <a:t>存在非线性的关系。</a:t>
            </a:r>
            <a:endParaRPr lang="en-US" altLang="zh-CN" dirty="0" smtClean="0"/>
          </a:p>
          <a:p>
            <a:endParaRPr lang="en-US" altLang="zh-CN" dirty="0" smtClean="0"/>
          </a:p>
          <a:p>
            <a:r>
              <a:rPr lang="en-US" altLang="zh-CN" dirty="0" smtClean="0"/>
              <a:t>[click]</a:t>
            </a:r>
          </a:p>
          <a:p>
            <a:r>
              <a:rPr lang="zh-CN" altLang="en-US" dirty="0" smtClean="0"/>
              <a:t>原因在于最终到达物体表面的辐射传输包含了许多不同的传输路径。而对于不同的传输路径，某一个</a:t>
            </a:r>
            <a:r>
              <a:rPr lang="en-US" altLang="zh-CN" dirty="0" smtClean="0"/>
              <a:t>BRDF</a:t>
            </a:r>
            <a:r>
              <a:rPr lang="zh-CN" altLang="en-US" dirty="0" smtClean="0"/>
              <a:t>所起的作用是不同的。</a:t>
            </a:r>
            <a:endParaRPr lang="en-US" altLang="zh-CN" dirty="0" smtClean="0"/>
          </a:p>
          <a:p>
            <a:endParaRPr lang="en-US" altLang="zh-CN" dirty="0" smtClean="0"/>
          </a:p>
          <a:p>
            <a:r>
              <a:rPr lang="en-US" altLang="zh-CN" dirty="0" smtClean="0"/>
              <a:t>[click]</a:t>
            </a:r>
          </a:p>
          <a:p>
            <a:r>
              <a:rPr lang="zh-CN" altLang="en-US" dirty="0" smtClean="0"/>
              <a:t>比如在</a:t>
            </a:r>
            <a:r>
              <a:rPr lang="en-US" altLang="zh-CN" dirty="0" smtClean="0"/>
              <a:t>P3</a:t>
            </a:r>
            <a:r>
              <a:rPr lang="zh-CN" altLang="en-US" dirty="0" smtClean="0"/>
              <a:t>，</a:t>
            </a:r>
            <a:r>
              <a:rPr lang="en-US" altLang="zh-CN" dirty="0" smtClean="0"/>
              <a:t>f2</a:t>
            </a:r>
            <a:r>
              <a:rPr lang="zh-CN" altLang="en-US" dirty="0" smtClean="0"/>
              <a:t>只经过一次，而在</a:t>
            </a:r>
            <a:r>
              <a:rPr lang="en-US" altLang="zh-CN" dirty="0" smtClean="0"/>
              <a:t>P4</a:t>
            </a:r>
            <a:r>
              <a:rPr lang="zh-CN" altLang="en-US" dirty="0" smtClean="0"/>
              <a:t>中，</a:t>
            </a:r>
            <a:r>
              <a:rPr lang="en-US" altLang="zh-CN" dirty="0" smtClean="0"/>
              <a:t>f2</a:t>
            </a:r>
            <a:r>
              <a:rPr lang="zh-CN" altLang="en-US" dirty="0" smtClean="0"/>
              <a:t>经过了两次，所以如果将</a:t>
            </a:r>
            <a:r>
              <a:rPr lang="en-US" altLang="zh-CN" dirty="0" smtClean="0"/>
              <a:t>P3</a:t>
            </a:r>
            <a:r>
              <a:rPr lang="zh-CN" altLang="en-US" dirty="0" smtClean="0"/>
              <a:t>和</a:t>
            </a:r>
            <a:r>
              <a:rPr lang="en-US" altLang="zh-CN" dirty="0" smtClean="0"/>
              <a:t>P4</a:t>
            </a:r>
            <a:r>
              <a:rPr lang="zh-CN" altLang="en-US" dirty="0" smtClean="0"/>
              <a:t>混合在一起，我们就无从评判</a:t>
            </a:r>
            <a:r>
              <a:rPr lang="en-US" altLang="zh-CN" dirty="0" smtClean="0"/>
              <a:t>f2</a:t>
            </a:r>
            <a:r>
              <a:rPr lang="zh-CN" altLang="en-US" dirty="0" smtClean="0"/>
              <a:t>在辐射传输中的作用。</a:t>
            </a:r>
            <a:endParaRPr lang="en-US" altLang="zh-CN" dirty="0" smtClean="0"/>
          </a:p>
          <a:p>
            <a:endParaRPr lang="en-US" altLang="zh-CN" dirty="0" smtClean="0"/>
          </a:p>
          <a:p>
            <a:r>
              <a:rPr lang="en-US" altLang="zh-CN" dirty="0" smtClean="0"/>
              <a:t>[click]</a:t>
            </a:r>
          </a:p>
          <a:p>
            <a:r>
              <a:rPr lang="zh-CN" altLang="en-US" dirty="0" smtClean="0"/>
              <a:t>解决的方法很简单，就是将不同的传输光路分解进行计算。比如，只考虑</a:t>
            </a:r>
            <a:r>
              <a:rPr lang="en-US" altLang="zh-CN" dirty="0" smtClean="0"/>
              <a:t>P4</a:t>
            </a:r>
            <a:r>
              <a:rPr lang="zh-CN" altLang="en-US" dirty="0" smtClean="0"/>
              <a:t>，那么辐射传输就和</a:t>
            </a:r>
            <a:r>
              <a:rPr lang="en-US" altLang="zh-CN" dirty="0" smtClean="0"/>
              <a:t>f2</a:t>
            </a:r>
            <a:r>
              <a:rPr lang="zh-CN" altLang="en-US" dirty="0" smtClean="0"/>
              <a:t>的平方成正比。</a:t>
            </a:r>
            <a:endParaRPr lang="en-US" altLang="zh-CN" dirty="0" smtClean="0"/>
          </a:p>
          <a:p>
            <a:endParaRPr lang="en-US" altLang="zh-CN" dirty="0" smtClean="0"/>
          </a:p>
          <a:p>
            <a:r>
              <a:rPr lang="en-US" altLang="zh-CN" dirty="0" smtClean="0"/>
              <a:t>[click]</a:t>
            </a:r>
          </a:p>
          <a:p>
            <a:r>
              <a:rPr lang="zh-CN" altLang="en-US" dirty="0" smtClean="0"/>
              <a:t>那么非常明显，</a:t>
            </a:r>
            <a:r>
              <a:rPr lang="en-US" altLang="zh-CN" dirty="0" smtClean="0"/>
              <a:t>P4</a:t>
            </a:r>
            <a:r>
              <a:rPr lang="zh-CN" altLang="en-US" dirty="0" smtClean="0"/>
              <a:t>的辐射传输和光照、</a:t>
            </a:r>
            <a:r>
              <a:rPr lang="en-US" altLang="zh-CN" dirty="0" smtClean="0"/>
              <a:t>f3</a:t>
            </a:r>
            <a:r>
              <a:rPr lang="zh-CN" altLang="en-US" dirty="0" smtClean="0"/>
              <a:t>、以及</a:t>
            </a:r>
            <a:r>
              <a:rPr lang="en-US" altLang="zh-CN" dirty="0" smtClean="0"/>
              <a:t>f2</a:t>
            </a:r>
            <a:r>
              <a:rPr lang="zh-CN" altLang="en-US" dirty="0" smtClean="0"/>
              <a:t>的平方成线性关系。</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a:t>
            </a:r>
            <a:r>
              <a:rPr lang="en-US" altLang="zh-CN" dirty="0" smtClean="0"/>
              <a:t>PRT</a:t>
            </a:r>
            <a:r>
              <a:rPr lang="zh-CN" altLang="en-US" dirty="0" smtClean="0"/>
              <a:t>的方法中，为了支持动态光照，需要将光源投影到一组线性基上。</a:t>
            </a:r>
            <a:endParaRPr lang="en-US" altLang="zh-CN" dirty="0" smtClean="0"/>
          </a:p>
          <a:p>
            <a:r>
              <a:rPr lang="zh-CN" altLang="en-US" dirty="0" smtClean="0"/>
              <a:t>那么在我们的方法中，为了支持可变材质，我们也需要将</a:t>
            </a:r>
            <a:r>
              <a:rPr lang="en-US" altLang="zh-CN" dirty="0" smtClean="0"/>
              <a:t>BRDF</a:t>
            </a:r>
            <a:r>
              <a:rPr lang="zh-CN" altLang="en-US" dirty="0" smtClean="0"/>
              <a:t>投影到一组线性基上。</a:t>
            </a:r>
            <a:endParaRPr lang="en-US" altLang="zh-CN" dirty="0" smtClean="0"/>
          </a:p>
          <a:p>
            <a:endParaRPr lang="en-US" altLang="zh-CN" dirty="0" smtClean="0"/>
          </a:p>
          <a:p>
            <a:r>
              <a:rPr lang="zh-CN" altLang="en-US" dirty="0" smtClean="0"/>
              <a:t>获取线性</a:t>
            </a:r>
            <a:r>
              <a:rPr lang="en-US" altLang="zh-CN" dirty="0" smtClean="0"/>
              <a:t>BRDF</a:t>
            </a:r>
            <a:r>
              <a:rPr lang="zh-CN" altLang="en-US" dirty="0" smtClean="0"/>
              <a:t>基的方法，是将</a:t>
            </a:r>
            <a:r>
              <a:rPr lang="en-US" altLang="zh-CN" dirty="0" smtClean="0"/>
              <a:t>BRDF</a:t>
            </a:r>
            <a:r>
              <a:rPr lang="zh-CN" altLang="en-US" dirty="0" smtClean="0"/>
              <a:t>空间的采样进行</a:t>
            </a:r>
            <a:r>
              <a:rPr lang="en-US" altLang="zh-CN" dirty="0" smtClean="0"/>
              <a:t>SVD</a:t>
            </a:r>
            <a:r>
              <a:rPr lang="zh-CN" altLang="en-US" dirty="0" smtClean="0"/>
              <a:t>分解，得到的特征向量就是我们需要的</a:t>
            </a:r>
            <a:r>
              <a:rPr lang="en-US" altLang="zh-CN" dirty="0" smtClean="0"/>
              <a:t>BRDF</a:t>
            </a:r>
            <a:r>
              <a:rPr lang="zh-CN" altLang="en-US" dirty="0" smtClean="0"/>
              <a:t>线性基。</a:t>
            </a:r>
            <a:endParaRPr lang="en-US" altLang="zh-CN" dirty="0" smtClean="0"/>
          </a:p>
          <a:p>
            <a:endParaRPr lang="en-US" altLang="zh-CN" dirty="0" smtClean="0"/>
          </a:p>
          <a:p>
            <a:r>
              <a:rPr lang="zh-CN" altLang="en-US" dirty="0" smtClean="0"/>
              <a:t>有了光照和</a:t>
            </a:r>
            <a:r>
              <a:rPr lang="en-US" altLang="zh-CN" dirty="0" smtClean="0"/>
              <a:t>BRDF</a:t>
            </a:r>
            <a:r>
              <a:rPr lang="zh-CN" altLang="en-US" dirty="0" smtClean="0"/>
              <a:t>的基，我们可以将每个路径的辐射传输计算在这些基上，然后在绘制时，根据各自的系数进行组合。</a:t>
            </a:r>
            <a:endParaRPr lang="en-US" altLang="zh-CN" dirty="0" smtClean="0"/>
          </a:p>
          <a:p>
            <a:endParaRPr lang="en-US" altLang="zh-CN" dirty="0" smtClean="0"/>
          </a:p>
          <a:p>
            <a:r>
              <a:rPr lang="zh-CN" altLang="en-US" dirty="0" smtClean="0"/>
              <a:t>比如前面看到的</a:t>
            </a:r>
            <a:r>
              <a:rPr lang="en-US" altLang="zh-CN" dirty="0" smtClean="0"/>
              <a:t>P4</a:t>
            </a:r>
            <a:r>
              <a:rPr lang="zh-CN" altLang="en-US" dirty="0" smtClean="0"/>
              <a:t>的辐射传输，其相关的因素有光照，以及前后三次反射经过的材质。我们预计算得到的是不同光照和</a:t>
            </a:r>
            <a:r>
              <a:rPr lang="en-US" altLang="zh-CN" dirty="0" smtClean="0"/>
              <a:t>BRDF</a:t>
            </a:r>
            <a:r>
              <a:rPr lang="zh-CN" altLang="en-US" dirty="0" smtClean="0"/>
              <a:t>基组合下的</a:t>
            </a:r>
            <a:r>
              <a:rPr lang="en-US" altLang="zh-CN" dirty="0" smtClean="0"/>
              <a:t>P4</a:t>
            </a:r>
            <a:r>
              <a:rPr lang="zh-CN" altLang="en-US" dirty="0" smtClean="0"/>
              <a:t>的辐射传输，如等号右边的</a:t>
            </a:r>
            <a:r>
              <a:rPr lang="en-US" altLang="zh-CN" dirty="0" err="1" smtClean="0"/>
              <a:t>I_x</a:t>
            </a:r>
            <a:r>
              <a:rPr lang="zh-CN" altLang="en-US" dirty="0" smtClean="0"/>
              <a:t>。在绘制时，光照</a:t>
            </a:r>
            <a:r>
              <a:rPr lang="en-US" altLang="zh-CN" dirty="0" smtClean="0"/>
              <a:t>l</a:t>
            </a:r>
            <a:r>
              <a:rPr lang="zh-CN" altLang="en-US" dirty="0" smtClean="0"/>
              <a:t>的系数</a:t>
            </a:r>
            <a:r>
              <a:rPr lang="en-US" altLang="zh-CN" dirty="0" err="1" smtClean="0"/>
              <a:t>c_l</a:t>
            </a:r>
            <a:r>
              <a:rPr lang="zh-CN" altLang="en-US" dirty="0" smtClean="0"/>
              <a:t>以及</a:t>
            </a:r>
            <a:r>
              <a:rPr lang="en-US" altLang="zh-CN" dirty="0" smtClean="0"/>
              <a:t>f2</a:t>
            </a:r>
            <a:r>
              <a:rPr lang="zh-CN" altLang="en-US" dirty="0" smtClean="0"/>
              <a:t>和</a:t>
            </a:r>
            <a:r>
              <a:rPr lang="en-US" altLang="zh-CN" dirty="0" smtClean="0"/>
              <a:t>f3</a:t>
            </a:r>
            <a:r>
              <a:rPr lang="zh-CN" altLang="en-US" dirty="0" smtClean="0"/>
              <a:t>的系数</a:t>
            </a:r>
            <a:r>
              <a:rPr lang="en-US" altLang="zh-CN" dirty="0" smtClean="0"/>
              <a:t>H(2)</a:t>
            </a:r>
            <a:r>
              <a:rPr lang="zh-CN" altLang="en-US" dirty="0" smtClean="0"/>
              <a:t>和</a:t>
            </a:r>
            <a:r>
              <a:rPr lang="en-US" altLang="zh-CN" dirty="0" smtClean="0"/>
              <a:t>H(3)</a:t>
            </a:r>
            <a:r>
              <a:rPr lang="zh-CN" altLang="en-US" dirty="0" smtClean="0"/>
              <a:t>就能帮组合我们得到当前</a:t>
            </a:r>
            <a:r>
              <a:rPr lang="en-US" altLang="zh-CN" dirty="0" smtClean="0"/>
              <a:t>P4</a:t>
            </a:r>
            <a:r>
              <a:rPr lang="zh-CN" altLang="en-US" dirty="0" smtClean="0"/>
              <a:t>的辐射传输，也就是等号左边的</a:t>
            </a:r>
            <a:r>
              <a:rPr lang="en-US" altLang="zh-CN" dirty="0" err="1" smtClean="0"/>
              <a:t>I_x</a:t>
            </a:r>
            <a:r>
              <a:rPr lang="zh-CN" altLang="en-US"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为了直观的描述所有的辐射传输，这样表示各种基。</a:t>
            </a:r>
            <a:endParaRPr lang="en-US" altLang="zh-CN" dirty="0" smtClean="0"/>
          </a:p>
          <a:p>
            <a:endParaRPr lang="en-US" altLang="zh-CN" dirty="0" smtClean="0"/>
          </a:p>
          <a:p>
            <a:r>
              <a:rPr lang="zh-CN" altLang="en-US" dirty="0" smtClean="0"/>
              <a:t>红色的代表不同的光照的基。</a:t>
            </a:r>
            <a:endParaRPr lang="en-US" altLang="zh-CN" dirty="0" smtClean="0"/>
          </a:p>
          <a:p>
            <a:endParaRPr lang="en-US" altLang="zh-CN" dirty="0" smtClean="0"/>
          </a:p>
          <a:p>
            <a:r>
              <a:rPr lang="zh-CN" altLang="en-US" dirty="0" smtClean="0"/>
              <a:t>绿色的方格横向表示不同的</a:t>
            </a:r>
            <a:r>
              <a:rPr lang="en-US" altLang="zh-CN" dirty="0" smtClean="0"/>
              <a:t>BRDF</a:t>
            </a:r>
            <a:r>
              <a:rPr lang="zh-CN" altLang="en-US" dirty="0" smtClean="0"/>
              <a:t>的基，纵向表示不同的反射物体，也就是不同的</a:t>
            </a:r>
            <a:r>
              <a:rPr lang="en-US" altLang="zh-CN" dirty="0" smtClean="0"/>
              <a:t>BRDF</a:t>
            </a:r>
            <a:r>
              <a:rPr lang="zh-CN" altLang="en-US" dirty="0" smtClean="0"/>
              <a:t>。</a:t>
            </a: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采用这样的表示，我们可以直观的表示预计算的辐射传输的每个部分。</a:t>
            </a:r>
            <a:endParaRPr lang="en-US" altLang="zh-CN" dirty="0" smtClean="0"/>
          </a:p>
          <a:p>
            <a:endParaRPr lang="en-US" altLang="zh-CN" dirty="0" smtClean="0"/>
          </a:p>
          <a:p>
            <a:r>
              <a:rPr lang="zh-CN" altLang="en-US" dirty="0" smtClean="0"/>
              <a:t>在这里每一条黄线都代表一个部分，其点的红格子表示光照的基，经过的每个绿格子代表了相应的反射物体及</a:t>
            </a:r>
            <a:r>
              <a:rPr lang="en-US" altLang="zh-CN" dirty="0" smtClean="0"/>
              <a:t>BRDF</a:t>
            </a:r>
            <a:r>
              <a:rPr lang="zh-CN" altLang="en-US" dirty="0" smtClean="0"/>
              <a:t>的基。</a:t>
            </a:r>
            <a:endParaRPr lang="en-US" altLang="zh-CN" dirty="0" smtClean="0"/>
          </a:p>
          <a:p>
            <a:r>
              <a:rPr lang="zh-CN" altLang="en-US" dirty="0" smtClean="0"/>
              <a:t>显然，经过的绿色方格越多，代表经过的反射次数越多。</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如果，我们所有预计算的辐射传输根据其经过的反射次数分组，那么每一组都正好构成一个高阶张量。</a:t>
            </a:r>
            <a:endParaRPr lang="en-US" altLang="zh-CN" dirty="0" smtClean="0"/>
          </a:p>
          <a:p>
            <a:r>
              <a:rPr lang="zh-CN" altLang="en-US" dirty="0" smtClean="0"/>
              <a:t>多经过一次反射，高阶张量的阶数就增加二，对应的就是一张绿色格子对应的不同物体的维度和不同</a:t>
            </a:r>
            <a:r>
              <a:rPr lang="en-US" altLang="zh-CN" dirty="0" smtClean="0"/>
              <a:t>BRDF</a:t>
            </a:r>
            <a:r>
              <a:rPr lang="zh-CN" altLang="en-US" dirty="0" smtClean="0"/>
              <a:t>基的维度。</a:t>
            </a:r>
            <a:endParaRPr lang="en-US" altLang="zh-CN" dirty="0" smtClean="0"/>
          </a:p>
          <a:p>
            <a:r>
              <a:rPr lang="zh-CN" altLang="en-US" dirty="0" smtClean="0"/>
              <a:t>这样的张量就是我们提出的</a:t>
            </a:r>
            <a:r>
              <a:rPr lang="en-US" altLang="zh-CN" dirty="0" smtClean="0"/>
              <a:t>PTT</a:t>
            </a:r>
            <a:r>
              <a:rPr lang="zh-CN" altLang="en-US" dirty="0" smtClean="0"/>
              <a:t>，不同的反射次数有不同的</a:t>
            </a:r>
            <a:r>
              <a:rPr lang="en-US" altLang="zh-CN" dirty="0" smtClean="0"/>
              <a:t>PTT</a:t>
            </a:r>
            <a:r>
              <a:rPr lang="zh-CN" altLang="en-US" dirty="0" smtClean="0"/>
              <a:t>，所有的</a:t>
            </a:r>
            <a:r>
              <a:rPr lang="en-US" altLang="zh-CN" dirty="0" smtClean="0"/>
              <a:t>PTT</a:t>
            </a:r>
            <a:r>
              <a:rPr lang="zh-CN" altLang="en-US" dirty="0" smtClean="0"/>
              <a:t>总和起来就是整个空间的全局光照明的辐射传输的函数。</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对于某一条辐射传输路径，关联到某一个</a:t>
            </a:r>
            <a:r>
              <a:rPr lang="en-US" altLang="zh-CN" dirty="0" smtClean="0"/>
              <a:t>PTT</a:t>
            </a:r>
            <a:r>
              <a:rPr lang="zh-CN" altLang="en-US" dirty="0" smtClean="0"/>
              <a:t>中的一部分。</a:t>
            </a:r>
            <a:endParaRPr lang="en-US" altLang="zh-CN" dirty="0" smtClean="0"/>
          </a:p>
          <a:p>
            <a:endParaRPr lang="en-US" altLang="zh-CN" dirty="0" smtClean="0"/>
          </a:p>
          <a:p>
            <a:r>
              <a:rPr lang="zh-CN" altLang="en-US" dirty="0" smtClean="0"/>
              <a:t>比如前面提到的</a:t>
            </a:r>
            <a:r>
              <a:rPr lang="en-US" altLang="zh-CN" dirty="0" smtClean="0"/>
              <a:t>P4</a:t>
            </a:r>
            <a:r>
              <a:rPr lang="zh-CN" altLang="en-US" dirty="0" smtClean="0"/>
              <a:t>，先后经过</a:t>
            </a:r>
            <a:r>
              <a:rPr lang="en-US" altLang="zh-CN" dirty="0" smtClean="0"/>
              <a:t>f2, f3, f2</a:t>
            </a:r>
            <a:r>
              <a:rPr lang="zh-CN" altLang="en-US" dirty="0" smtClean="0"/>
              <a:t>反射，我们就能直观地表示为三次反射的</a:t>
            </a:r>
            <a:r>
              <a:rPr lang="en-US" altLang="zh-CN" dirty="0" smtClean="0"/>
              <a:t>PTT</a:t>
            </a:r>
            <a:r>
              <a:rPr lang="zh-CN" altLang="en-US" dirty="0" smtClean="0"/>
              <a:t>中经过黄色格子的那部分。</a:t>
            </a:r>
            <a:endParaRPr lang="en-US" altLang="zh-CN" dirty="0" smtClean="0"/>
          </a:p>
          <a:p>
            <a:r>
              <a:rPr lang="zh-CN" altLang="en-US" dirty="0" smtClean="0"/>
              <a:t>这些可以在绘制时组合得到当前沿</a:t>
            </a:r>
            <a:r>
              <a:rPr lang="en-US" altLang="zh-CN" dirty="0" smtClean="0"/>
              <a:t>P4</a:t>
            </a:r>
            <a:r>
              <a:rPr lang="zh-CN" altLang="en-US" dirty="0" smtClean="0"/>
              <a:t>路径传播的的辐射传输。</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总结一下</a:t>
            </a:r>
            <a:r>
              <a:rPr lang="en-US" altLang="zh-CN" dirty="0" smtClean="0"/>
              <a:t>PTT</a:t>
            </a:r>
            <a:r>
              <a:rPr lang="zh-CN" altLang="en-US" dirty="0" smtClean="0"/>
              <a:t>的特点和作用，主要有三点。</a:t>
            </a:r>
            <a:endParaRPr lang="en-US" altLang="zh-CN" dirty="0" smtClean="0"/>
          </a:p>
          <a:p>
            <a:endParaRPr lang="en-US" altLang="zh-CN" dirty="0" smtClean="0"/>
          </a:p>
          <a:p>
            <a:r>
              <a:rPr lang="en-US" altLang="zh-CN" dirty="0" smtClean="0"/>
              <a:t>[click]</a:t>
            </a:r>
          </a:p>
          <a:p>
            <a:r>
              <a:rPr lang="zh-CN" altLang="en-US" dirty="0" smtClean="0"/>
              <a:t>第一，将不同传输路径的辐射传输被分离开进行表示、预计算，而不是像</a:t>
            </a:r>
            <a:r>
              <a:rPr lang="en-US" altLang="zh-CN" dirty="0" smtClean="0"/>
              <a:t>PRT</a:t>
            </a:r>
            <a:r>
              <a:rPr lang="zh-CN" altLang="en-US" dirty="0" smtClean="0"/>
              <a:t>一样将所路径的辐射传输混合在一起。</a:t>
            </a:r>
            <a:endParaRPr lang="en-US" altLang="zh-CN" dirty="0" smtClean="0"/>
          </a:p>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第二，</a:t>
            </a:r>
            <a:r>
              <a:rPr lang="en-US" altLang="zh-CN" dirty="0" smtClean="0"/>
              <a:t>PTT</a:t>
            </a:r>
            <a:r>
              <a:rPr lang="zh-CN" altLang="en-US" dirty="0" smtClean="0"/>
              <a:t>的每一个部分是光照和经过的</a:t>
            </a:r>
            <a:r>
              <a:rPr lang="en-US" altLang="zh-CN" dirty="0" smtClean="0"/>
              <a:t>BRDF</a:t>
            </a:r>
            <a:r>
              <a:rPr lang="zh-CN" altLang="en-US" dirty="0" smtClean="0"/>
              <a:t>的线性函数。</a:t>
            </a:r>
            <a:endParaRPr lang="en-US" altLang="zh-CN" dirty="0" smtClean="0"/>
          </a:p>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r>
              <a:rPr lang="zh-CN" altLang="en-US" dirty="0" smtClean="0"/>
              <a:t>第三，</a:t>
            </a:r>
            <a:r>
              <a:rPr lang="en-US" altLang="zh-CN" dirty="0" smtClean="0"/>
              <a:t>PTT</a:t>
            </a:r>
            <a:r>
              <a:rPr lang="zh-CN" altLang="en-US" dirty="0" smtClean="0"/>
              <a:t>能在绘制时根据光照和</a:t>
            </a:r>
            <a:r>
              <a:rPr lang="en-US" altLang="zh-CN" dirty="0" smtClean="0"/>
              <a:t>BRDF</a:t>
            </a:r>
            <a:r>
              <a:rPr lang="zh-CN" altLang="en-US" dirty="0" smtClean="0"/>
              <a:t>的系数组合得到局部入射光照。</a:t>
            </a:r>
            <a:endParaRPr lang="en-US" altLang="zh-CN" dirty="0" smtClean="0"/>
          </a:p>
          <a:p>
            <a:endParaRPr lang="en-US" altLang="zh-CN" dirty="0" smtClean="0"/>
          </a:p>
          <a:p>
            <a:r>
              <a:rPr lang="zh-CN" altLang="en-US" dirty="0" smtClean="0"/>
              <a:t>需要指出的是，和前面的基于像素的算法相比，</a:t>
            </a:r>
            <a:r>
              <a:rPr lang="en-US" altLang="zh-CN" dirty="0" smtClean="0"/>
              <a:t>PTT</a:t>
            </a:r>
            <a:r>
              <a:rPr lang="zh-CN" altLang="en-US" dirty="0" smtClean="0"/>
              <a:t>所代表的辐射传输过程只包含从光源到达最后一个反射点的过程，不包含最终在物体表面的着色过程，而基于像素的算法中与计算的辐射传输包含了从光源到视点的整个过程。</a:t>
            </a:r>
            <a:endParaRPr lang="en-US" altLang="zh-CN" dirty="0" smtClean="0"/>
          </a:p>
          <a:p>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在这个</a:t>
            </a:r>
            <a:r>
              <a:rPr lang="en-US" altLang="zh-CN" dirty="0" smtClean="0"/>
              <a:t>Demo</a:t>
            </a:r>
            <a:r>
              <a:rPr lang="zh-CN" altLang="en-US" dirty="0" smtClean="0"/>
              <a:t>中，我们给出了该场景的直接光照，经过一次反射的间接光照，经过两次反射的间接光照，以及包含这三部分的整体效果。我们看到</a:t>
            </a:r>
            <a:r>
              <a:rPr lang="en-US" altLang="zh-CN" dirty="0" smtClean="0"/>
              <a:t>PTT</a:t>
            </a:r>
            <a:r>
              <a:rPr lang="zh-CN" altLang="en-US" dirty="0" smtClean="0"/>
              <a:t>能有效的描述和体现物体材质对于全局光照明辐射传输的影响和作用。尤其是地板</a:t>
            </a:r>
            <a:r>
              <a:rPr lang="en-US" altLang="zh-CN" dirty="0" smtClean="0"/>
              <a:t>BRDF</a:t>
            </a:r>
            <a:r>
              <a:rPr lang="zh-CN" altLang="en-US" dirty="0" smtClean="0"/>
              <a:t>的改变直接导致整个室内的绘制效果的明显变化。</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下面，我们介绍</a:t>
            </a:r>
            <a:r>
              <a:rPr lang="en-US" altLang="zh-CN" dirty="0" smtClean="0"/>
              <a:t>BRDF</a:t>
            </a:r>
            <a:r>
              <a:rPr lang="zh-CN" altLang="en-US" dirty="0" smtClean="0"/>
              <a:t>空间的张量分解的表示。</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我们将整个</a:t>
            </a:r>
            <a:r>
              <a:rPr lang="en-US" altLang="zh-CN" dirty="0" smtClean="0"/>
              <a:t>BRDF</a:t>
            </a:r>
            <a:r>
              <a:rPr lang="zh-CN" altLang="en-US" dirty="0" smtClean="0"/>
              <a:t>空间离散表示为一个三阶张量，它的三个维度分别表示</a:t>
            </a:r>
            <a:r>
              <a:rPr lang="en-US" altLang="zh-CN" dirty="0" smtClean="0"/>
              <a:t>[click]</a:t>
            </a:r>
            <a:r>
              <a:rPr lang="zh-CN" altLang="en-US" dirty="0" smtClean="0"/>
              <a:t>入射光方向、</a:t>
            </a:r>
            <a:r>
              <a:rPr lang="en-US" altLang="zh-CN" dirty="0" smtClean="0"/>
              <a:t>[click]</a:t>
            </a:r>
            <a:r>
              <a:rPr lang="zh-CN" altLang="en-US" dirty="0" smtClean="0"/>
              <a:t>出射光方向，</a:t>
            </a:r>
            <a:r>
              <a:rPr lang="en-US" altLang="zh-CN" dirty="0" smtClean="0"/>
              <a:t>[click]</a:t>
            </a:r>
            <a:r>
              <a:rPr lang="zh-CN" altLang="en-US" dirty="0" smtClean="0"/>
              <a:t>以及不同的</a:t>
            </a:r>
            <a:r>
              <a:rPr lang="en-US" altLang="zh-CN" dirty="0" smtClean="0"/>
              <a:t>BRDF</a:t>
            </a:r>
            <a:r>
              <a:rPr lang="zh-CN" altLang="en-US" dirty="0" smtClean="0"/>
              <a:t>。</a:t>
            </a:r>
            <a:endParaRPr lang="en-US" altLang="zh-CN" dirty="0" smtClean="0"/>
          </a:p>
          <a:p>
            <a:endParaRPr lang="en-US" altLang="zh-CN" dirty="0" smtClean="0"/>
          </a:p>
          <a:p>
            <a:r>
              <a:rPr lang="zh-CN" altLang="en-US" dirty="0" smtClean="0"/>
              <a:t>这个张量的三个维度都很高，因此无法快速绘制。</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另外两种常见的材质是折射和散射材质。</a:t>
            </a:r>
            <a:endParaRPr lang="en-US" altLang="zh-CN" dirty="0" smtClean="0"/>
          </a:p>
          <a:p>
            <a:r>
              <a:rPr lang="zh-CN" altLang="en-US" dirty="0" smtClean="0"/>
              <a:t>折射既可以发生在物体表面，也可以发生在物体内部。</a:t>
            </a:r>
            <a:endParaRPr lang="en-US" altLang="zh-CN" dirty="0" smtClean="0"/>
          </a:p>
          <a:p>
            <a:r>
              <a:rPr lang="zh-CN" altLang="en-US" dirty="0" smtClean="0"/>
              <a:t>散射发生在辐射穿越参与介质的过程中，辐射的方向和亮度都可能发生改变，从而生成相应的体阴影和体焦散的效果</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5</a:t>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然后，我们通过张量分解，将这个高维度的三阶张量分解为一个低维度的三阶张量核，以及三个维度上的投影矩阵。</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那么，原始</a:t>
            </a:r>
            <a:r>
              <a:rPr lang="en-US" altLang="zh-CN" dirty="0" smtClean="0"/>
              <a:t>BRDF</a:t>
            </a:r>
            <a:r>
              <a:rPr lang="zh-CN" altLang="en-US" dirty="0" smtClean="0"/>
              <a:t>张量中的任何一个值，都能通过这个张量核以及三个投影矩阵近似得到。</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现在我们看一下采用张量分解的结果如何进行着色。</a:t>
            </a:r>
            <a:endParaRPr lang="en-US" altLang="zh-CN" dirty="0" smtClean="0"/>
          </a:p>
          <a:p>
            <a:endParaRPr lang="en-US" altLang="zh-CN" dirty="0" smtClean="0"/>
          </a:p>
          <a:p>
            <a:r>
              <a:rPr lang="zh-CN" altLang="en-US" dirty="0" smtClean="0"/>
              <a:t>张量分解前的着色，需要从高维张量中抽出</a:t>
            </a:r>
            <a:r>
              <a:rPr lang="en-US" altLang="zh-CN" dirty="0" smtClean="0"/>
              <a:t>h</a:t>
            </a:r>
            <a:r>
              <a:rPr lang="zh-CN" altLang="en-US" dirty="0" smtClean="0"/>
              <a:t>和</a:t>
            </a:r>
            <a:r>
              <a:rPr lang="en-US" altLang="zh-CN" dirty="0" smtClean="0"/>
              <a:t>\</a:t>
            </a:r>
            <a:r>
              <a:rPr lang="en-US" altLang="zh-CN" dirty="0" err="1" smtClean="0"/>
              <a:t>omega_o</a:t>
            </a:r>
            <a:r>
              <a:rPr lang="zh-CN" altLang="en-US" dirty="0" smtClean="0"/>
              <a:t>对应的长度为</a:t>
            </a:r>
            <a:r>
              <a:rPr lang="en-US" altLang="zh-CN" dirty="0" smtClean="0"/>
              <a:t>\</a:t>
            </a:r>
            <a:r>
              <a:rPr lang="en-US" altLang="zh-CN" dirty="0" err="1" smtClean="0"/>
              <a:t>omega_i</a:t>
            </a:r>
            <a:r>
              <a:rPr lang="zh-CN" altLang="en-US" dirty="0" smtClean="0"/>
              <a:t>的向量，然后和光照的向量点积得到。</a:t>
            </a:r>
            <a:endParaRPr lang="en-US" altLang="zh-CN" dirty="0" smtClean="0"/>
          </a:p>
          <a:p>
            <a:endParaRPr lang="en-US" altLang="zh-CN" dirty="0" smtClean="0"/>
          </a:p>
          <a:p>
            <a:r>
              <a:rPr lang="zh-CN" altLang="en-US" dirty="0" smtClean="0"/>
              <a:t>如果采用张量分解的表示，</a:t>
            </a:r>
            <a:r>
              <a:rPr lang="en-US" altLang="zh-CN" dirty="0" smtClean="0"/>
              <a:t>[click]</a:t>
            </a:r>
            <a:r>
              <a:rPr lang="zh-CN" altLang="en-US" dirty="0" smtClean="0"/>
              <a:t>光照向量和</a:t>
            </a:r>
            <a:r>
              <a:rPr lang="en-US" altLang="zh-CN" dirty="0" smtClean="0"/>
              <a:t>[click]\</a:t>
            </a:r>
            <a:r>
              <a:rPr lang="en-US" altLang="zh-CN" dirty="0" err="1" smtClean="0"/>
              <a:t>omega_i</a:t>
            </a:r>
            <a:r>
              <a:rPr lang="zh-CN" altLang="en-US" dirty="0" smtClean="0"/>
              <a:t>的投影矩阵相乘，</a:t>
            </a:r>
            <a:r>
              <a:rPr lang="en-US" altLang="zh-CN" dirty="0" smtClean="0"/>
              <a:t>[click]</a:t>
            </a:r>
            <a:r>
              <a:rPr lang="zh-CN" altLang="en-US" dirty="0" smtClean="0"/>
              <a:t>得到低维度的光照向量，事实上我们组合</a:t>
            </a:r>
            <a:r>
              <a:rPr lang="en-US" altLang="zh-CN" dirty="0" smtClean="0"/>
              <a:t>PTT</a:t>
            </a:r>
            <a:r>
              <a:rPr lang="zh-CN" altLang="en-US" dirty="0" smtClean="0"/>
              <a:t>得到的局部入射光照就是这个低维度的光照向量，因此在</a:t>
            </a:r>
            <a:r>
              <a:rPr lang="en-US" altLang="zh-CN" dirty="0" smtClean="0"/>
              <a:t>shading</a:t>
            </a:r>
            <a:r>
              <a:rPr lang="zh-CN" altLang="en-US" dirty="0" smtClean="0"/>
              <a:t>时，没有高维度的光照向量的点积或者乘积的操作。</a:t>
            </a:r>
            <a:endParaRPr lang="en-US" altLang="zh-CN" dirty="0" smtClean="0"/>
          </a:p>
          <a:p>
            <a:r>
              <a:rPr lang="zh-CN" altLang="en-US" dirty="0" smtClean="0"/>
              <a:t>然后根据</a:t>
            </a:r>
            <a:r>
              <a:rPr lang="en-US" altLang="zh-CN" dirty="0" smtClean="0"/>
              <a:t>h</a:t>
            </a:r>
            <a:r>
              <a:rPr lang="zh-CN" altLang="en-US" dirty="0" smtClean="0"/>
              <a:t>和</a:t>
            </a:r>
            <a:r>
              <a:rPr lang="en-US" altLang="zh-CN" dirty="0" smtClean="0"/>
              <a:t>\</a:t>
            </a:r>
            <a:r>
              <a:rPr lang="en-US" altLang="zh-CN" dirty="0" err="1" smtClean="0"/>
              <a:t>omega_o</a:t>
            </a:r>
            <a:r>
              <a:rPr lang="zh-CN" altLang="en-US" dirty="0" smtClean="0"/>
              <a:t>抽取这两个维度上的投影矩阵中的相应的行，就能和低维度的张量核乘积得到最终的绘制结果</a:t>
            </a:r>
            <a:r>
              <a:rPr lang="en-US" altLang="zh-CN" dirty="0" err="1" smtClean="0"/>
              <a:t>B_x</a:t>
            </a:r>
            <a:r>
              <a:rPr lang="zh-CN" altLang="en-US"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在这个</a:t>
            </a:r>
            <a:r>
              <a:rPr lang="en-US" altLang="zh-CN" dirty="0" smtClean="0"/>
              <a:t>Demo</a:t>
            </a:r>
            <a:r>
              <a:rPr lang="zh-CN" altLang="en-US" dirty="0" smtClean="0"/>
              <a:t>中，我们可以看到</a:t>
            </a:r>
            <a:r>
              <a:rPr lang="en-US" altLang="zh-CN" dirty="0" err="1" smtClean="0"/>
              <a:t>Tweety</a:t>
            </a:r>
            <a:r>
              <a:rPr lang="zh-CN" altLang="en-US" dirty="0" smtClean="0"/>
              <a:t>的表面在不同的局部入射光照、视点和</a:t>
            </a:r>
            <a:r>
              <a:rPr lang="en-US" altLang="zh-CN" dirty="0" smtClean="0"/>
              <a:t>BRDF</a:t>
            </a:r>
            <a:r>
              <a:rPr lang="zh-CN" altLang="en-US" dirty="0" smtClean="0"/>
              <a:t>下的绘制结果。</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接下来，我们看一下如何利用</a:t>
            </a:r>
            <a:r>
              <a:rPr lang="en-US" altLang="zh-CN" dirty="0" smtClean="0"/>
              <a:t>PTT</a:t>
            </a:r>
            <a:r>
              <a:rPr lang="zh-CN" altLang="en-US" dirty="0" smtClean="0"/>
              <a:t>和</a:t>
            </a:r>
            <a:r>
              <a:rPr lang="en-US" altLang="zh-CN" dirty="0" smtClean="0"/>
              <a:t>BRDF</a:t>
            </a:r>
            <a:r>
              <a:rPr lang="zh-CN" altLang="en-US" dirty="0" smtClean="0"/>
              <a:t>的张量分解进行绘制。</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我们最终要得到的就是绘制方程左边的</a:t>
            </a:r>
            <a:r>
              <a:rPr lang="en-US" altLang="zh-CN" dirty="0" err="1" smtClean="0"/>
              <a:t>B_x</a:t>
            </a:r>
            <a:r>
              <a:rPr lang="zh-CN" altLang="en-US"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局部入射光照</a:t>
            </a:r>
            <a:r>
              <a:rPr lang="en-US" altLang="zh-CN" dirty="0" err="1" smtClean="0"/>
              <a:t>I_x</a:t>
            </a:r>
            <a:r>
              <a:rPr lang="zh-CN" altLang="en-US" dirty="0" smtClean="0"/>
              <a:t>，能够通过不同的系数</a:t>
            </a:r>
            <a:r>
              <a:rPr lang="en-US" altLang="zh-CN" dirty="0" smtClean="0"/>
              <a:t>\</a:t>
            </a:r>
            <a:r>
              <a:rPr lang="en-US" altLang="zh-CN" dirty="0" err="1" smtClean="0"/>
              <a:t>cap_c</a:t>
            </a:r>
            <a:r>
              <a:rPr lang="zh-CN" altLang="en-US" dirty="0" smtClean="0"/>
              <a:t>组合</a:t>
            </a:r>
            <a:r>
              <a:rPr lang="en-US" altLang="zh-CN" dirty="0" smtClean="0"/>
              <a:t>PTT</a:t>
            </a:r>
            <a:r>
              <a:rPr lang="zh-CN" altLang="en-US" dirty="0" smtClean="0"/>
              <a:t>得到，而得到的入射光照，也表示为一组线性基</a:t>
            </a:r>
            <a:r>
              <a:rPr lang="en-US" altLang="zh-CN" dirty="0" smtClean="0"/>
              <a:t>\</a:t>
            </a:r>
            <a:r>
              <a:rPr lang="en-US" altLang="zh-CN" dirty="0" err="1" smtClean="0"/>
              <a:t>tilde_I_s</a:t>
            </a:r>
            <a:r>
              <a:rPr lang="zh-CN" altLang="en-US" dirty="0" smtClean="0"/>
              <a:t>的系数</a:t>
            </a:r>
            <a:r>
              <a:rPr lang="en-US" altLang="zh-CN" dirty="0" smtClean="0"/>
              <a:t>\</a:t>
            </a:r>
            <a:r>
              <a:rPr lang="en-US" altLang="zh-CN" dirty="0" err="1" smtClean="0"/>
              <a:t>tilde_c_s</a:t>
            </a:r>
            <a:r>
              <a:rPr lang="zh-CN" altLang="en-US"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而物体表面的</a:t>
            </a:r>
            <a:r>
              <a:rPr lang="en-US" altLang="zh-CN" dirty="0" smtClean="0"/>
              <a:t>BRDF</a:t>
            </a:r>
            <a:r>
              <a:rPr lang="zh-CN" altLang="en-US" dirty="0" smtClean="0"/>
              <a:t>采用张量分解的表示。</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为了将入射光照快速投影到</a:t>
            </a:r>
            <a:r>
              <a:rPr lang="en-US" altLang="zh-CN" dirty="0" smtClean="0"/>
              <a:t>BRDF</a:t>
            </a:r>
            <a:r>
              <a:rPr lang="zh-CN" altLang="en-US" dirty="0" smtClean="0"/>
              <a:t>张量分解中</a:t>
            </a:r>
            <a:r>
              <a:rPr lang="en-US" altLang="zh-CN" dirty="0" smtClean="0"/>
              <a:t>\</a:t>
            </a:r>
            <a:r>
              <a:rPr lang="en-US" altLang="zh-CN" dirty="0" err="1" smtClean="0"/>
              <a:t>omega_i</a:t>
            </a:r>
            <a:r>
              <a:rPr lang="zh-CN" altLang="en-US" dirty="0" smtClean="0"/>
              <a:t>的投影矩阵上，我们需要预计算</a:t>
            </a:r>
            <a:r>
              <a:rPr lang="en-US" altLang="zh-CN" dirty="0" smtClean="0"/>
              <a:t>\</a:t>
            </a:r>
            <a:r>
              <a:rPr lang="en-US" altLang="zh-CN" dirty="0" err="1" smtClean="0"/>
              <a:t>tilde_I_s</a:t>
            </a:r>
            <a:r>
              <a:rPr lang="zh-CN" altLang="en-US" dirty="0" smtClean="0"/>
              <a:t>和</a:t>
            </a:r>
            <a:r>
              <a:rPr lang="en-US" altLang="zh-CN" dirty="0" smtClean="0"/>
              <a:t>U_\</a:t>
            </a:r>
            <a:r>
              <a:rPr lang="en-US" altLang="zh-CN" dirty="0" err="1" smtClean="0"/>
              <a:t>omega_i</a:t>
            </a:r>
            <a:r>
              <a:rPr lang="zh-CN" altLang="en-US" dirty="0" smtClean="0"/>
              <a:t>的投影系数。</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最后组合所有部分就能实现</a:t>
            </a:r>
            <a:r>
              <a:rPr lang="en-US" altLang="zh-CN" dirty="0" err="1" smtClean="0"/>
              <a:t>B_x</a:t>
            </a:r>
            <a:r>
              <a:rPr lang="zh-CN" altLang="en-US" dirty="0" smtClean="0"/>
              <a:t>的快速绘制。</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我们报告的以下内容包括这样几个部分。</a:t>
            </a:r>
            <a:endParaRPr lang="en-US" altLang="zh-CN" dirty="0" smtClean="0"/>
          </a:p>
          <a:p>
            <a:r>
              <a:rPr lang="zh-CN" altLang="en-US" dirty="0" smtClean="0"/>
              <a:t>首先我们评述一下课题的背景和意义，然后介绍一下相关的研究工作。接下来我们详细介绍我们的三部分的工作。最后是总结和展望</a:t>
            </a:r>
            <a:endParaRPr lang="en-US" altLang="zh-CN" dirty="0" smtClean="0"/>
          </a:p>
          <a:p>
            <a:endParaRPr lang="en-US" altLang="zh-CN" dirty="0" smtClean="0"/>
          </a:p>
          <a:p>
            <a:r>
              <a:rPr lang="zh-CN" altLang="en-US" dirty="0" smtClean="0"/>
              <a:t>我们的三部分工作，是关于我们提出的三种算法，其中前两种是针对可变的反射材质，第三种是关于可变的折射和散射材质。</a:t>
            </a:r>
            <a:endParaRPr lang="en-US" altLang="zh-CN" dirty="0" smtClean="0"/>
          </a:p>
          <a:p>
            <a:r>
              <a:rPr lang="zh-CN" altLang="en-US" dirty="0" smtClean="0"/>
              <a:t>在第一种算法中，我们采用基于像素的绘制方法，实现了空间静态和空间动态可变材质，但是无法支持动态光照和视点。</a:t>
            </a:r>
            <a:endParaRPr lang="en-US" altLang="zh-CN" dirty="0" smtClean="0"/>
          </a:p>
          <a:p>
            <a:r>
              <a:rPr lang="zh-CN" altLang="en-US" dirty="0" smtClean="0"/>
              <a:t>第二种算法，我们采用基于顶点的绘制方法，不但材质可变，光照和视点也可以改变，不足的是无法支持空间动态可变材质。</a:t>
            </a:r>
            <a:endParaRPr lang="en-US" altLang="zh-CN" dirty="0" smtClean="0"/>
          </a:p>
          <a:p>
            <a:r>
              <a:rPr lang="zh-CN" altLang="en-US" dirty="0" smtClean="0"/>
              <a:t>第三种算法，实现了动态光照，动态几何，动态视点，可变得折射和散射材质的交互级绘制。</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6</a:t>
            </a:fld>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下面我们简单介绍一下我们算法中的一些具体的实现和细节。</a:t>
            </a:r>
            <a:endParaRPr lang="en-US" altLang="zh-CN" dirty="0" smtClean="0"/>
          </a:p>
          <a:p>
            <a:endParaRPr lang="en-US" altLang="zh-CN" dirty="0" smtClean="0"/>
          </a:p>
          <a:p>
            <a:r>
              <a:rPr lang="en-US" altLang="zh-CN" dirty="0" smtClean="0"/>
              <a:t>[click]</a:t>
            </a:r>
          </a:p>
          <a:p>
            <a:r>
              <a:rPr lang="zh-CN" altLang="en-US" dirty="0" smtClean="0"/>
              <a:t>首先我们介绍的镜面项分离的方法，它能够有效地提高</a:t>
            </a:r>
            <a:r>
              <a:rPr lang="en-US" altLang="zh-CN" dirty="0" smtClean="0"/>
              <a:t>BRDF</a:t>
            </a:r>
            <a:r>
              <a:rPr lang="zh-CN" altLang="en-US" dirty="0" smtClean="0"/>
              <a:t>空间张量分解的精度。</a:t>
            </a:r>
            <a:endParaRPr lang="en-US" altLang="zh-CN" dirty="0" smtClean="0"/>
          </a:p>
          <a:p>
            <a:endParaRPr lang="en-US" altLang="zh-CN" dirty="0" smtClean="0"/>
          </a:p>
          <a:p>
            <a:r>
              <a:rPr lang="en-US" altLang="zh-CN" dirty="0" smtClean="0"/>
              <a:t>[click]</a:t>
            </a:r>
          </a:p>
          <a:p>
            <a:r>
              <a:rPr lang="zh-CN" altLang="en-US" dirty="0" smtClean="0"/>
              <a:t>然后，讲一下我们是怎样在一个</a:t>
            </a:r>
            <a:r>
              <a:rPr lang="en-US" altLang="zh-CN" dirty="0" smtClean="0"/>
              <a:t>BRDF</a:t>
            </a:r>
            <a:r>
              <a:rPr lang="zh-CN" altLang="en-US" dirty="0" smtClean="0"/>
              <a:t>空间中进行浏览的。</a:t>
            </a:r>
            <a:endParaRPr lang="en-US" altLang="zh-CN" dirty="0" smtClean="0"/>
          </a:p>
          <a:p>
            <a:endParaRPr lang="en-US" altLang="zh-CN" dirty="0" smtClean="0"/>
          </a:p>
          <a:p>
            <a:r>
              <a:rPr lang="en-US" altLang="zh-CN" dirty="0" smtClean="0"/>
              <a:t>[click]</a:t>
            </a:r>
          </a:p>
          <a:p>
            <a:r>
              <a:rPr lang="zh-CN" altLang="en-US" dirty="0" smtClean="0"/>
              <a:t>我们还需要分析一下</a:t>
            </a:r>
            <a:r>
              <a:rPr lang="en-US" altLang="zh-CN" dirty="0" smtClean="0"/>
              <a:t>PTT</a:t>
            </a:r>
            <a:r>
              <a:rPr lang="zh-CN" altLang="en-US" dirty="0" smtClean="0"/>
              <a:t>数据量以及压缩方法。</a:t>
            </a:r>
            <a:endParaRPr lang="en-US" altLang="zh-CN" dirty="0" smtClean="0"/>
          </a:p>
          <a:p>
            <a:endParaRPr lang="en-US" altLang="zh-CN" dirty="0" smtClean="0"/>
          </a:p>
          <a:p>
            <a:r>
              <a:rPr lang="en-US" altLang="zh-CN" dirty="0" smtClean="0"/>
              <a:t>[click]</a:t>
            </a:r>
          </a:p>
          <a:p>
            <a:r>
              <a:rPr lang="zh-CN" altLang="en-US" dirty="0" smtClean="0"/>
              <a:t>我们还采用了缓存的方法提高绘制的性能。</a:t>
            </a:r>
            <a:endParaRPr lang="en-US" altLang="zh-CN" dirty="0" smtClean="0"/>
          </a:p>
          <a:p>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如果</a:t>
            </a:r>
            <a:r>
              <a:rPr lang="en-US" altLang="zh-CN" dirty="0" smtClean="0"/>
              <a:t>BRDF</a:t>
            </a:r>
            <a:r>
              <a:rPr lang="zh-CN" altLang="en-US" dirty="0" smtClean="0"/>
              <a:t>空间中包含的</a:t>
            </a:r>
            <a:r>
              <a:rPr lang="en-US" altLang="zh-CN" dirty="0" smtClean="0"/>
              <a:t>BRDF</a:t>
            </a:r>
            <a:r>
              <a:rPr lang="zh-CN" altLang="en-US" dirty="0" smtClean="0"/>
              <a:t>有高频的甚至接近镜面反射的反射效果，那么张量分解就会有非常大的误差。</a:t>
            </a:r>
            <a:endParaRPr lang="en-US" altLang="zh-CN" dirty="0" smtClean="0"/>
          </a:p>
          <a:p>
            <a:endParaRPr lang="en-US" altLang="zh-CN" dirty="0" smtClean="0"/>
          </a:p>
          <a:p>
            <a:r>
              <a:rPr lang="en-US" altLang="zh-CN" dirty="0" smtClean="0"/>
              <a:t>[click]</a:t>
            </a:r>
          </a:p>
          <a:p>
            <a:r>
              <a:rPr lang="zh-CN" altLang="en-US" dirty="0" smtClean="0"/>
              <a:t>我们的解决方法，是将每个</a:t>
            </a:r>
            <a:r>
              <a:rPr lang="en-US" altLang="zh-CN" dirty="0" smtClean="0"/>
              <a:t>BRDF</a:t>
            </a:r>
            <a:r>
              <a:rPr lang="zh-CN" altLang="en-US" dirty="0" smtClean="0"/>
              <a:t>的最高频的镜面反射方向附近的镜面反射叶分离开，单独用高斯函数来描述。我们根据镜面反射叶的范围的不同，分离出多个镜面项，对应用多个高斯函数来表示。</a:t>
            </a:r>
            <a:endParaRPr lang="en-US" altLang="zh-CN" dirty="0" smtClean="0"/>
          </a:p>
          <a:p>
            <a:endParaRPr lang="en-US" altLang="zh-CN" dirty="0" smtClean="0"/>
          </a:p>
          <a:p>
            <a:r>
              <a:rPr lang="en-US" altLang="zh-CN" dirty="0" smtClean="0"/>
              <a:t>[click]</a:t>
            </a:r>
          </a:p>
          <a:p>
            <a:r>
              <a:rPr lang="zh-CN" altLang="en-US" dirty="0" smtClean="0"/>
              <a:t>分离了镜面项，我们的得到的余下的</a:t>
            </a:r>
            <a:r>
              <a:rPr lang="en-US" altLang="zh-CN" dirty="0" smtClean="0"/>
              <a:t>BRDF</a:t>
            </a:r>
            <a:r>
              <a:rPr lang="zh-CN" altLang="en-US" dirty="0" smtClean="0"/>
              <a:t>空间就显得相当低频，十分适宜于张量分解。绘制的时候，镜面项采用预计算得到的</a:t>
            </a:r>
            <a:r>
              <a:rPr lang="en-US" altLang="zh-CN" dirty="0" smtClean="0"/>
              <a:t>visibility</a:t>
            </a:r>
            <a:r>
              <a:rPr lang="zh-CN" altLang="en-US" dirty="0" smtClean="0"/>
              <a:t>进行绘制，然后加回到张量分解的绘制结果上，就能得到最终的绘制结果。</a:t>
            </a: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对于不同的</a:t>
            </a:r>
            <a:r>
              <a:rPr lang="en-US" altLang="zh-CN" dirty="0" smtClean="0"/>
              <a:t>BRDF</a:t>
            </a:r>
            <a:r>
              <a:rPr lang="zh-CN" altLang="en-US" dirty="0" smtClean="0"/>
              <a:t>空间，适宜于不同的</a:t>
            </a:r>
            <a:r>
              <a:rPr lang="en-US" altLang="zh-CN" dirty="0" smtClean="0"/>
              <a:t>BRDF</a:t>
            </a:r>
            <a:r>
              <a:rPr lang="zh-CN" altLang="en-US" dirty="0" smtClean="0"/>
              <a:t>浏览的方法。我们采用了两种解析形式的</a:t>
            </a:r>
            <a:r>
              <a:rPr lang="en-US" altLang="zh-CN" dirty="0" smtClean="0"/>
              <a:t>BRDF</a:t>
            </a:r>
            <a:r>
              <a:rPr lang="zh-CN" altLang="en-US" dirty="0" smtClean="0"/>
              <a:t>模型，</a:t>
            </a:r>
            <a:r>
              <a:rPr lang="en-US" altLang="zh-CN" dirty="0" err="1" smtClean="0"/>
              <a:t>Blinn-Phong</a:t>
            </a:r>
            <a:r>
              <a:rPr lang="zh-CN" altLang="en-US" dirty="0" smtClean="0"/>
              <a:t>和</a:t>
            </a:r>
            <a:r>
              <a:rPr lang="en-US" altLang="zh-CN" dirty="0" smtClean="0"/>
              <a:t>Cook-</a:t>
            </a:r>
            <a:r>
              <a:rPr lang="en-US" altLang="zh-CN" dirty="0" err="1" smtClean="0"/>
              <a:t>torrance</a:t>
            </a:r>
            <a:r>
              <a:rPr lang="zh-CN" altLang="en-US" dirty="0" smtClean="0"/>
              <a:t>。</a:t>
            </a:r>
            <a:endParaRPr lang="en-US" altLang="zh-CN" dirty="0" smtClean="0"/>
          </a:p>
          <a:p>
            <a:endParaRPr lang="en-US" altLang="zh-CN" dirty="0" smtClean="0"/>
          </a:p>
          <a:p>
            <a:r>
              <a:rPr lang="zh-CN" altLang="en-US" dirty="0" smtClean="0"/>
              <a:t>对于</a:t>
            </a:r>
            <a:r>
              <a:rPr lang="en-US" altLang="zh-CN" dirty="0" err="1" smtClean="0"/>
              <a:t>Blinn-Phong</a:t>
            </a:r>
            <a:r>
              <a:rPr lang="zh-CN" altLang="en-US" dirty="0" smtClean="0"/>
              <a:t>的浏览，我们直接改变他的参数就可以了。</a:t>
            </a:r>
            <a:endParaRPr lang="en-US" altLang="zh-CN" dirty="0" smtClean="0"/>
          </a:p>
          <a:p>
            <a:endParaRPr lang="en-US" altLang="zh-CN" dirty="0" smtClean="0"/>
          </a:p>
          <a:p>
            <a:r>
              <a:rPr lang="en-US" altLang="zh-CN" dirty="0" smtClean="0"/>
              <a:t>[click]</a:t>
            </a:r>
          </a:p>
          <a:p>
            <a:r>
              <a:rPr lang="zh-CN" altLang="en-US" dirty="0" smtClean="0"/>
              <a:t>我们采用的</a:t>
            </a:r>
            <a:r>
              <a:rPr lang="en-US" altLang="zh-CN" dirty="0" smtClean="0"/>
              <a:t>Cook-</a:t>
            </a:r>
            <a:r>
              <a:rPr lang="en-US" altLang="zh-CN" dirty="0" err="1" smtClean="0"/>
              <a:t>Torrence</a:t>
            </a:r>
            <a:r>
              <a:rPr lang="zh-CN" altLang="en-US" dirty="0" smtClean="0"/>
              <a:t>来自于对</a:t>
            </a:r>
            <a:r>
              <a:rPr lang="en-US" altLang="zh-CN" dirty="0" smtClean="0"/>
              <a:t>100</a:t>
            </a:r>
            <a:r>
              <a:rPr lang="zh-CN" altLang="en-US" dirty="0" smtClean="0"/>
              <a:t>个采集得到的</a:t>
            </a:r>
            <a:r>
              <a:rPr lang="en-US" altLang="zh-CN" dirty="0" smtClean="0"/>
              <a:t>BRDF</a:t>
            </a:r>
            <a:r>
              <a:rPr lang="zh-CN" altLang="en-US" dirty="0" smtClean="0"/>
              <a:t>的拟合的结果。我们根据</a:t>
            </a:r>
            <a:r>
              <a:rPr lang="en-US" altLang="zh-CN" dirty="0" smtClean="0"/>
              <a:t>Fresnel</a:t>
            </a:r>
            <a:r>
              <a:rPr lang="zh-CN" altLang="en-US" dirty="0" smtClean="0"/>
              <a:t>和</a:t>
            </a:r>
            <a:r>
              <a:rPr lang="en-US" altLang="zh-CN" dirty="0" smtClean="0"/>
              <a:t>Roughness</a:t>
            </a:r>
            <a:r>
              <a:rPr lang="zh-CN" altLang="en-US" dirty="0" smtClean="0"/>
              <a:t>的参数构成一个二维的</a:t>
            </a:r>
            <a:r>
              <a:rPr lang="en-US" altLang="zh-CN" dirty="0" smtClean="0"/>
              <a:t>Graph</a:t>
            </a:r>
            <a:r>
              <a:rPr lang="zh-CN" altLang="en-US" dirty="0" smtClean="0"/>
              <a:t>，任何在这个</a:t>
            </a:r>
            <a:r>
              <a:rPr lang="en-US" altLang="zh-CN" dirty="0" smtClean="0"/>
              <a:t>Graph</a:t>
            </a:r>
            <a:r>
              <a:rPr lang="zh-CN" altLang="en-US" dirty="0" smtClean="0"/>
              <a:t>的凸包中的任何一点就代表了一个</a:t>
            </a:r>
            <a:r>
              <a:rPr lang="en-US" altLang="zh-CN" dirty="0" smtClean="0"/>
              <a:t>BRDF</a:t>
            </a:r>
            <a:r>
              <a:rPr lang="zh-CN" altLang="en-US" dirty="0" smtClean="0"/>
              <a:t>，他的参数来自于他所在三角形的三个顶点上的参数，根据当前该点所在位置的重心坐标插值得到。</a:t>
            </a: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这是一个</a:t>
            </a:r>
            <a:r>
              <a:rPr lang="en-US" altLang="zh-CN" dirty="0" smtClean="0"/>
              <a:t>BRDF</a:t>
            </a:r>
            <a:r>
              <a:rPr lang="zh-CN" altLang="en-US" dirty="0" smtClean="0"/>
              <a:t>动画的</a:t>
            </a:r>
            <a:r>
              <a:rPr lang="en-US" altLang="zh-CN" dirty="0" smtClean="0"/>
              <a:t>Demo</a:t>
            </a:r>
            <a:r>
              <a:rPr lang="zh-CN" altLang="en-US" dirty="0" smtClean="0"/>
              <a:t>。左边是一个</a:t>
            </a:r>
            <a:r>
              <a:rPr lang="en-US" altLang="zh-CN" dirty="0" smtClean="0"/>
              <a:t>Cook-Torrance BRDF</a:t>
            </a:r>
            <a:r>
              <a:rPr lang="zh-CN" altLang="en-US" dirty="0" smtClean="0"/>
              <a:t>空间的</a:t>
            </a:r>
            <a:r>
              <a:rPr lang="en-US" altLang="zh-CN" dirty="0" smtClean="0"/>
              <a:t>Graph</a:t>
            </a:r>
            <a:r>
              <a:rPr lang="zh-CN" altLang="en-US" dirty="0" smtClean="0"/>
              <a:t>，我们在其中连续浏览不同的</a:t>
            </a:r>
            <a:r>
              <a:rPr lang="en-US" altLang="zh-CN" dirty="0" smtClean="0"/>
              <a:t>BRDF</a:t>
            </a:r>
            <a:r>
              <a:rPr lang="zh-CN" altLang="en-US" dirty="0" smtClean="0"/>
              <a:t>，并同时赋予右边的</a:t>
            </a:r>
            <a:r>
              <a:rPr lang="en-US" altLang="zh-CN" dirty="0" smtClean="0"/>
              <a:t>Venus</a:t>
            </a:r>
            <a:r>
              <a:rPr lang="zh-CN" altLang="en-US" dirty="0" smtClean="0"/>
              <a:t>，我们可以看到相应的</a:t>
            </a:r>
            <a:r>
              <a:rPr lang="en-US" altLang="zh-CN" dirty="0" smtClean="0"/>
              <a:t>BRDF</a:t>
            </a:r>
            <a:r>
              <a:rPr lang="zh-CN" altLang="en-US" dirty="0" smtClean="0"/>
              <a:t>动画效果，不但有</a:t>
            </a:r>
            <a:r>
              <a:rPr lang="en-US" altLang="zh-CN" dirty="0" smtClean="0"/>
              <a:t>Venus</a:t>
            </a:r>
            <a:r>
              <a:rPr lang="zh-CN" altLang="en-US" dirty="0" smtClean="0"/>
              <a:t>表面的直接光照效果的变化，还有反射到壁龛上的间接光照效果的变化。</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PTT</a:t>
            </a:r>
            <a:r>
              <a:rPr lang="zh-CN" altLang="en-US" dirty="0" smtClean="0"/>
              <a:t>的维度非常可观。我们需要将他控制在可以接受的范围内。</a:t>
            </a:r>
            <a:endParaRPr lang="en-US" altLang="zh-CN" dirty="0" smtClean="0"/>
          </a:p>
          <a:p>
            <a:endParaRPr lang="en-US" altLang="zh-CN" dirty="0" smtClean="0"/>
          </a:p>
          <a:p>
            <a:r>
              <a:rPr lang="zh-CN" altLang="en-US" dirty="0" smtClean="0"/>
              <a:t>而</a:t>
            </a:r>
            <a:r>
              <a:rPr lang="en-US" altLang="zh-CN" dirty="0" smtClean="0"/>
              <a:t>PTT</a:t>
            </a:r>
            <a:r>
              <a:rPr lang="zh-CN" altLang="en-US" dirty="0" smtClean="0"/>
              <a:t>的维度有以下特点：</a:t>
            </a:r>
            <a:endParaRPr lang="en-US" altLang="zh-CN" dirty="0" smtClean="0"/>
          </a:p>
          <a:p>
            <a:endParaRPr lang="en-US" altLang="zh-CN" dirty="0" smtClean="0"/>
          </a:p>
          <a:p>
            <a:r>
              <a:rPr lang="en-US" altLang="zh-CN" dirty="0" smtClean="0"/>
              <a:t>[click]</a:t>
            </a:r>
          </a:p>
          <a:p>
            <a:r>
              <a:rPr lang="en-US" altLang="zh-CN" dirty="0" smtClean="0"/>
              <a:t>PTT</a:t>
            </a:r>
            <a:r>
              <a:rPr lang="zh-CN" altLang="en-US" dirty="0" smtClean="0"/>
              <a:t>的维度随着反射次数的增加以指数级增长。</a:t>
            </a:r>
            <a:endParaRPr lang="en-US" altLang="zh-CN" dirty="0" smtClean="0"/>
          </a:p>
          <a:p>
            <a:endParaRPr lang="en-US" altLang="zh-CN" dirty="0" smtClean="0"/>
          </a:p>
          <a:p>
            <a:r>
              <a:rPr lang="en-US" altLang="zh-CN" dirty="0" smtClean="0"/>
              <a:t>[click]</a:t>
            </a:r>
          </a:p>
          <a:p>
            <a:r>
              <a:rPr lang="zh-CN" altLang="en-US" dirty="0" smtClean="0"/>
              <a:t>反射次数越多，辐射传输越低频。</a:t>
            </a:r>
            <a:endParaRPr lang="en-US" altLang="zh-CN" dirty="0" smtClean="0"/>
          </a:p>
          <a:p>
            <a:endParaRPr lang="en-US" altLang="zh-CN" dirty="0" smtClean="0"/>
          </a:p>
          <a:p>
            <a:r>
              <a:rPr lang="zh-CN" altLang="en-US" dirty="0" smtClean="0"/>
              <a:t>因此我们采用如下的策略：</a:t>
            </a:r>
            <a:endParaRPr lang="en-US" altLang="zh-CN" dirty="0" smtClean="0"/>
          </a:p>
          <a:p>
            <a:r>
              <a:rPr lang="en-US" altLang="zh-CN" dirty="0" smtClean="0"/>
              <a:t>[click]</a:t>
            </a:r>
          </a:p>
          <a:p>
            <a:r>
              <a:rPr lang="zh-CN" altLang="en-US" dirty="0" smtClean="0"/>
              <a:t>首先我们处理的间接光照，最多只包含两次反射。</a:t>
            </a:r>
            <a:endParaRPr lang="en-US" altLang="zh-CN" dirty="0" smtClean="0"/>
          </a:p>
          <a:p>
            <a:r>
              <a:rPr lang="en-US" altLang="zh-CN" dirty="0" smtClean="0"/>
              <a:t>[click]</a:t>
            </a:r>
          </a:p>
          <a:p>
            <a:r>
              <a:rPr lang="zh-CN" altLang="en-US" dirty="0" smtClean="0"/>
              <a:t>不同反射次数的</a:t>
            </a:r>
            <a:r>
              <a:rPr lang="en-US" altLang="zh-CN" dirty="0" smtClean="0"/>
              <a:t>PTT</a:t>
            </a:r>
            <a:r>
              <a:rPr lang="zh-CN" altLang="en-US" dirty="0" smtClean="0"/>
              <a:t>采用不同的压缩策略。</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这是我们对不同反射次数的</a:t>
            </a:r>
            <a:r>
              <a:rPr lang="en-US" altLang="zh-CN" dirty="0" smtClean="0"/>
              <a:t>PTT</a:t>
            </a:r>
            <a:r>
              <a:rPr lang="zh-CN" altLang="en-US" dirty="0" smtClean="0"/>
              <a:t>所采用的参数和压缩方法。</a:t>
            </a:r>
            <a:endParaRPr lang="en-US" altLang="zh-CN" dirty="0" smtClean="0"/>
          </a:p>
          <a:p>
            <a:r>
              <a:rPr lang="zh-CN" altLang="en-US" dirty="0" smtClean="0"/>
              <a:t>反射次数越多，参数的设置越低，压缩的程度就越大。从而使得我们的方法能在有限的硬件条件下实现。</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此外，我们还发现，用户很少同时修改光照，材质和视点，因此当光照固定，或者光照和材质都固定的时候，</a:t>
            </a:r>
            <a:r>
              <a:rPr lang="zh-CN" altLang="en-US" baseline="0" dirty="0" smtClean="0"/>
              <a:t> </a:t>
            </a:r>
            <a:r>
              <a:rPr lang="en-US" altLang="zh-CN" baseline="0" dirty="0" smtClean="0"/>
              <a:t>PTT</a:t>
            </a:r>
            <a:r>
              <a:rPr lang="zh-CN" altLang="en-US" baseline="0" dirty="0" smtClean="0"/>
              <a:t>的运算可以通过缓存大量削减，从而提高绘制的性能。</a:t>
            </a:r>
            <a:endParaRPr lang="en-US" altLang="zh-CN" baseline="0"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我们的方法有许多不同的应用，比如重光照，</a:t>
            </a:r>
            <a:r>
              <a:rPr lang="en-US" altLang="zh-CN" dirty="0" smtClean="0"/>
              <a:t>BRDF</a:t>
            </a:r>
            <a:r>
              <a:rPr lang="zh-CN" altLang="en-US" dirty="0" smtClean="0"/>
              <a:t>编辑，以及</a:t>
            </a:r>
            <a:r>
              <a:rPr lang="en-US" altLang="zh-CN" dirty="0" smtClean="0"/>
              <a:t>BRDF</a:t>
            </a:r>
            <a:r>
              <a:rPr lang="zh-CN" altLang="en-US" dirty="0" smtClean="0"/>
              <a:t>动画。</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这是一个编辑飞机模型的</a:t>
            </a:r>
            <a:r>
              <a:rPr lang="en-US" altLang="zh-CN" dirty="0" smtClean="0"/>
              <a:t>BRDF</a:t>
            </a:r>
            <a:r>
              <a:rPr lang="zh-CN" altLang="en-US" dirty="0" smtClean="0"/>
              <a:t>的</a:t>
            </a:r>
            <a:r>
              <a:rPr lang="en-US" altLang="zh-CN" dirty="0" smtClean="0"/>
              <a:t>Demo</a:t>
            </a:r>
            <a:r>
              <a:rPr lang="zh-CN" altLang="en-US" dirty="0" smtClean="0"/>
              <a:t>。我们分别修改了飞机及其底座的</a:t>
            </a:r>
            <a:r>
              <a:rPr lang="en-US" altLang="zh-CN" dirty="0" smtClean="0"/>
              <a:t>BRDF</a:t>
            </a:r>
            <a:r>
              <a:rPr lang="zh-CN" altLang="en-US" dirty="0" smtClean="0"/>
              <a:t>，可以看到桌面上的渗色</a:t>
            </a:r>
            <a:r>
              <a:rPr lang="zh-CN" altLang="en-US" baseline="0" dirty="0" smtClean="0"/>
              <a:t>和焦散也随之产生明显的变化。</a:t>
            </a:r>
            <a:endParaRPr lang="en-US" altLang="zh-CN" dirty="0" smtClean="0"/>
          </a:p>
          <a:p>
            <a:endParaRPr lang="en-US" altLang="zh-CN" dirty="0" smtClean="0"/>
          </a:p>
          <a:p>
            <a:r>
              <a:rPr lang="zh-CN" altLang="en-US" dirty="0" smtClean="0"/>
              <a:t>这是一个国际象棋场景的</a:t>
            </a:r>
            <a:r>
              <a:rPr lang="en-US" altLang="zh-CN" dirty="0" smtClean="0"/>
              <a:t>BRDF</a:t>
            </a:r>
            <a:r>
              <a:rPr lang="zh-CN" altLang="en-US" dirty="0" smtClean="0"/>
              <a:t>编辑的</a:t>
            </a:r>
            <a:r>
              <a:rPr lang="en-US" altLang="zh-CN" dirty="0" smtClean="0"/>
              <a:t>Demo</a:t>
            </a:r>
            <a:r>
              <a:rPr lang="zh-CN" altLang="en-US" dirty="0" smtClean="0"/>
              <a:t>。我们可以看到间接光照对于阴影区域和背光区域的明显效果。</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我们总结一下这一部分关于可变</a:t>
            </a:r>
            <a:r>
              <a:rPr lang="en-US" altLang="zh-CN" dirty="0" smtClean="0"/>
              <a:t>BRDF</a:t>
            </a:r>
            <a:r>
              <a:rPr lang="zh-CN" altLang="en-US" dirty="0" smtClean="0"/>
              <a:t>绘制的算法。</a:t>
            </a:r>
            <a:endParaRPr lang="en-US" altLang="zh-CN" dirty="0" smtClean="0"/>
          </a:p>
          <a:p>
            <a:endParaRPr lang="en-US" altLang="zh-CN" dirty="0" smtClean="0"/>
          </a:p>
          <a:p>
            <a:r>
              <a:rPr lang="zh-CN" altLang="en-US" dirty="0" smtClean="0"/>
              <a:t>我们主要的创新点包含三点：</a:t>
            </a:r>
            <a:endParaRPr lang="en-US" altLang="zh-CN" dirty="0" smtClean="0"/>
          </a:p>
          <a:p>
            <a:r>
              <a:rPr lang="zh-CN" altLang="en-US" dirty="0" smtClean="0"/>
              <a:t>第一，我们将全局光照明的辐射传输和物体表面的着色分离开，分别处理可变</a:t>
            </a:r>
            <a:r>
              <a:rPr lang="en-US" altLang="zh-CN" dirty="0" smtClean="0"/>
              <a:t>BRDF</a:t>
            </a:r>
            <a:r>
              <a:rPr lang="zh-CN" altLang="en-US" dirty="0" smtClean="0"/>
              <a:t>在其中的作用。</a:t>
            </a:r>
            <a:endParaRPr lang="en-US" altLang="zh-CN" dirty="0" smtClean="0"/>
          </a:p>
          <a:p>
            <a:r>
              <a:rPr lang="zh-CN" altLang="en-US" dirty="0" smtClean="0"/>
              <a:t>第二，我们采用</a:t>
            </a:r>
            <a:r>
              <a:rPr lang="en-US" altLang="zh-CN" dirty="0" smtClean="0"/>
              <a:t>PTT</a:t>
            </a:r>
            <a:r>
              <a:rPr lang="zh-CN" altLang="en-US" dirty="0" smtClean="0"/>
              <a:t>来表示和预计算全局光照明的辐射传输，</a:t>
            </a:r>
            <a:r>
              <a:rPr lang="en-US" altLang="zh-CN" dirty="0" smtClean="0"/>
              <a:t>PTT</a:t>
            </a:r>
            <a:r>
              <a:rPr lang="zh-CN" altLang="en-US" dirty="0" smtClean="0"/>
              <a:t>不但是光照的函数，也是场景中物体</a:t>
            </a:r>
            <a:r>
              <a:rPr lang="en-US" altLang="zh-CN" dirty="0" smtClean="0"/>
              <a:t>BRDF</a:t>
            </a:r>
            <a:r>
              <a:rPr lang="zh-CN" altLang="en-US" dirty="0" smtClean="0"/>
              <a:t>的函数，因此可以实时响应光照和</a:t>
            </a:r>
            <a:r>
              <a:rPr lang="en-US" altLang="zh-CN" dirty="0" smtClean="0"/>
              <a:t>BRDF</a:t>
            </a:r>
            <a:r>
              <a:rPr lang="zh-CN" altLang="en-US" dirty="0" smtClean="0"/>
              <a:t>的变化。</a:t>
            </a:r>
            <a:endParaRPr lang="en-US" altLang="zh-CN" dirty="0" smtClean="0"/>
          </a:p>
          <a:p>
            <a:r>
              <a:rPr lang="zh-CN" altLang="en-US" dirty="0" smtClean="0"/>
              <a:t>第三，将</a:t>
            </a:r>
            <a:r>
              <a:rPr lang="en-US" altLang="zh-CN" dirty="0" smtClean="0"/>
              <a:t>BRDF</a:t>
            </a:r>
            <a:r>
              <a:rPr lang="zh-CN" altLang="en-US" dirty="0" smtClean="0"/>
              <a:t>空间采用张量分解的表示，不但降低了存储空间，而且实现了动态局部入射光照、动态视点和可变</a:t>
            </a:r>
            <a:r>
              <a:rPr lang="en-US" altLang="zh-CN" dirty="0" smtClean="0"/>
              <a:t>BRDF</a:t>
            </a:r>
            <a:r>
              <a:rPr lang="zh-CN" altLang="en-US" dirty="0" smtClean="0"/>
              <a:t>条件下的快速着色。</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可变材质在学术研究和实际应用中都有非常重要的意义。</a:t>
            </a:r>
            <a:endParaRPr lang="en-US" altLang="zh-CN" dirty="0" smtClean="0"/>
          </a:p>
          <a:p>
            <a:endParaRPr lang="en-US" altLang="zh-CN" dirty="0" smtClean="0"/>
          </a:p>
          <a:p>
            <a:r>
              <a:rPr lang="zh-CN" altLang="en-US" dirty="0" smtClean="0"/>
              <a:t>可变材质的实时全局光照明绘制是传统的离线的全局光照明绘制算法，以及实时的重光照算法的必然发展，因此是近些年的研究热点。</a:t>
            </a:r>
            <a:endParaRPr lang="en-US" altLang="zh-CN" dirty="0" smtClean="0"/>
          </a:p>
          <a:p>
            <a:endParaRPr lang="en-US" altLang="zh-CN" dirty="0" smtClean="0"/>
          </a:p>
          <a:p>
            <a:r>
              <a:rPr lang="zh-CN" altLang="en-US" dirty="0" smtClean="0"/>
              <a:t>由于可变材质所提供的交互性和绘制性能，对于多项应用有决定性的推进作用。</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7</a:t>
            </a:fld>
            <a:endParaRPr lang="en-US" altLang="zh-CN"/>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我们的局限性包含三点：</a:t>
            </a:r>
            <a:endParaRPr lang="en-US" altLang="zh-CN" dirty="0" smtClean="0"/>
          </a:p>
          <a:p>
            <a:endParaRPr lang="en-US" altLang="zh-C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第一，</a:t>
            </a:r>
            <a:r>
              <a:rPr lang="en-US" altLang="zh-CN" dirty="0" smtClean="0"/>
              <a:t>PTT</a:t>
            </a:r>
            <a:r>
              <a:rPr lang="zh-CN" altLang="en-US" dirty="0" smtClean="0"/>
              <a:t>需要占用大量的存储空间和运算时间。</a:t>
            </a:r>
            <a:endParaRPr lang="en-US" altLang="zh-C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第二，我们对间接光照采用低频的压缩方法，丢失了一些高频的绘制效果。</a:t>
            </a:r>
            <a:endParaRPr lang="en-US" altLang="zh-CN" dirty="0" smtClean="0"/>
          </a:p>
          <a:p>
            <a:r>
              <a:rPr lang="zh-CN" altLang="en-US" dirty="0" smtClean="0"/>
              <a:t>第三，不能支持动态几何场景。</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接下来，详细介绍我们工作的第三部分，可变的折射和散射材质的交互级绘制。</a:t>
            </a:r>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71</a:t>
            </a:fld>
            <a:endParaRPr lang="en-US"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同样，我们从交互性、绘制效果和性能三方面描述我们研究的问题。</a:t>
            </a:r>
            <a:endParaRPr lang="en-US" altLang="zh-CN" dirty="0" smtClean="0"/>
          </a:p>
          <a:p>
            <a:endParaRPr lang="en-US" altLang="zh-CN" dirty="0" smtClean="0"/>
          </a:p>
          <a:p>
            <a:r>
              <a:rPr lang="zh-CN" altLang="en-US" dirty="0" smtClean="0"/>
              <a:t>首先我们允许动态几何、光照、材质和视点。</a:t>
            </a:r>
            <a:endParaRPr lang="en-US" altLang="zh-CN" dirty="0" smtClean="0"/>
          </a:p>
          <a:p>
            <a:r>
              <a:rPr lang="zh-CN" altLang="en-US" dirty="0" smtClean="0"/>
              <a:t>同时能够绘制折射、反射、单次散射、阴影和焦散的光照效果。</a:t>
            </a:r>
            <a:endParaRPr lang="en-US" altLang="zh-CN" dirty="0" smtClean="0"/>
          </a:p>
          <a:p>
            <a:r>
              <a:rPr lang="zh-CN" altLang="en-US" dirty="0" smtClean="0"/>
              <a:t>并且能达到交互级的绘制性能。</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之前的实时的折射材质的绘制算法中，图像空间的折射绘制是一类非常实用的方法，但是只能支持反射、折射等表面材质，对于散射、吸收等体材质就束手无策了。</a:t>
            </a:r>
            <a:endParaRPr lang="en-US" altLang="zh-CN" dirty="0" smtClean="0"/>
          </a:p>
          <a:p>
            <a:r>
              <a:rPr lang="zh-CN" altLang="en-US" dirty="0" smtClean="0"/>
              <a:t>而去年的程函方程的方法虽然能够绘制散射等体材质的效果，但是在改变光照时无法达到交互级的绘制性能。同时，由于他们采用了波阵面跟踪的方法生成焦散，所以跟踪过程中波阵面的蜕化和翻转将不可避免地引入严重的绘制瑕疵。</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在我们所设法解决的问题中，主要有两个难点：</a:t>
            </a:r>
            <a:endParaRPr lang="en-US" altLang="zh-CN" dirty="0" smtClean="0"/>
          </a:p>
          <a:p>
            <a:endParaRPr lang="en-US" altLang="zh-CN" dirty="0" smtClean="0"/>
          </a:p>
          <a:p>
            <a:r>
              <a:rPr lang="zh-CN" altLang="en-US" dirty="0" smtClean="0"/>
              <a:t>第一，需要支持连续变化的体材质，包括折射、散射和吸收等。</a:t>
            </a:r>
            <a:endParaRPr lang="en-US" altLang="zh-CN" dirty="0" smtClean="0"/>
          </a:p>
          <a:p>
            <a:r>
              <a:rPr lang="zh-CN" altLang="en-US" dirty="0" smtClean="0"/>
              <a:t>第二，能够在动态几何和动态场景中快速而有效地计算辐射传输。</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为了解决这些问题，我们提出地解决方法，是一个完整的绘制算法流水线，先后包含</a:t>
            </a:r>
            <a:r>
              <a:rPr lang="en-US" altLang="zh-CN" dirty="0" smtClean="0"/>
              <a:t>5</a:t>
            </a:r>
            <a:r>
              <a:rPr lang="zh-CN" altLang="en-US" dirty="0" smtClean="0"/>
              <a:t>个步骤。</a:t>
            </a:r>
            <a:endParaRPr lang="en-US" altLang="zh-CN" dirty="0" smtClean="0"/>
          </a:p>
          <a:p>
            <a:endParaRPr lang="en-US" altLang="zh-CN" dirty="0" smtClean="0"/>
          </a:p>
          <a:p>
            <a:r>
              <a:rPr lang="en-US" altLang="zh-CN" dirty="0" smtClean="0"/>
              <a:t>[click]</a:t>
            </a:r>
          </a:p>
          <a:p>
            <a:r>
              <a:rPr lang="zh-CN" altLang="en-US" dirty="0" smtClean="0"/>
              <a:t>绘制场景的输入，是一个三角形网格表示的物体几何。</a:t>
            </a:r>
            <a:endParaRPr lang="en-US" altLang="zh-CN" dirty="0" smtClean="0"/>
          </a:p>
          <a:p>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通过几何体素化，我们将这个物体几何转化为了我们需要的体数据表示。</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对这个体数据，我们建立了一个八叉树，用于加速后面的光子贴图。</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在光子贴图前，我们对光源生成大量的光子。</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在自适应光子贴图</a:t>
            </a:r>
            <a:r>
              <a:rPr lang="zh-CN" altLang="en-US" baseline="0" dirty="0" smtClean="0"/>
              <a:t>中，我们将根据材质决定传播的方向和光子的亮度，并且同时采用八叉树进行加速。</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endParaRPr lang="zh-CN" altLang="en-US" dirty="0" smtClean="0"/>
          </a:p>
          <a:p>
            <a:r>
              <a:rPr lang="zh-CN" altLang="en-US" dirty="0" smtClean="0"/>
              <a:t>在逐像素绘制中，我们从视点出发，沿每一个像素发出一条光线，并且根据材质决定传播的路径，根据光子贴图</a:t>
            </a:r>
            <a:r>
              <a:rPr lang="zh-CN" altLang="en-US" baseline="0" dirty="0" smtClean="0"/>
              <a:t>的结果计算亮度。</a:t>
            </a:r>
            <a:endParaRPr lang="zh-CN" altLang="en-US" dirty="0" smtClean="0"/>
          </a:p>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endParaRPr lang="zh-CN" altLang="en-US" dirty="0" smtClean="0"/>
          </a:p>
          <a:p>
            <a:r>
              <a:rPr lang="zh-CN" altLang="en-US" dirty="0" smtClean="0"/>
              <a:t>通过整个流水线，我们就得到了最终的绘制效果图像。</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首先看几何体素化的步骤。</a:t>
            </a:r>
            <a:endParaRPr lang="en-US" altLang="zh-CN" dirty="0" smtClean="0"/>
          </a:p>
          <a:p>
            <a:endParaRPr lang="en-US" altLang="zh-CN" dirty="0" smtClean="0"/>
          </a:p>
          <a:p>
            <a:r>
              <a:rPr lang="zh-CN" altLang="en-US" dirty="0" smtClean="0"/>
              <a:t>我们需要的是一个实体体素化</a:t>
            </a:r>
            <a:r>
              <a:rPr lang="zh-CN" altLang="en-US" baseline="0" dirty="0" smtClean="0"/>
              <a:t>方法，就是将水密的物体的内外区分开。</a:t>
            </a:r>
            <a:endParaRPr lang="en-US" altLang="zh-CN" baseline="0" dirty="0" smtClean="0"/>
          </a:p>
          <a:p>
            <a:r>
              <a:rPr lang="zh-CN" altLang="en-US" baseline="0" dirty="0" smtClean="0"/>
              <a:t>我们采用的方法和</a:t>
            </a:r>
            <a:r>
              <a:rPr lang="en-US" altLang="zh-CN" baseline="0" dirty="0" smtClean="0"/>
              <a:t>[GPU Gem III]</a:t>
            </a:r>
            <a:r>
              <a:rPr lang="zh-CN" altLang="en-US" baseline="0" dirty="0" smtClean="0"/>
              <a:t>中</a:t>
            </a:r>
            <a:r>
              <a:rPr lang="en-US" altLang="zh-CN" baseline="0" dirty="0" smtClean="0"/>
              <a:t>Crane</a:t>
            </a:r>
            <a:r>
              <a:rPr lang="zh-CN" altLang="en-US" baseline="0" dirty="0" smtClean="0"/>
              <a:t>的方法类似，通过设置不同的</a:t>
            </a:r>
            <a:r>
              <a:rPr lang="en-US" altLang="zh-CN" baseline="0" dirty="0" smtClean="0"/>
              <a:t>depth clipping plane</a:t>
            </a:r>
            <a:r>
              <a:rPr lang="zh-CN" altLang="en-US" baseline="0" dirty="0" smtClean="0"/>
              <a:t>，然后通过</a:t>
            </a:r>
            <a:r>
              <a:rPr lang="en-US" altLang="zh-CN" baseline="0" dirty="0" smtClean="0"/>
              <a:t>stencil  buffer</a:t>
            </a:r>
            <a:r>
              <a:rPr lang="zh-CN" altLang="en-US" baseline="0" dirty="0" smtClean="0"/>
              <a:t>的操作实现了体素化。</a:t>
            </a:r>
            <a:endParaRPr lang="en-US" altLang="zh-CN" baseline="0" dirty="0" smtClean="0"/>
          </a:p>
          <a:p>
            <a:endParaRPr lang="en-US" altLang="zh-CN" baseline="0" dirty="0" smtClean="0"/>
          </a:p>
          <a:p>
            <a:r>
              <a:rPr lang="zh-CN" altLang="en-US" baseline="0" dirty="0" smtClean="0"/>
              <a:t>但是针对我们的应用，我们还是对他们的方法作了一点修改。</a:t>
            </a:r>
            <a:endParaRPr lang="en-US" altLang="zh-CN" baseline="0" dirty="0" smtClean="0"/>
          </a:p>
          <a:p>
            <a:r>
              <a:rPr lang="zh-CN" altLang="en-US" baseline="0" dirty="0" smtClean="0"/>
              <a:t>首先我们将物体体素化为一个高分辨率的体数据，然后通过</a:t>
            </a:r>
            <a:r>
              <a:rPr lang="zh-CN" altLang="en-US" dirty="0" smtClean="0"/>
              <a:t>降采样</a:t>
            </a:r>
            <a:r>
              <a:rPr lang="zh-CN" altLang="en-US" baseline="0" dirty="0" smtClean="0"/>
              <a:t>得到一个浮点精度的结果，这样在物体表面附近的体素的值就能更精确和平滑地表示该体素在物体内部的程度。</a:t>
            </a:r>
            <a:endParaRPr lang="en-US" altLang="zh-CN" baseline="0" dirty="0" smtClean="0"/>
          </a:p>
          <a:p>
            <a:r>
              <a:rPr lang="zh-CN" altLang="en-US" baseline="0" dirty="0" smtClean="0"/>
              <a:t>显然，这种对高分辨率的数据的</a:t>
            </a:r>
            <a:r>
              <a:rPr lang="zh-CN" altLang="en-US" dirty="0" smtClean="0"/>
              <a:t>降采样</a:t>
            </a:r>
            <a:r>
              <a:rPr lang="zh-CN" altLang="en-US" baseline="0" dirty="0" smtClean="0"/>
              <a:t>对性能有较大的影响，因此，我们只对物体表面的体素进行</a:t>
            </a:r>
            <a:r>
              <a:rPr lang="zh-CN" altLang="en-US" dirty="0" smtClean="0"/>
              <a:t>降采样</a:t>
            </a:r>
            <a:r>
              <a:rPr lang="zh-CN" altLang="en-US" baseline="0" dirty="0" smtClean="0"/>
              <a:t>，其他的体素直接采用低分辨率体素化的结果。</a:t>
            </a:r>
            <a:endParaRPr lang="en-US" altLang="zh-CN" baseline="0" dirty="0" smtClean="0"/>
          </a:p>
          <a:p>
            <a:r>
              <a:rPr lang="zh-CN" altLang="en-US" dirty="0" smtClean="0"/>
              <a:t>降采样</a:t>
            </a:r>
            <a:r>
              <a:rPr lang="zh-CN" altLang="en-US" baseline="0" dirty="0" smtClean="0"/>
              <a:t>的结果虽然已经比较平滑了，但是对于我们后续的折射算法还不够，因此我们需要对体素化的结果进行高斯模糊，在物体表面附近得到一个平滑的过渡带。</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这就是我们体素化得到的最终结果。我们可以清楚看到</a:t>
            </a:r>
            <a:r>
              <a:rPr lang="en-US" altLang="zh-CN" dirty="0" err="1" smtClean="0"/>
              <a:t>Tweety</a:t>
            </a:r>
            <a:r>
              <a:rPr lang="zh-CN" altLang="en-US" dirty="0" smtClean="0"/>
              <a:t>的内部、外部和过渡带的分布。</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实时的体素化最重要的意义在于将动态几何引入了我们的绘制算法。交互级的几何变形算法的输出可以直接作为我们的流水线的输入。</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下面介绍一下本文工作所涉及到的或者相关的一些课题和研究成果。</a:t>
            </a:r>
            <a:endParaRPr lang="en-US" altLang="zh-CN" dirty="0" smtClean="0"/>
          </a:p>
          <a:p>
            <a:endParaRPr lang="en-US" altLang="zh-CN" dirty="0" smtClean="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8</a:t>
            </a:fld>
            <a:endParaRPr lang="en-US" altLang="zh-CN"/>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同样，基于手绘草图的建模的方法，比如</a:t>
            </a:r>
            <a:r>
              <a:rPr lang="en-US" altLang="zh-CN" dirty="0" smtClean="0"/>
              <a:t>Teddy</a:t>
            </a:r>
            <a:r>
              <a:rPr lang="zh-CN" altLang="en-US" dirty="0" smtClean="0"/>
              <a:t>，同样可以作为我们算法的输入。</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得到体数据之后，我们就要为其建立一个八叉树的数据结构。</a:t>
            </a:r>
            <a:endParaRPr lang="en-US" altLang="zh-CN" dirty="0" smtClean="0"/>
          </a:p>
          <a:p>
            <a:r>
              <a:rPr lang="zh-CN" altLang="en-US" dirty="0" smtClean="0"/>
              <a:t>其主要思想，是将材质参数接近的区域合并为一个大的节点，用以加速绘制。</a:t>
            </a:r>
            <a:endParaRPr lang="en-US" altLang="zh-CN" dirty="0" smtClean="0"/>
          </a:p>
          <a:p>
            <a:endParaRPr lang="en-US" altLang="zh-CN" dirty="0" smtClean="0"/>
          </a:p>
          <a:p>
            <a:r>
              <a:rPr lang="en-US" altLang="zh-CN" dirty="0" smtClean="0"/>
              <a:t>[click]</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和传统的八叉树相比，我们的八叉树的最大特点在于，我们采用密集的三维数组存储八叉树，每个体素都用一个值记录自己所在的节点的层数，</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而不是采用稀疏的树或者链表的表示方法。</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r>
              <a:rPr lang="zh-CN" altLang="en-US" dirty="0" smtClean="0"/>
              <a:t>建立八叉树</a:t>
            </a:r>
            <a:r>
              <a:rPr lang="en-US" altLang="zh-CN" dirty="0" smtClean="0"/>
              <a:t>e</a:t>
            </a:r>
            <a:r>
              <a:rPr lang="zh-CN" altLang="en-US" dirty="0" smtClean="0"/>
              <a:t>的过程和</a:t>
            </a:r>
            <a:r>
              <a:rPr lang="en-US" altLang="zh-CN" dirty="0" err="1" smtClean="0"/>
              <a:t>Mipmap</a:t>
            </a:r>
            <a:r>
              <a:rPr lang="zh-CN" altLang="en-US" dirty="0" smtClean="0"/>
              <a:t>的过程比较类似。</a:t>
            </a:r>
            <a:endParaRPr lang="en-US" altLang="zh-CN" dirty="0" smtClean="0"/>
          </a:p>
          <a:p>
            <a:r>
              <a:rPr lang="zh-CN" altLang="en-US" dirty="0" smtClean="0"/>
              <a:t>首先是自下向上建立一个金字塔，记录不同区域的材质参数的范围。</a:t>
            </a:r>
            <a:endParaRPr lang="en-US" altLang="zh-CN" dirty="0" smtClean="0"/>
          </a:p>
          <a:p>
            <a:r>
              <a:rPr lang="zh-CN" altLang="en-US" dirty="0" smtClean="0"/>
              <a:t>然后是自上向下判断节点的范围，确定每个体素所在节点的层数。</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[click]</a:t>
            </a:r>
          </a:p>
          <a:p>
            <a:r>
              <a:rPr lang="zh-CN" altLang="en-US" dirty="0" smtClean="0"/>
              <a:t>在建立八叉树过程中，我们所需要考虑的材质参数，包括折射率和消散系数。</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我们来看一下八叉树建立过程。为了方便描述，我们采用四叉树来陈述，并且只包含折射率着一个参数。</a:t>
            </a:r>
            <a:endParaRPr lang="en-US" altLang="zh-CN" dirty="0" smtClean="0"/>
          </a:p>
          <a:p>
            <a:endParaRPr lang="en-US" altLang="zh-CN" dirty="0" smtClean="0"/>
          </a:p>
          <a:p>
            <a:r>
              <a:rPr lang="zh-CN" altLang="en-US" dirty="0" smtClean="0"/>
              <a:t>我们首先得到的是一个二维方阵，记录了每个体素的折射率。</a:t>
            </a:r>
            <a:endParaRPr lang="en-US" altLang="zh-CN" dirty="0" smtClean="0"/>
          </a:p>
          <a:p>
            <a:endParaRPr lang="en-US" altLang="zh-CN" dirty="0" smtClean="0"/>
          </a:p>
          <a:p>
            <a:r>
              <a:rPr lang="en-US" altLang="zh-CN" dirty="0" smtClean="0"/>
              <a:t>[click]</a:t>
            </a:r>
          </a:p>
          <a:p>
            <a:r>
              <a:rPr lang="zh-CN" altLang="en-US" dirty="0" smtClean="0"/>
              <a:t>然后从下向上建立一个金字塔，金字塔中每个元素记录了所覆盖范围中所有体素的折射率的最大值和最小值。</a:t>
            </a:r>
            <a:endParaRPr lang="en-US" altLang="zh-CN" dirty="0" smtClean="0"/>
          </a:p>
          <a:p>
            <a:endParaRPr lang="en-US" altLang="zh-CN" dirty="0" smtClean="0"/>
          </a:p>
          <a:p>
            <a:r>
              <a:rPr lang="en-US" altLang="zh-CN" dirty="0" smtClean="0"/>
              <a:t>[click]</a:t>
            </a:r>
          </a:p>
          <a:p>
            <a:r>
              <a:rPr lang="zh-CN" altLang="en-US" dirty="0" smtClean="0"/>
              <a:t>然后自上向下判断金字塔中的每个元素，如果纪录的折射率的范围在一个阈值以内，那么就将所有这些元素归并为一个节点。</a:t>
            </a:r>
            <a:endParaRPr lang="en-US" altLang="zh-CN" dirty="0" smtClean="0"/>
          </a:p>
          <a:p>
            <a:endParaRPr lang="en-US" altLang="zh-CN" dirty="0" smtClean="0"/>
          </a:p>
          <a:p>
            <a:r>
              <a:rPr lang="zh-CN" altLang="en-US" dirty="0" smtClean="0"/>
              <a:t>最后输出的是一个密集的二维方阵，分辨率等同输入的方阵。记录了每个体素所在节点的层数。对于每个体素而言，知道自己的索引坐标和所在节点的层数，就能得到所在节点的整个范围。采用这样的表示方法，主要是为了便于在后续步骤中在</a:t>
            </a:r>
            <a:r>
              <a:rPr lang="en-US" altLang="zh-CN" dirty="0" smtClean="0"/>
              <a:t>GPU</a:t>
            </a:r>
            <a:r>
              <a:rPr lang="zh-CN" altLang="en-US" dirty="0" smtClean="0"/>
              <a:t>上实现光子贴图</a:t>
            </a:r>
            <a:r>
              <a:rPr lang="zh-CN" altLang="en-US" baseline="0"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在光子贴图</a:t>
            </a:r>
            <a:r>
              <a:rPr lang="zh-CN" altLang="en-US" baseline="0" dirty="0" smtClean="0"/>
              <a:t>之前，我们需要为光源生成大量的</a:t>
            </a:r>
            <a:r>
              <a:rPr lang="zh-CN" altLang="en-US" dirty="0" smtClean="0"/>
              <a:t>光子</a:t>
            </a:r>
            <a:r>
              <a:rPr lang="zh-CN" altLang="en-US" baseline="0" dirty="0" smtClean="0"/>
              <a:t>。</a:t>
            </a:r>
            <a:endParaRPr lang="en-US" altLang="zh-CN" baseline="0" dirty="0" smtClean="0"/>
          </a:p>
          <a:p>
            <a:endParaRPr lang="en-US" altLang="zh-CN" baseline="0" dirty="0" smtClean="0"/>
          </a:p>
          <a:p>
            <a:r>
              <a:rPr lang="en-US" altLang="zh-CN" baseline="0" dirty="0" smtClean="0"/>
              <a:t>[click]</a:t>
            </a:r>
          </a:p>
          <a:p>
            <a:r>
              <a:rPr lang="zh-CN" altLang="en-US" baseline="0" dirty="0" smtClean="0"/>
              <a:t>其中最简单直接的是将</a:t>
            </a:r>
            <a:r>
              <a:rPr lang="zh-CN" altLang="en-US" dirty="0" smtClean="0"/>
              <a:t>光子</a:t>
            </a:r>
            <a:r>
              <a:rPr lang="zh-CN" altLang="en-US" baseline="0" dirty="0" smtClean="0"/>
              <a:t>生成在体数据的包围盒之外或者是包围盒之上。</a:t>
            </a:r>
            <a:endParaRPr lang="en-US" altLang="zh-CN" baseline="0" dirty="0" smtClean="0"/>
          </a:p>
          <a:p>
            <a:endParaRPr lang="en-US" altLang="zh-CN" baseline="0" dirty="0" smtClean="0"/>
          </a:p>
          <a:p>
            <a:r>
              <a:rPr lang="en-US" altLang="zh-CN" baseline="0" dirty="0" smtClean="0"/>
              <a:t>[click]</a:t>
            </a:r>
          </a:p>
          <a:p>
            <a:r>
              <a:rPr lang="zh-CN" altLang="en-US" baseline="0" dirty="0" smtClean="0"/>
              <a:t>但是为了加速绘制，减少</a:t>
            </a:r>
            <a:r>
              <a:rPr lang="zh-CN" altLang="en-US" dirty="0" smtClean="0"/>
              <a:t>光子跟踪</a:t>
            </a:r>
            <a:r>
              <a:rPr lang="zh-CN" altLang="en-US" baseline="0" dirty="0" smtClean="0"/>
              <a:t>的路程，我们尽量将</a:t>
            </a:r>
            <a:r>
              <a:rPr lang="zh-CN" altLang="en-US" dirty="0" smtClean="0"/>
              <a:t>光子</a:t>
            </a:r>
            <a:r>
              <a:rPr lang="zh-CN" altLang="en-US" baseline="0" dirty="0" smtClean="0"/>
              <a:t>生成在折射物体表面。这需要两个条件。</a:t>
            </a:r>
            <a:endParaRPr lang="en-US" altLang="zh-CN" baseline="0" dirty="0" smtClean="0"/>
          </a:p>
          <a:p>
            <a:r>
              <a:rPr lang="zh-CN" altLang="en-US" baseline="0" dirty="0" smtClean="0"/>
              <a:t>第一，折射物体外的折射率和消散系数都是常数。</a:t>
            </a:r>
            <a:endParaRPr lang="en-US" altLang="zh-CN" baseline="0" dirty="0" smtClean="0"/>
          </a:p>
          <a:p>
            <a:r>
              <a:rPr lang="zh-CN" altLang="en-US" baseline="0" dirty="0" smtClean="0"/>
              <a:t>第二，我们需要补充</a:t>
            </a:r>
            <a:r>
              <a:rPr lang="en-US" altLang="zh-CN" baseline="0" dirty="0" smtClean="0"/>
              <a:t>shadow map</a:t>
            </a:r>
            <a:r>
              <a:rPr lang="zh-CN" altLang="en-US" baseline="0" dirty="0" smtClean="0"/>
              <a:t>算法来完成折射物体外的阴影的生成。</a:t>
            </a:r>
            <a:endParaRPr lang="en-US" altLang="zh-CN" baseline="0"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baseline="0" dirty="0" smtClean="0"/>
              <a:t>自适应光子贴图用于计算整个体数据场景中，辐射传输所形成亮度的分布。</a:t>
            </a:r>
            <a:endParaRPr lang="en-US" altLang="zh-CN" baseline="0" dirty="0" smtClean="0"/>
          </a:p>
          <a:p>
            <a:endParaRPr lang="en-US" altLang="zh-CN" baseline="0" dirty="0" smtClean="0"/>
          </a:p>
          <a:p>
            <a:r>
              <a:rPr lang="zh-CN" altLang="en-US" baseline="0" dirty="0" smtClean="0"/>
              <a:t>我们的方法中，由于折射率的连续变化，光子的传播路径不是直线或者是折线，而是曲线，因此是一个非线性的光子贴图方法。而相比于之前的非线性光子贴图方法，我们的方法有两个重要差异：</a:t>
            </a:r>
            <a:endParaRPr lang="en-US" altLang="zh-CN" baseline="0" dirty="0" smtClean="0"/>
          </a:p>
          <a:p>
            <a:endParaRPr lang="en-US" altLang="zh-CN" baseline="0" dirty="0" smtClean="0"/>
          </a:p>
          <a:p>
            <a:r>
              <a:rPr lang="en-US" altLang="zh-CN" baseline="0" dirty="0" smtClean="0"/>
              <a:t>[click]</a:t>
            </a:r>
          </a:p>
          <a:p>
            <a:r>
              <a:rPr lang="zh-CN" altLang="en-US" baseline="0" dirty="0" smtClean="0"/>
              <a:t>第一，我们用线段而不是点表示光子。这是因为我们需要将亮度的分布存储到一个体数据中。一个点只能将亮度存储到一个体素中，而一个线段能够通过光栅化将亮度同时存储到多个体素中，这样能够有效减少光子跟踪的次数，提高性能。</a:t>
            </a:r>
            <a:endParaRPr lang="en-US" altLang="zh-CN" baseline="0" dirty="0" smtClean="0"/>
          </a:p>
          <a:p>
            <a:endParaRPr lang="en-US" altLang="zh-CN"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[click]</a:t>
            </a:r>
          </a:p>
          <a:p>
            <a:r>
              <a:rPr lang="zh-CN" altLang="en-US" baseline="0" dirty="0" smtClean="0"/>
              <a:t>第二，将亮度存储在一个体数据的过程中，我们将光子的亮度被存储到最近的体素中，而不像传统的方法，单独存储光子分布贴图，在需要的时候再收集附近的光子。我们这样做的原因是为了便于在</a:t>
            </a:r>
            <a:r>
              <a:rPr lang="en-US" altLang="zh-CN" baseline="0" dirty="0" smtClean="0"/>
              <a:t>GPU</a:t>
            </a:r>
            <a:r>
              <a:rPr lang="zh-CN" altLang="en-US" baseline="0" dirty="0" smtClean="0"/>
              <a:t>中获取亮度的分布。</a:t>
            </a:r>
            <a:endParaRPr lang="en-US" altLang="zh-CN" baseline="0"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为了加速光子在体数据中的跟踪，我们采用程函方程的一阶近似来计算折射造成的光子的传播方向的改变。</a:t>
            </a:r>
            <a:endParaRPr lang="en-US" altLang="zh-CN" dirty="0" smtClean="0"/>
          </a:p>
          <a:p>
            <a:endParaRPr lang="en-US" altLang="zh-CN" dirty="0" smtClean="0"/>
          </a:p>
          <a:p>
            <a:r>
              <a:rPr lang="zh-CN" altLang="en-US" dirty="0" smtClean="0"/>
              <a:t>在红色框中的式子里，</a:t>
            </a:r>
            <a:r>
              <a:rPr lang="en-US" altLang="zh-CN" dirty="0" smtClean="0"/>
              <a:t>\</a:t>
            </a:r>
            <a:r>
              <a:rPr lang="en-US" altLang="zh-CN" dirty="0" err="1" smtClean="0"/>
              <a:t>delta_s</a:t>
            </a:r>
            <a:r>
              <a:rPr lang="zh-CN" altLang="en-US" dirty="0" smtClean="0"/>
              <a:t>的取值决定了跟踪的步长，如果只有局部的材质信息，我们需要取较小的值以确保跟踪方向和真实值足够接近。</a:t>
            </a: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而前面步骤中得到的八叉树能够帮助我们提高光子跟踪的步长。</a:t>
            </a:r>
            <a:endParaRPr lang="en-US" altLang="zh-CN" dirty="0" smtClean="0"/>
          </a:p>
          <a:p>
            <a:endParaRPr lang="en-US" altLang="zh-CN" dirty="0" smtClean="0"/>
          </a:p>
          <a:p>
            <a:r>
              <a:rPr lang="zh-CN" altLang="en-US" dirty="0" smtClean="0"/>
              <a:t>我们通过光子当前所在位置的体素的坐标和在八叉树的层数，得到所在节点的范围。我们认为一个节点内部的材质基本为常数，因此可以直接跟踪到节点的边缘。从而有效地提高了跟踪的步长，减少的步数，提高的绘制性能。</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86</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采用我们的自适应光子贴图</a:t>
            </a:r>
            <a:r>
              <a:rPr lang="zh-CN" altLang="en-US" baseline="0" dirty="0" smtClean="0"/>
              <a:t>的方法，相比于去年的程函方程的方法，不但性能上有很大提高，而且绘制效果上也有很大的改善。</a:t>
            </a:r>
            <a:endParaRPr lang="en-US" altLang="zh-CN" baseline="0" dirty="0" smtClean="0"/>
          </a:p>
          <a:p>
            <a:endParaRPr lang="en-US" altLang="zh-CN" baseline="0" dirty="0" smtClean="0"/>
          </a:p>
          <a:p>
            <a:r>
              <a:rPr lang="zh-CN" altLang="en-US" baseline="0" dirty="0" smtClean="0"/>
              <a:t>首先是能够绘制一些较为暗淡的焦散，比如图中圆形焦散中心的亮点。这是因为光子贴图的方法能够从多个方向收集亮度，而不像波阵面传播中只取一个最大值。</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87</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此外，光子贴图还能有效避免由于波阵面蜕化或翻转造成的绘制瑕疵。比如</a:t>
            </a:r>
            <a:r>
              <a:rPr lang="en-US" altLang="zh-CN"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88</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在逐像素绘制过程</a:t>
            </a:r>
            <a:r>
              <a:rPr lang="zh-CN" altLang="en-US" baseline="0" dirty="0" smtClean="0"/>
              <a:t>中，我们绘制得到最终的效果图像。</a:t>
            </a:r>
            <a:endParaRPr lang="en-US" altLang="zh-CN" baseline="0" dirty="0" smtClean="0"/>
          </a:p>
          <a:p>
            <a:endParaRPr lang="en-US" altLang="zh-CN" baseline="0" dirty="0" smtClean="0"/>
          </a:p>
          <a:p>
            <a:r>
              <a:rPr lang="en-US" altLang="zh-CN" baseline="0" dirty="0" smtClean="0"/>
              <a:t>[click]</a:t>
            </a:r>
          </a:p>
          <a:p>
            <a:r>
              <a:rPr lang="zh-CN" altLang="en-US" baseline="0" dirty="0" smtClean="0"/>
              <a:t>从视点发出的光线同样会因为折射而沿着曲线传播，而传播方向的改变同样是根据程函方程的一阶近似的方法得到</a:t>
            </a:r>
            <a:endParaRPr lang="en-US" altLang="zh-CN" baseline="0" dirty="0" smtClean="0"/>
          </a:p>
          <a:p>
            <a:endParaRPr lang="en-US" altLang="zh-CN" baseline="0" dirty="0" smtClean="0"/>
          </a:p>
          <a:p>
            <a:r>
              <a:rPr lang="en-US" altLang="zh-CN" baseline="0" dirty="0" smtClean="0"/>
              <a:t>[click]</a:t>
            </a:r>
          </a:p>
          <a:p>
            <a:r>
              <a:rPr lang="zh-CN" altLang="en-US" dirty="0" smtClean="0"/>
              <a:t>视点发出的光线在传播过程中需要收集体数据中的亮度，这些亮度都是在光子贴图</a:t>
            </a:r>
            <a:r>
              <a:rPr lang="zh-CN" altLang="en-US" baseline="0" dirty="0" smtClean="0"/>
              <a:t>过程中得到的，记录了亮度和方向，因此我们可以根据像函数绘制各向异性的单次散射的效果。此外还需要计算消散系数引起的亮度的衰减。</a:t>
            </a:r>
            <a:endParaRPr lang="en-US" altLang="zh-CN" baseline="0" dirty="0" smtClean="0"/>
          </a:p>
          <a:p>
            <a:endParaRPr lang="en-US" altLang="zh-CN" baseline="0" dirty="0" smtClean="0"/>
          </a:p>
          <a:p>
            <a:r>
              <a:rPr lang="en-US" altLang="zh-CN" baseline="0" dirty="0" smtClean="0"/>
              <a:t>[click]</a:t>
            </a:r>
          </a:p>
          <a:p>
            <a:r>
              <a:rPr lang="zh-CN" altLang="en-US" baseline="0" dirty="0" smtClean="0"/>
              <a:t>需要指出的是，在逐像素绘制中我们没有采用八叉树进行加速，原因有两个。</a:t>
            </a:r>
            <a:endParaRPr lang="en-US" altLang="zh-CN" baseline="0" dirty="0" smtClean="0"/>
          </a:p>
          <a:p>
            <a:r>
              <a:rPr lang="zh-CN" altLang="en-US" baseline="0" dirty="0" smtClean="0"/>
              <a:t>第一，逐像素绘制对于最后的绘制效果十分敏感。</a:t>
            </a:r>
            <a:endParaRPr lang="en-US" altLang="zh-CN" baseline="0" dirty="0" smtClean="0"/>
          </a:p>
          <a:p>
            <a:r>
              <a:rPr lang="zh-CN" altLang="en-US" baseline="0" dirty="0" smtClean="0"/>
              <a:t>第二，逐像素绘制的性能对于总的绘制性能并不十分关键。提高性能主要还是需要提高光子贴图的性能。</a:t>
            </a:r>
            <a:endParaRPr lang="en-US" altLang="zh-CN" baseline="0"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89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5669F7-F1CC-4DA5-9CA4-4046D2391682}" type="slidenum">
              <a:rPr lang="en-US" altLang="zh-CN"/>
              <a:pPr/>
              <a:t>9</a:t>
            </a:fld>
            <a:endParaRPr lang="en-US" altLang="zh-CN"/>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r>
              <a:rPr lang="zh-CN" altLang="en-US" dirty="0" smtClean="0"/>
              <a:t>全局光照明是计算机图形学的经典课题。用于生成照片级真实感图像。</a:t>
            </a:r>
            <a:endParaRPr lang="en-US" altLang="zh-CN" dirty="0" smtClean="0"/>
          </a:p>
          <a:p>
            <a:r>
              <a:rPr lang="zh-CN" altLang="en-US" dirty="0" smtClean="0"/>
              <a:t>离线的全局光照明算法主要有两类，辐射度和光线跟踪。</a:t>
            </a:r>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流水线的五个步骤已经介绍完毕，我们总结一下他们各自的作用和价值，同样分为交互性、性能和绘制效果三个部分。</a:t>
            </a:r>
            <a:endParaRPr lang="en-US" altLang="zh-CN" dirty="0" smtClean="0"/>
          </a:p>
          <a:p>
            <a:endParaRPr lang="en-US" altLang="zh-CN" dirty="0" smtClean="0"/>
          </a:p>
          <a:p>
            <a:r>
              <a:rPr lang="zh-CN" altLang="en-US" dirty="0" smtClean="0"/>
              <a:t>如图中所示</a:t>
            </a:r>
            <a:r>
              <a:rPr lang="en-US" altLang="zh-CN" dirty="0" smtClean="0"/>
              <a:t>…</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90</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下面介绍一下算法和实现中的一些非常重要的细节。</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91</a:t>
            </a:fld>
            <a:endParaRPr lang="en-US" altLang="zh-CN"/>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光子跟踪和辐射亮度的存储直接决定了我们算法的性能。我们希望跟踪的步数尽量少，一次都能存储尽可能多的辐射亮度。</a:t>
            </a:r>
            <a:endParaRPr lang="en-US" altLang="zh-CN" dirty="0" smtClean="0"/>
          </a:p>
          <a:p>
            <a:r>
              <a:rPr lang="zh-CN" altLang="en-US" dirty="0" smtClean="0"/>
              <a:t>因此我们采用线段表示光子，这样一次就能将亮度存储到多个体素中。</a:t>
            </a:r>
            <a:endParaRPr lang="en-US" altLang="zh-CN" dirty="0" smtClean="0"/>
          </a:p>
          <a:p>
            <a:endParaRPr lang="en-US" altLang="zh-C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dirty="0" smtClean="0"/>
              <a:t>但是我们遇到的困难是</a:t>
            </a:r>
            <a:r>
              <a:rPr lang="en-US" altLang="zh-CN" dirty="0" smtClean="0"/>
              <a:t>OpenGL </a:t>
            </a:r>
            <a:r>
              <a:rPr lang="zh-CN" altLang="en-US" dirty="0" smtClean="0"/>
              <a:t>无法进行三维光栅化同时</a:t>
            </a:r>
            <a:r>
              <a:rPr lang="en-US" altLang="zh-CN" dirty="0" smtClean="0"/>
              <a:t>CUDA </a:t>
            </a:r>
            <a:r>
              <a:rPr lang="zh-CN" altLang="en-US" dirty="0" smtClean="0"/>
              <a:t>没有原子操作，因此我们无法用图形硬件实现三维光栅化，限制了光子跟踪的步长。为此，我们采用两种方法缓解这个问题：我们沿三个方向进行两维上的光栅化：</a:t>
            </a:r>
            <a:r>
              <a:rPr lang="en-US" altLang="zh-CN" dirty="0" smtClean="0"/>
              <a:t>X-Y, Y-Z, Z-X</a:t>
            </a:r>
            <a:r>
              <a:rPr lang="zh-CN" altLang="en-US" dirty="0" smtClean="0"/>
              <a:t>，光子在跟踪时选择允许步长最长的方向来进行跟踪和存储；我们还采用多个绘制目标，以便一次可以将一个光子光栅化到多层，从而提高跟踪步长。</a:t>
            </a:r>
            <a:endParaRPr lang="en-US" altLang="zh-CN"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92</a:t>
            </a:fld>
            <a:endParaRPr lang="en-US" altLang="zh-CN"/>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我们的实现中，同时使用了</a:t>
            </a:r>
            <a:r>
              <a:rPr lang="en-US" altLang="zh-CN" dirty="0" smtClean="0"/>
              <a:t>OpenGL</a:t>
            </a:r>
            <a:r>
              <a:rPr lang="zh-CN" altLang="en-US" dirty="0" smtClean="0"/>
              <a:t>和</a:t>
            </a:r>
            <a:r>
              <a:rPr lang="en-US" altLang="zh-CN" dirty="0" smtClean="0"/>
              <a:t>CUDA</a:t>
            </a:r>
            <a:r>
              <a:rPr lang="zh-CN" altLang="en-US" dirty="0" smtClean="0"/>
              <a:t>，这两者有不同的优点和缺陷，因此我们将其用于不同的算法步骤。</a:t>
            </a:r>
            <a:endParaRPr lang="en-US" altLang="zh-CN" dirty="0" smtClean="0"/>
          </a:p>
          <a:p>
            <a:endParaRPr lang="en-US" altLang="zh-CN" dirty="0" smtClean="0"/>
          </a:p>
          <a:p>
            <a:r>
              <a:rPr lang="zh-CN" altLang="en-US" dirty="0" smtClean="0"/>
              <a:t>最大的困难是</a:t>
            </a:r>
            <a:r>
              <a:rPr lang="en-US" altLang="zh-CN" dirty="0" err="1" smtClean="0"/>
              <a:t>OpengGL</a:t>
            </a:r>
            <a:r>
              <a:rPr lang="zh-CN" altLang="en-US" dirty="0" smtClean="0"/>
              <a:t>和</a:t>
            </a:r>
            <a:r>
              <a:rPr lang="en-US" altLang="zh-CN" dirty="0" smtClean="0"/>
              <a:t>CUDA</a:t>
            </a:r>
            <a:r>
              <a:rPr lang="zh-CN" altLang="en-US" dirty="0" smtClean="0"/>
              <a:t> 无法共享 </a:t>
            </a:r>
            <a:r>
              <a:rPr lang="en-US" altLang="zh-CN" dirty="0" smtClean="0"/>
              <a:t>2D</a:t>
            </a:r>
            <a:r>
              <a:rPr lang="zh-CN" altLang="en-US" dirty="0" smtClean="0"/>
              <a:t> 和 </a:t>
            </a:r>
            <a:r>
              <a:rPr lang="en-US" altLang="zh-CN" dirty="0" smtClean="0"/>
              <a:t>3D</a:t>
            </a:r>
            <a:r>
              <a:rPr lang="zh-CN" altLang="en-US" dirty="0" smtClean="0"/>
              <a:t>的纹理，这给我们的算法带来了巨大的额外开销。我们希望</a:t>
            </a:r>
            <a:r>
              <a:rPr lang="en-US" altLang="zh-CN" dirty="0" err="1" smtClean="0"/>
              <a:t>NVidia</a:t>
            </a:r>
            <a:r>
              <a:rPr lang="zh-CN" altLang="en-US" dirty="0" smtClean="0"/>
              <a:t>能够在将来解决这个问题。</a:t>
            </a:r>
            <a:endParaRPr lang="zh-CN" altLang="en-US" dirty="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93</a:t>
            </a:fld>
            <a:endParaRPr lang="en-US" altLang="zh-CN"/>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我们发现在这样的情况下八叉树的加速效果有很大的局限：</a:t>
            </a:r>
            <a:endParaRPr lang="en-US" altLang="zh-CN" dirty="0" smtClean="0"/>
          </a:p>
          <a:p>
            <a:r>
              <a:rPr lang="zh-CN" altLang="en-US" dirty="0" smtClean="0"/>
              <a:t>如果在一个很大的空间内，材质缓慢而连续地变化，那么不论如何设置阈值，性能和绘制效果都无法得到有效的权衡。</a:t>
            </a:r>
            <a:endParaRPr lang="en-US" altLang="zh-CN" dirty="0" smtClean="0"/>
          </a:p>
          <a:p>
            <a:endParaRPr lang="en-US" altLang="zh-CN" dirty="0" smtClean="0"/>
          </a:p>
          <a:p>
            <a:r>
              <a:rPr lang="zh-CN" altLang="en-US" dirty="0" smtClean="0"/>
              <a:t>因此我们对之前的八叉树算法作了一个扩展。</a:t>
            </a:r>
            <a:endParaRPr lang="en-US" altLang="zh-CN" dirty="0" smtClean="0"/>
          </a:p>
          <a:p>
            <a:r>
              <a:rPr lang="zh-CN" altLang="en-US" dirty="0" smtClean="0"/>
              <a:t>我们采用不同的阈值来生成一个八叉树，如果一个叶结点是根据最小的阈值生成的，那么在这个结点内</a:t>
            </a:r>
            <a:r>
              <a:rPr lang="zh-CN" altLang="en-US" dirty="0" smtClean="0">
                <a:sym typeface="Wingdings" pitchFamily="2" charset="2"/>
              </a:rPr>
              <a:t>光子可以直接跟踪到叶结点的边缘，如果一个叶结点是根据较大的阈值生成的，</a:t>
            </a:r>
            <a:r>
              <a:rPr lang="zh-CN" altLang="en-US" dirty="0" smtClean="0"/>
              <a:t>那么在这个结点内</a:t>
            </a:r>
            <a:r>
              <a:rPr lang="zh-CN" altLang="en-US" dirty="0" smtClean="0">
                <a:sym typeface="Wingdings" pitchFamily="2" charset="2"/>
              </a:rPr>
              <a:t>光子跟踪的补偿有一个最大值的限制。这样我们就能得到绘制效果和绘制性能的最佳权衡。</a:t>
            </a:r>
            <a:endParaRPr lang="en-US" altLang="zh-CN" dirty="0" smtClean="0"/>
          </a:p>
        </p:txBody>
      </p:sp>
      <p:sp>
        <p:nvSpPr>
          <p:cNvPr id="4" name="Slide Number Placeholder 3"/>
          <p:cNvSpPr>
            <a:spLocks noGrp="1"/>
          </p:cNvSpPr>
          <p:nvPr>
            <p:ph type="sldNum" sz="quarter" idx="10"/>
          </p:nvPr>
        </p:nvSpPr>
        <p:spPr/>
        <p:txBody>
          <a:bodyPr/>
          <a:lstStyle/>
          <a:p>
            <a:fld id="{F984E6F4-844D-4CAB-9C9A-C9458AAB079A}" type="slidenum">
              <a:rPr lang="en-US" altLang="zh-CN" smtClean="0"/>
              <a:pPr/>
              <a:t>94</a:t>
            </a:fld>
            <a:endParaRPr lang="en-US" altLang="zh-CN"/>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我们的算法的两种主要应用是重光照和可变材质。</a:t>
            </a:r>
            <a:endParaRPr lang="en-US" altLang="zh-CN" dirty="0" smtClean="0"/>
          </a:p>
          <a:p>
            <a:endParaRPr lang="en-US" altLang="zh-CN" dirty="0" smtClean="0"/>
          </a:p>
          <a:p>
            <a:r>
              <a:rPr lang="zh-CN" altLang="en-US" dirty="0" smtClean="0"/>
              <a:t>前面我们已经演示过一些重光照的</a:t>
            </a:r>
            <a:r>
              <a:rPr lang="en-US" altLang="zh-CN" dirty="0" smtClean="0"/>
              <a:t>Demo</a:t>
            </a:r>
            <a:r>
              <a:rPr lang="zh-CN" altLang="en-US" dirty="0" smtClean="0"/>
              <a:t>，下面我们看一些可变材质的效果。</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95</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这是一个</a:t>
            </a:r>
            <a:r>
              <a:rPr lang="zh-CN" altLang="en-US" sz="1200" dirty="0" smtClean="0">
                <a:solidFill>
                  <a:srgbClr val="FFC000"/>
                </a:solidFill>
              </a:rPr>
              <a:t>体喷涂</a:t>
            </a:r>
            <a:r>
              <a:rPr lang="zh-CN" altLang="en-US" dirty="0" smtClean="0"/>
              <a:t>的</a:t>
            </a:r>
            <a:r>
              <a:rPr lang="en-US" altLang="zh-CN" dirty="0" smtClean="0"/>
              <a:t>Demo</a:t>
            </a:r>
            <a:r>
              <a:rPr lang="zh-CN" altLang="en-US" dirty="0" smtClean="0"/>
              <a:t>，</a:t>
            </a:r>
            <a:r>
              <a:rPr lang="en-US" altLang="zh-CN" dirty="0" smtClean="0"/>
              <a:t>armadillo</a:t>
            </a:r>
            <a:r>
              <a:rPr lang="zh-CN" altLang="en-US" dirty="0" smtClean="0"/>
              <a:t>的内部喷涂上的是吸收的材质，外部喷涂的是散射材质。</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96</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我们的方法还能作为</a:t>
            </a:r>
            <a:r>
              <a:rPr lang="zh-CN" altLang="en-US" sz="1200" dirty="0" smtClean="0">
                <a:solidFill>
                  <a:srgbClr val="FFC000"/>
                </a:solidFill>
              </a:rPr>
              <a:t>物理仿真</a:t>
            </a:r>
            <a:r>
              <a:rPr lang="zh-CN" altLang="en-US" dirty="0" smtClean="0"/>
              <a:t>数据的交互级可视化的方法。</a:t>
            </a:r>
            <a:endParaRPr lang="en-US" altLang="zh-CN" dirty="0" smtClean="0"/>
          </a:p>
          <a:p>
            <a:endParaRPr lang="en-US" altLang="zh-CN" dirty="0" smtClean="0"/>
          </a:p>
          <a:p>
            <a:r>
              <a:rPr lang="zh-CN" altLang="en-US" dirty="0" smtClean="0"/>
              <a:t>这个</a:t>
            </a:r>
            <a:r>
              <a:rPr lang="en-US" altLang="zh-CN" dirty="0" smtClean="0"/>
              <a:t>water-bunny</a:t>
            </a:r>
            <a:r>
              <a:rPr lang="zh-CN" altLang="en-US" dirty="0" smtClean="0"/>
              <a:t>的数据就是通过流体</a:t>
            </a:r>
            <a:r>
              <a:rPr lang="zh-CN" altLang="en-US" sz="1200" dirty="0" smtClean="0">
                <a:solidFill>
                  <a:srgbClr val="FFC000"/>
                </a:solidFill>
              </a:rPr>
              <a:t>物理仿真</a:t>
            </a:r>
            <a:r>
              <a:rPr lang="zh-CN" altLang="en-US" dirty="0" smtClean="0"/>
              <a:t>得到。</a:t>
            </a:r>
            <a:endParaRPr lang="en-US" altLang="zh-CN" dirty="0" smtClean="0"/>
          </a:p>
          <a:p>
            <a:endParaRPr lang="en-US" altLang="zh-CN" dirty="0" smtClean="0"/>
          </a:p>
          <a:p>
            <a:r>
              <a:rPr lang="en-US" altLang="zh-CN" dirty="0" smtClean="0"/>
              <a:t>Kitten</a:t>
            </a:r>
            <a:r>
              <a:rPr lang="zh-CN" altLang="en-US" dirty="0" smtClean="0"/>
              <a:t>的几何没有变化，但是内部的折射率是连续变化的，我们可以看到折射和焦散效果的连续变化。</a:t>
            </a:r>
            <a:endParaRPr lang="en-US" altLang="zh-CN" dirty="0" smtClean="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97</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这个鱼缸的场景是一个三角面片的场景，我们实时对每一帧的鱼和水面都进行几何体素化然后赋予相应的材质，就能同时得到这组动画的绘制效果。</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98</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最后总结一下可变折射材质交互级绘制算法。</a:t>
            </a:r>
            <a:endParaRPr lang="en-US" altLang="zh-CN" dirty="0" smtClean="0"/>
          </a:p>
          <a:p>
            <a:endParaRPr lang="en-US" altLang="zh-CN" dirty="0" smtClean="0"/>
          </a:p>
          <a:p>
            <a:r>
              <a:rPr lang="zh-CN" altLang="en-US" dirty="0" smtClean="0"/>
              <a:t>我们的创新点在于提出了一个完整的绘制算法流水线。整条流水线都在</a:t>
            </a:r>
            <a:r>
              <a:rPr lang="en-US" altLang="zh-CN" dirty="0" smtClean="0"/>
              <a:t>GPU</a:t>
            </a:r>
            <a:r>
              <a:rPr lang="zh-CN" altLang="en-US" dirty="0" smtClean="0"/>
              <a:t>上实现，一方面可以充分利用</a:t>
            </a:r>
            <a:r>
              <a:rPr lang="en-US" altLang="zh-CN" dirty="0" smtClean="0"/>
              <a:t>GPU</a:t>
            </a:r>
            <a:r>
              <a:rPr lang="zh-CN" altLang="en-US" dirty="0" smtClean="0"/>
              <a:t>的性能提高绘制速度，另一方面可以在</a:t>
            </a:r>
            <a:r>
              <a:rPr lang="en-US" altLang="zh-CN" dirty="0" smtClean="0"/>
              <a:t>CPU</a:t>
            </a:r>
            <a:r>
              <a:rPr lang="zh-CN" altLang="en-US" dirty="0" smtClean="0"/>
              <a:t>上实现交互级建模算法或者物理仿真算法，并直接输入到我们的流水线中进行绘制。</a:t>
            </a:r>
            <a:endParaRPr lang="en-US" altLang="zh-CN" dirty="0" smtClean="0"/>
          </a:p>
          <a:p>
            <a:endParaRPr lang="en-US" altLang="zh-CN" dirty="0" smtClean="0"/>
          </a:p>
          <a:p>
            <a:r>
              <a:rPr lang="en-US" altLang="zh-CN" dirty="0" smtClean="0"/>
              <a:t>[click]</a:t>
            </a:r>
          </a:p>
          <a:p>
            <a:r>
              <a:rPr lang="zh-CN" altLang="en-US" dirty="0" smtClean="0"/>
              <a:t>需要特别指出的是，我们的算法不需要任何的预计算，这也是我们的方法能够提供多样的交互手段的原因。</a:t>
            </a:r>
            <a:endParaRPr lang="zh-CN" altLang="en-US" dirty="0"/>
          </a:p>
        </p:txBody>
      </p:sp>
      <p:sp>
        <p:nvSpPr>
          <p:cNvPr id="4" name="Slide Number Placeholder 3"/>
          <p:cNvSpPr>
            <a:spLocks noGrp="1"/>
          </p:cNvSpPr>
          <p:nvPr>
            <p:ph type="sldNum" sz="quarter" idx="10"/>
          </p:nvPr>
        </p:nvSpPr>
        <p:spPr/>
        <p:txBody>
          <a:bodyPr/>
          <a:lstStyle/>
          <a:p>
            <a:fld id="{5099A2ED-660C-46CC-80D0-FC3F1ED37D72}" type="slidenum">
              <a:rPr lang="zh-CN" altLang="en-US" smtClean="0"/>
              <a:pPr/>
              <a:t>99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3751A2A2-277F-4468-AA50-9A8CCD607661}"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50D9C583-C492-4933-95BE-57C6E07463AF}"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6E358E0B-B2BC-45CD-B754-56FF66045EB9}"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672319CE-4BBE-4F2E-8992-0F5D1EAC7D3B}" type="slidenum">
              <a:rPr lang="en-US" altLang="zh-CN"/>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098E1D68-222A-4B8F-A3E4-8CA718D6B0DA}" type="slidenum">
              <a:rPr lang="en-US" altLang="zh-CN"/>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4CFE58CA-83A8-4163-9583-009EFDC98840}" type="slidenum">
              <a:rPr lang="en-US" altLang="zh-CN"/>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9370D97B-A6B1-4DAA-A7F1-3FAD10C37AD9}" type="slidenum">
              <a:rPr lang="en-US" altLang="zh-CN"/>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lvl1pPr>
              <a:defRPr/>
            </a:lvl1pPr>
          </a:lstStyle>
          <a:p>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C5D15B96-FBB3-4424-A53C-F41A46FCF039}" type="slidenum">
              <a:rPr lang="en-US" altLang="zh-CN"/>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E538DB7E-0998-4ADA-9C62-056FC8EB60BA}" type="slidenum">
              <a:rPr lang="en-US" altLang="zh-CN"/>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AFC979AB-F839-4E2F-9705-E8DB1C7E820E}" type="slidenum">
              <a:rPr lang="en-US" altLang="zh-CN"/>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1E230DA9-5070-4BD9-93C4-FBAFF6D38ED3}"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92CE5277-9A48-4457-9ED5-02DDA6196A26}" type="slidenum">
              <a:rPr lang="en-US" altLang="zh-CN"/>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C3786721-696B-4AFC-A9E9-65F4362F1B17}" type="slidenum">
              <a:rPr lang="en-US" altLang="zh-CN"/>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B56D3C87-2E01-439F-86FF-D7241762D179}" type="slidenum">
              <a:rPr lang="en-US" altLang="zh-CN"/>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CDB54561-13CE-44C7-BFD4-9F35437FEB83}" type="slidenum">
              <a:rPr lang="en-US" altLang="zh-CN"/>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457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020DE15-DEED-40DD-8A04-27D355406D75}" type="slidenum">
              <a:rPr lang="en-US" altLang="zh-CN"/>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457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648200" y="3938588"/>
            <a:ext cx="4038600" cy="218757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EC770D61-E808-4BCD-8B1E-4A699E84F223}" type="slidenum">
              <a:rPr lang="en-US" altLang="zh-CN"/>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648200" y="3938588"/>
            <a:ext cx="4038600" cy="218757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410EFF5-6B88-478B-BB2C-1555352E8B53}" type="slidenum">
              <a:rPr lang="en-US" altLang="zh-CN"/>
              <a:pPr/>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ltLang="zh-CN" smtClean="0"/>
              <a:t>Click to edit Master title style</a:t>
            </a:r>
            <a:endParaRPr lang="zh-CN" altLang="en-US"/>
          </a:p>
        </p:txBody>
      </p:sp>
      <p:sp>
        <p:nvSpPr>
          <p:cNvPr id="3" name="Content Placeholder 2"/>
          <p:cNvSpPr>
            <a:spLocks noGrp="1"/>
          </p:cNvSpPr>
          <p:nvPr>
            <p:ph sz="quarter" idx="1"/>
          </p:nvPr>
        </p:nvSpPr>
        <p:spPr>
          <a:xfrm>
            <a:off x="457200" y="1600200"/>
            <a:ext cx="4038600" cy="21859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57200" y="3938588"/>
            <a:ext cx="4038600" cy="218757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Content Placeholder 5"/>
          <p:cNvSpPr>
            <a:spLocks noGrp="1"/>
          </p:cNvSpPr>
          <p:nvPr>
            <p:ph sz="quarter" idx="4"/>
          </p:nvPr>
        </p:nvSpPr>
        <p:spPr>
          <a:xfrm>
            <a:off x="4648200" y="3938588"/>
            <a:ext cx="4038600" cy="218757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209755B3-80B6-42D9-B669-AB96132EC0E8}"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9A215F09-D649-4A33-AAF1-6AD7B3A24386}"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43FF02BC-BFA5-486B-A125-9D34E396E759}"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lvl1pPr>
              <a:defRPr/>
            </a:lvl1pPr>
          </a:lstStyle>
          <a:p>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4026F8E8-B4ED-45B7-9AFD-25D242397104}"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153108A4-1E67-406A-A869-E8B6DA13BAB4}"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05EC083B-4C36-4C95-B8D4-C0911A4F278C}"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8907A9C9-4EA6-46E9-81C4-724201494637}"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D8991B8F-C81E-49C1-88DD-AE1674E7D22E}"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7B4F1BD-009A-4B3B-A418-448EA6997813}" type="slidenum">
              <a:rPr lang="en-US" altLang="zh-CN"/>
              <a:pPr/>
              <a:t>‹#›</a:t>
            </a:fld>
            <a:endParaRPr lang="en-US" altLang="zh-CN"/>
          </a:p>
        </p:txBody>
      </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065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066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7066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7066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3D851EF-5908-4F1C-BC90-AD1B18ACCFB4}" type="slidenum">
              <a:rPr lang="en-US" altLang="zh-CN"/>
              <a:pPr/>
              <a:t>‹#›</a:t>
            </a:fld>
            <a:endParaRPr lang="en-US" altLang="zh-CN"/>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charset="0"/>
          <a:ea typeface="宋体" charset="-122"/>
        </a:defRPr>
      </a:lvl2pPr>
      <a:lvl3pPr algn="l" rtl="0" fontAlgn="base">
        <a:spcBef>
          <a:spcPct val="0"/>
        </a:spcBef>
        <a:spcAft>
          <a:spcPct val="0"/>
        </a:spcAft>
        <a:defRPr sz="4400">
          <a:solidFill>
            <a:schemeClr val="tx2"/>
          </a:solidFill>
          <a:latin typeface="Arial" charset="0"/>
          <a:ea typeface="宋体" charset="-122"/>
        </a:defRPr>
      </a:lvl3pPr>
      <a:lvl4pPr algn="l" rtl="0" fontAlgn="base">
        <a:spcBef>
          <a:spcPct val="0"/>
        </a:spcBef>
        <a:spcAft>
          <a:spcPct val="0"/>
        </a:spcAft>
        <a:defRPr sz="4400">
          <a:solidFill>
            <a:schemeClr val="tx2"/>
          </a:solidFill>
          <a:latin typeface="Arial" charset="0"/>
          <a:ea typeface="宋体" charset="-122"/>
        </a:defRPr>
      </a:lvl4pPr>
      <a:lvl5pPr algn="l" rtl="0" fontAlgn="base">
        <a:spcBef>
          <a:spcPct val="0"/>
        </a:spcBef>
        <a:spcAft>
          <a:spcPct val="0"/>
        </a:spcAft>
        <a:defRPr sz="4400">
          <a:solidFill>
            <a:schemeClr val="tx2"/>
          </a:solidFill>
          <a:latin typeface="Arial" charset="0"/>
          <a:ea typeface="宋体" charset="-122"/>
        </a:defRPr>
      </a:lvl5pPr>
      <a:lvl6pPr marL="457200" algn="l" rtl="0" fontAlgn="base">
        <a:spcBef>
          <a:spcPct val="0"/>
        </a:spcBef>
        <a:spcAft>
          <a:spcPct val="0"/>
        </a:spcAft>
        <a:defRPr sz="4400">
          <a:solidFill>
            <a:schemeClr val="tx2"/>
          </a:solidFill>
          <a:latin typeface="Arial" charset="0"/>
          <a:ea typeface="宋体" charset="-122"/>
        </a:defRPr>
      </a:lvl6pPr>
      <a:lvl7pPr marL="914400" algn="l" rtl="0" fontAlgn="base">
        <a:spcBef>
          <a:spcPct val="0"/>
        </a:spcBef>
        <a:spcAft>
          <a:spcPct val="0"/>
        </a:spcAft>
        <a:defRPr sz="4400">
          <a:solidFill>
            <a:schemeClr val="tx2"/>
          </a:solidFill>
          <a:latin typeface="Arial" charset="0"/>
          <a:ea typeface="宋体" charset="-122"/>
        </a:defRPr>
      </a:lvl7pPr>
      <a:lvl8pPr marL="1371600" algn="l" rtl="0" fontAlgn="base">
        <a:spcBef>
          <a:spcPct val="0"/>
        </a:spcBef>
        <a:spcAft>
          <a:spcPct val="0"/>
        </a:spcAft>
        <a:defRPr sz="4400">
          <a:solidFill>
            <a:schemeClr val="tx2"/>
          </a:solidFill>
          <a:latin typeface="Arial" charset="0"/>
          <a:ea typeface="宋体" charset="-122"/>
        </a:defRPr>
      </a:lvl8pPr>
      <a:lvl9pPr marL="1828800" algn="l"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Blip>
          <a:blip r:embed="rId18"/>
        </a:buBlip>
        <a:defRPr sz="3200">
          <a:solidFill>
            <a:schemeClr val="tx1"/>
          </a:solidFill>
          <a:latin typeface="+mn-lt"/>
          <a:ea typeface="+mn-ea"/>
          <a:cs typeface="+mn-cs"/>
        </a:defRPr>
      </a:lvl1pPr>
      <a:lvl2pPr marL="742950" indent="-285750" algn="l" rtl="0" fontAlgn="base">
        <a:spcBef>
          <a:spcPct val="20000"/>
        </a:spcBef>
        <a:spcAft>
          <a:spcPct val="0"/>
        </a:spcAft>
        <a:buBlip>
          <a:blip r:embed="rId18"/>
        </a:buBlip>
        <a:defRPr sz="2800">
          <a:solidFill>
            <a:schemeClr val="tx1"/>
          </a:solidFill>
          <a:latin typeface="+mn-lt"/>
          <a:ea typeface="+mn-ea"/>
        </a:defRPr>
      </a:lvl2pPr>
      <a:lvl3pPr marL="1143000" indent="-228600" algn="l" rtl="0" fontAlgn="base">
        <a:spcBef>
          <a:spcPct val="20000"/>
        </a:spcBef>
        <a:spcAft>
          <a:spcPct val="0"/>
        </a:spcAft>
        <a:buBlip>
          <a:blip r:embed="rId18"/>
        </a:buBlip>
        <a:defRPr sz="2400">
          <a:solidFill>
            <a:schemeClr val="tx1"/>
          </a:solidFill>
          <a:latin typeface="+mn-lt"/>
          <a:ea typeface="+mn-ea"/>
        </a:defRPr>
      </a:lvl3pPr>
      <a:lvl4pPr marL="1600200" indent="-228600" algn="l" rtl="0" fontAlgn="base">
        <a:spcBef>
          <a:spcPct val="20000"/>
        </a:spcBef>
        <a:spcAft>
          <a:spcPct val="0"/>
        </a:spcAft>
        <a:buBlip>
          <a:blip r:embed="rId18"/>
        </a:buBlip>
        <a:defRPr sz="2000">
          <a:solidFill>
            <a:schemeClr val="tx1"/>
          </a:solidFill>
          <a:latin typeface="+mn-lt"/>
          <a:ea typeface="+mn-ea"/>
        </a:defRPr>
      </a:lvl4pPr>
      <a:lvl5pPr marL="2057400" indent="-228600" algn="l" rtl="0" fontAlgn="base">
        <a:spcBef>
          <a:spcPct val="20000"/>
        </a:spcBef>
        <a:spcAft>
          <a:spcPct val="0"/>
        </a:spcAft>
        <a:buBlip>
          <a:blip r:embed="rId18"/>
        </a:buBlip>
        <a:defRPr sz="2000">
          <a:solidFill>
            <a:schemeClr val="tx1"/>
          </a:solidFill>
          <a:latin typeface="+mn-lt"/>
          <a:ea typeface="+mn-ea"/>
        </a:defRPr>
      </a:lvl5pPr>
      <a:lvl6pPr marL="2514600" indent="-228600" algn="l" rtl="0" fontAlgn="base">
        <a:spcBef>
          <a:spcPct val="20000"/>
        </a:spcBef>
        <a:spcAft>
          <a:spcPct val="0"/>
        </a:spcAft>
        <a:buBlip>
          <a:blip r:embed="rId18"/>
        </a:buBlip>
        <a:defRPr sz="2000">
          <a:solidFill>
            <a:schemeClr val="tx1"/>
          </a:solidFill>
          <a:latin typeface="+mn-lt"/>
          <a:ea typeface="+mn-ea"/>
        </a:defRPr>
      </a:lvl6pPr>
      <a:lvl7pPr marL="2971800" indent="-228600" algn="l" rtl="0" fontAlgn="base">
        <a:spcBef>
          <a:spcPct val="20000"/>
        </a:spcBef>
        <a:spcAft>
          <a:spcPct val="0"/>
        </a:spcAft>
        <a:buBlip>
          <a:blip r:embed="rId18"/>
        </a:buBlip>
        <a:defRPr sz="2000">
          <a:solidFill>
            <a:schemeClr val="tx1"/>
          </a:solidFill>
          <a:latin typeface="+mn-lt"/>
          <a:ea typeface="+mn-ea"/>
        </a:defRPr>
      </a:lvl7pPr>
      <a:lvl8pPr marL="3429000" indent="-228600" algn="l" rtl="0" fontAlgn="base">
        <a:spcBef>
          <a:spcPct val="20000"/>
        </a:spcBef>
        <a:spcAft>
          <a:spcPct val="0"/>
        </a:spcAft>
        <a:buBlip>
          <a:blip r:embed="rId18"/>
        </a:buBlip>
        <a:defRPr sz="2000">
          <a:solidFill>
            <a:schemeClr val="tx1"/>
          </a:solidFill>
          <a:latin typeface="+mn-lt"/>
          <a:ea typeface="+mn-ea"/>
        </a:defRPr>
      </a:lvl8pPr>
      <a:lvl9pPr marL="3886200" indent="-228600" algn="l" rtl="0" fontAlgn="base">
        <a:spcBef>
          <a:spcPct val="20000"/>
        </a:spcBef>
        <a:spcAft>
          <a:spcPct val="0"/>
        </a:spcAft>
        <a:buBlip>
          <a:blip r:embed="rId18"/>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9.jpeg"/><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3.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4.xml"/><Relationship Id="rId1" Type="http://schemas.openxmlformats.org/officeDocument/2006/relationships/vmlDrawing" Target="../drawings/vmlDrawing4.vml"/><Relationship Id="rId5" Type="http://schemas.openxmlformats.org/officeDocument/2006/relationships/image" Target="../media/image3.png"/><Relationship Id="rId4"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3.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3.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27.xml"/><Relationship Id="rId7" Type="http://schemas.openxmlformats.org/officeDocument/2006/relationships/oleObject" Target="../embeddings/oleObject11.bin"/><Relationship Id="rId2" Type="http://schemas.openxmlformats.org/officeDocument/2006/relationships/slideLayout" Target="../slideLayouts/slideLayout26.xml"/><Relationship Id="rId1" Type="http://schemas.openxmlformats.org/officeDocument/2006/relationships/vmlDrawing" Target="../drawings/vmlDrawing7.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 Id="rId9" Type="http://schemas.openxmlformats.org/officeDocument/2006/relationships/oleObject" Target="../embeddings/oleObject13.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video" Target="file:///D:\SunXin\2_Document\defense\ui.wmv" TargetMode="Externa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3.xml"/><Relationship Id="rId1" Type="http://schemas.openxmlformats.org/officeDocument/2006/relationships/vmlDrawing" Target="../drawings/vmlDrawing8.vml"/><Relationship Id="rId4" Type="http://schemas.openxmlformats.org/officeDocument/2006/relationships/oleObject" Target="../embeddings/oleObject14.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31.xml"/><Relationship Id="rId7" Type="http://schemas.openxmlformats.org/officeDocument/2006/relationships/oleObject" Target="../embeddings/oleObject18.bin"/><Relationship Id="rId2" Type="http://schemas.openxmlformats.org/officeDocument/2006/relationships/slideLayout" Target="../slideLayouts/slideLayout26.xml"/><Relationship Id="rId1" Type="http://schemas.openxmlformats.org/officeDocument/2006/relationships/vmlDrawing" Target="../drawings/vmlDrawing9.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 Id="rId9" Type="http://schemas.openxmlformats.org/officeDocument/2006/relationships/oleObject" Target="../embeddings/oleObject20.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video" Target="file:///D:\SunXin\2_Document\defense\_watch.wmv" TargetMode="External"/><Relationship Id="rId5" Type="http://schemas.openxmlformats.org/officeDocument/2006/relationships/image" Target="../media/image43.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image" Target="../media/image45.jpe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xml"/><Relationship Id="rId1" Type="http://schemas.openxmlformats.org/officeDocument/2006/relationships/vmlDrawing" Target="../drawings/vmlDrawing10.vml"/><Relationship Id="rId6" Type="http://schemas.openxmlformats.org/officeDocument/2006/relationships/oleObject" Target="../embeddings/oleObject21.bin"/><Relationship Id="rId5" Type="http://schemas.openxmlformats.org/officeDocument/2006/relationships/image" Target="../media/image23.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oleObject" Target="../embeddings/oleObject22.bin"/><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oleObject" Target="../embeddings/oleObject31.bin"/><Relationship Id="rId18" Type="http://schemas.openxmlformats.org/officeDocument/2006/relationships/oleObject" Target="../embeddings/oleObject36.bin"/><Relationship Id="rId3" Type="http://schemas.openxmlformats.org/officeDocument/2006/relationships/slideLayout" Target="../slideLayouts/slideLayout13.xml"/><Relationship Id="rId21" Type="http://schemas.openxmlformats.org/officeDocument/2006/relationships/oleObject" Target="../embeddings/oleObject39.bin"/><Relationship Id="rId7" Type="http://schemas.openxmlformats.org/officeDocument/2006/relationships/oleObject" Target="../embeddings/oleObject25.bin"/><Relationship Id="rId12" Type="http://schemas.openxmlformats.org/officeDocument/2006/relationships/oleObject" Target="../embeddings/oleObject30.bin"/><Relationship Id="rId17" Type="http://schemas.openxmlformats.org/officeDocument/2006/relationships/oleObject" Target="../embeddings/oleObject35.bin"/><Relationship Id="rId2" Type="http://schemas.openxmlformats.org/officeDocument/2006/relationships/tags" Target="../tags/tag2.xml"/><Relationship Id="rId16" Type="http://schemas.openxmlformats.org/officeDocument/2006/relationships/oleObject" Target="../embeddings/oleObject34.bin"/><Relationship Id="rId20" Type="http://schemas.openxmlformats.org/officeDocument/2006/relationships/oleObject" Target="../embeddings/oleObject38.bin"/><Relationship Id="rId1" Type="http://schemas.openxmlformats.org/officeDocument/2006/relationships/vmlDrawing" Target="../drawings/vmlDrawing12.vml"/><Relationship Id="rId6" Type="http://schemas.openxmlformats.org/officeDocument/2006/relationships/oleObject" Target="../embeddings/oleObject24.bin"/><Relationship Id="rId11" Type="http://schemas.openxmlformats.org/officeDocument/2006/relationships/oleObject" Target="../embeddings/oleObject29.bin"/><Relationship Id="rId24" Type="http://schemas.openxmlformats.org/officeDocument/2006/relationships/oleObject" Target="../embeddings/oleObject42.bin"/><Relationship Id="rId5" Type="http://schemas.openxmlformats.org/officeDocument/2006/relationships/oleObject" Target="../embeddings/oleObject23.bin"/><Relationship Id="rId15" Type="http://schemas.openxmlformats.org/officeDocument/2006/relationships/oleObject" Target="../embeddings/oleObject33.bin"/><Relationship Id="rId23" Type="http://schemas.openxmlformats.org/officeDocument/2006/relationships/oleObject" Target="../embeddings/oleObject41.bin"/><Relationship Id="rId10" Type="http://schemas.openxmlformats.org/officeDocument/2006/relationships/oleObject" Target="../embeddings/oleObject28.bin"/><Relationship Id="rId19" Type="http://schemas.openxmlformats.org/officeDocument/2006/relationships/oleObject" Target="../embeddings/oleObject37.bin"/><Relationship Id="rId4" Type="http://schemas.openxmlformats.org/officeDocument/2006/relationships/notesSlide" Target="../notesSlides/notesSlide40.xml"/><Relationship Id="rId9" Type="http://schemas.openxmlformats.org/officeDocument/2006/relationships/oleObject" Target="../embeddings/oleObject27.bin"/><Relationship Id="rId14" Type="http://schemas.openxmlformats.org/officeDocument/2006/relationships/oleObject" Target="../embeddings/oleObject32.bin"/><Relationship Id="rId22" Type="http://schemas.openxmlformats.org/officeDocument/2006/relationships/oleObject" Target="../embeddings/oleObject40.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oleObject" Target="../embeddings/oleObject46.bin"/><Relationship Id="rId2" Type="http://schemas.openxmlformats.org/officeDocument/2006/relationships/slideLayout" Target="../slideLayouts/slideLayout13.xml"/><Relationship Id="rId1" Type="http://schemas.openxmlformats.org/officeDocument/2006/relationships/vmlDrawing" Target="../drawings/vmlDrawing13.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notesSlide" Target="../notesSlides/notesSlide42.xml"/><Relationship Id="rId7" Type="http://schemas.openxmlformats.org/officeDocument/2006/relationships/oleObject" Target="../embeddings/oleObject50.bin"/><Relationship Id="rId2" Type="http://schemas.openxmlformats.org/officeDocument/2006/relationships/slideLayout" Target="../slideLayouts/slideLayout13.xml"/><Relationship Id="rId1" Type="http://schemas.openxmlformats.org/officeDocument/2006/relationships/vmlDrawing" Target="../drawings/vmlDrawing14.vml"/><Relationship Id="rId6" Type="http://schemas.openxmlformats.org/officeDocument/2006/relationships/oleObject" Target="../embeddings/oleObject49.bin"/><Relationship Id="rId5" Type="http://schemas.openxmlformats.org/officeDocument/2006/relationships/oleObject" Target="../embeddings/oleObject48.bin"/><Relationship Id="rId4" Type="http://schemas.openxmlformats.org/officeDocument/2006/relationships/oleObject" Target="../embeddings/oleObject47.bin"/><Relationship Id="rId9" Type="http://schemas.openxmlformats.org/officeDocument/2006/relationships/oleObject" Target="../embeddings/oleObject52.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vmlDrawing" Target="../drawings/vmlDrawing15.vml"/><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notesSlide" Target="../notesSlides/notesSlide44.xml"/><Relationship Id="rId7" Type="http://schemas.openxmlformats.org/officeDocument/2006/relationships/oleObject" Target="../embeddings/oleObject58.bin"/><Relationship Id="rId2" Type="http://schemas.openxmlformats.org/officeDocument/2006/relationships/slideLayout" Target="../slideLayouts/slideLayout13.xml"/><Relationship Id="rId1" Type="http://schemas.openxmlformats.org/officeDocument/2006/relationships/vmlDrawing" Target="../drawings/vmlDrawing16.vml"/><Relationship Id="rId6" Type="http://schemas.openxmlformats.org/officeDocument/2006/relationships/oleObject" Target="../embeddings/oleObject57.bin"/><Relationship Id="rId11" Type="http://schemas.openxmlformats.org/officeDocument/2006/relationships/oleObject" Target="../embeddings/oleObject62.bin"/><Relationship Id="rId5" Type="http://schemas.openxmlformats.org/officeDocument/2006/relationships/oleObject" Target="../embeddings/oleObject56.bin"/><Relationship Id="rId10" Type="http://schemas.openxmlformats.org/officeDocument/2006/relationships/oleObject" Target="../embeddings/oleObject61.bin"/><Relationship Id="rId4" Type="http://schemas.openxmlformats.org/officeDocument/2006/relationships/oleObject" Target="../embeddings/oleObject55.bin"/><Relationship Id="rId9" Type="http://schemas.openxmlformats.org/officeDocument/2006/relationships/oleObject" Target="../embeddings/oleObject60.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67.bin"/><Relationship Id="rId3" Type="http://schemas.openxmlformats.org/officeDocument/2006/relationships/notesSlide" Target="../notesSlides/notesSlide45.xml"/><Relationship Id="rId7" Type="http://schemas.openxmlformats.org/officeDocument/2006/relationships/oleObject" Target="../embeddings/oleObject66.bin"/><Relationship Id="rId2" Type="http://schemas.openxmlformats.org/officeDocument/2006/relationships/slideLayout" Target="../slideLayouts/slideLayout13.xml"/><Relationship Id="rId1" Type="http://schemas.openxmlformats.org/officeDocument/2006/relationships/vmlDrawing" Target="../drawings/vmlDrawing17.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oleObject" Target="../embeddings/oleObject63.bin"/><Relationship Id="rId9" Type="http://schemas.openxmlformats.org/officeDocument/2006/relationships/oleObject" Target="../embeddings/oleObject68.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video" Target="file:///D:\SunXin\2_Document\defense\_indoor.wmv" TargetMode="External"/><Relationship Id="rId4" Type="http://schemas.openxmlformats.org/officeDocument/2006/relationships/image" Target="../media/image9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vmlDrawing" Target="../drawings/vmlDrawing18.vml"/><Relationship Id="rId6" Type="http://schemas.openxmlformats.org/officeDocument/2006/relationships/oleObject" Target="../embeddings/oleObject69.bin"/><Relationship Id="rId5" Type="http://schemas.openxmlformats.org/officeDocument/2006/relationships/image" Target="../media/image23.png"/><Relationship Id="rId4" Type="http://schemas.openxmlformats.org/officeDocument/2006/relationships/image" Target="../media/image2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vmlDrawing" Target="../drawings/vmlDrawing19.vml"/><Relationship Id="rId6" Type="http://schemas.openxmlformats.org/officeDocument/2006/relationships/oleObject" Target="../embeddings/oleObject71.bin"/><Relationship Id="rId5" Type="http://schemas.openxmlformats.org/officeDocument/2006/relationships/oleObject" Target="../embeddings/oleObject70.bin"/><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vmlDrawing" Target="../drawings/vmlDrawing20.vml"/><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vmlDrawing" Target="../drawings/vmlDrawing21.vml"/><Relationship Id="rId5" Type="http://schemas.openxmlformats.org/officeDocument/2006/relationships/oleObject" Target="../embeddings/oleObject75.bin"/><Relationship Id="rId4" Type="http://schemas.openxmlformats.org/officeDocument/2006/relationships/oleObject" Target="../embeddings/oleObject74.bin"/></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xml"/><Relationship Id="rId1" Type="http://schemas.openxmlformats.org/officeDocument/2006/relationships/vmlDrawing" Target="../drawings/vmlDrawing22.vml"/><Relationship Id="rId6" Type="http://schemas.openxmlformats.org/officeDocument/2006/relationships/oleObject" Target="../embeddings/oleObject77.bin"/><Relationship Id="rId5" Type="http://schemas.openxmlformats.org/officeDocument/2006/relationships/oleObject" Target="../embeddings/oleObject76.bin"/><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video" Target="file:///D:\SunXin\2_Document\defense\_tweety.wmv" TargetMode="External"/><Relationship Id="rId4" Type="http://schemas.openxmlformats.org/officeDocument/2006/relationships/image" Target="../media/image10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vmlDrawing" Target="../drawings/vmlDrawing23.vml"/><Relationship Id="rId6" Type="http://schemas.openxmlformats.org/officeDocument/2006/relationships/oleObject" Target="../embeddings/oleObject78.bin"/><Relationship Id="rId5" Type="http://schemas.openxmlformats.org/officeDocument/2006/relationships/image" Target="../media/image23.png"/><Relationship Id="rId4" Type="http://schemas.openxmlformats.org/officeDocument/2006/relationships/image" Target="../media/image24.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vmlDrawing" Target="../drawings/vmlDrawing24.vml"/><Relationship Id="rId5" Type="http://schemas.openxmlformats.org/officeDocument/2006/relationships/oleObject" Target="../embeddings/oleObject79.bin"/><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vmlDrawing" Target="../drawings/vmlDrawing25.vml"/><Relationship Id="rId6" Type="http://schemas.openxmlformats.org/officeDocument/2006/relationships/oleObject" Target="../embeddings/oleObject81.bin"/><Relationship Id="rId5" Type="http://schemas.openxmlformats.org/officeDocument/2006/relationships/oleObject" Target="../embeddings/oleObject80.bin"/><Relationship Id="rId4" Type="http://schemas.openxmlformats.org/officeDocument/2006/relationships/image" Target="../media/image2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7" Type="http://schemas.openxmlformats.org/officeDocument/2006/relationships/oleObject" Target="../embeddings/oleObject84.bin"/><Relationship Id="rId2" Type="http://schemas.openxmlformats.org/officeDocument/2006/relationships/slideLayout" Target="../slideLayouts/slideLayout13.xml"/><Relationship Id="rId1" Type="http://schemas.openxmlformats.org/officeDocument/2006/relationships/vmlDrawing" Target="../drawings/vmlDrawing26.vml"/><Relationship Id="rId6" Type="http://schemas.openxmlformats.org/officeDocument/2006/relationships/oleObject" Target="../embeddings/oleObject83.bin"/><Relationship Id="rId5" Type="http://schemas.openxmlformats.org/officeDocument/2006/relationships/oleObject" Target="../embeddings/oleObject82.bin"/><Relationship Id="rId4" Type="http://schemas.openxmlformats.org/officeDocument/2006/relationships/image" Target="../media/image23.png"/></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88.bin"/><Relationship Id="rId3" Type="http://schemas.openxmlformats.org/officeDocument/2006/relationships/notesSlide" Target="../notesSlides/notesSlide58.xml"/><Relationship Id="rId7" Type="http://schemas.openxmlformats.org/officeDocument/2006/relationships/oleObject" Target="../embeddings/oleObject87.bin"/><Relationship Id="rId2" Type="http://schemas.openxmlformats.org/officeDocument/2006/relationships/slideLayout" Target="../slideLayouts/slideLayout13.xml"/><Relationship Id="rId1" Type="http://schemas.openxmlformats.org/officeDocument/2006/relationships/vmlDrawing" Target="../drawings/vmlDrawing27.vml"/><Relationship Id="rId6" Type="http://schemas.openxmlformats.org/officeDocument/2006/relationships/oleObject" Target="../embeddings/oleObject86.bin"/><Relationship Id="rId5" Type="http://schemas.openxmlformats.org/officeDocument/2006/relationships/oleObject" Target="../embeddings/oleObject85.bin"/><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92.bin"/><Relationship Id="rId3" Type="http://schemas.openxmlformats.org/officeDocument/2006/relationships/notesSlide" Target="../notesSlides/notesSlide59.xml"/><Relationship Id="rId7" Type="http://schemas.openxmlformats.org/officeDocument/2006/relationships/oleObject" Target="../embeddings/oleObject91.bin"/><Relationship Id="rId2" Type="http://schemas.openxmlformats.org/officeDocument/2006/relationships/slideLayout" Target="../slideLayouts/slideLayout13.xml"/><Relationship Id="rId1" Type="http://schemas.openxmlformats.org/officeDocument/2006/relationships/vmlDrawing" Target="../drawings/vmlDrawing28.vml"/><Relationship Id="rId6" Type="http://schemas.openxmlformats.org/officeDocument/2006/relationships/oleObject" Target="../embeddings/oleObject90.bin"/><Relationship Id="rId5" Type="http://schemas.openxmlformats.org/officeDocument/2006/relationships/oleObject" Target="../embeddings/oleObject89.bin"/><Relationship Id="rId4" Type="http://schemas.openxmlformats.org/officeDocument/2006/relationships/image" Target="../media/image23.png"/><Relationship Id="rId9" Type="http://schemas.openxmlformats.org/officeDocument/2006/relationships/oleObject" Target="../embeddings/oleObject93.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111.png"/><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xml"/><Relationship Id="rId1" Type="http://schemas.openxmlformats.org/officeDocument/2006/relationships/vmlDrawing" Target="../drawings/vmlDrawing29.vml"/><Relationship Id="rId6" Type="http://schemas.openxmlformats.org/officeDocument/2006/relationships/oleObject" Target="../embeddings/oleObject94.bin"/><Relationship Id="rId5" Type="http://schemas.openxmlformats.org/officeDocument/2006/relationships/image" Target="../media/image23.png"/><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video" Target="file:///D:\SunXin\2_Document\defense\_venus.wmv" TargetMode="External"/><Relationship Id="rId4" Type="http://schemas.openxmlformats.org/officeDocument/2006/relationships/image" Target="../media/image11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23.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vmlDrawing" Target="../drawings/vmlDrawing30.vml"/><Relationship Id="rId6" Type="http://schemas.openxmlformats.org/officeDocument/2006/relationships/oleObject" Target="../embeddings/oleObject97.bin"/><Relationship Id="rId5" Type="http://schemas.openxmlformats.org/officeDocument/2006/relationships/oleObject" Target="../embeddings/oleObject96.bin"/><Relationship Id="rId4" Type="http://schemas.openxmlformats.org/officeDocument/2006/relationships/oleObject" Target="../embeddings/oleObject95.bin"/></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video" Target="file:///D:\SunXin\2_Document\defense\_plane_chess.wmv" TargetMode="External"/><Relationship Id="rId4" Type="http://schemas.openxmlformats.org/officeDocument/2006/relationships/image" Target="../media/image117.png"/></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5.xml"/><Relationship Id="rId1" Type="http://schemas.openxmlformats.org/officeDocument/2006/relationships/video" Target="file:///D:\SunXin\2_Document\defense\ppt_sphere.wmv" TargetMode="External"/><Relationship Id="rId5" Type="http://schemas.openxmlformats.org/officeDocument/2006/relationships/image" Target="../media/image118.png"/><Relationship Id="rId4" Type="http://schemas.openxmlformats.org/officeDocument/2006/relationships/image" Target="../media/image23.png"/></Relationships>
</file>

<file path=ppt/slides/_rels/slide7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3.xml"/><Relationship Id="rId1" Type="http://schemas.openxmlformats.org/officeDocument/2006/relationships/slideLayout" Target="../slideLayouts/slideLayout15.xml"/><Relationship Id="rId5" Type="http://schemas.openxmlformats.org/officeDocument/2006/relationships/image" Target="../media/image120.png"/><Relationship Id="rId4" Type="http://schemas.openxmlformats.org/officeDocument/2006/relationships/image" Target="../media/image119.png"/></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121.png"/></Relationships>
</file>

<file path=ppt/slides/_rels/slide7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notesSlide" Target="../notesSlides/notesSlide76.xml"/><Relationship Id="rId7" Type="http://schemas.openxmlformats.org/officeDocument/2006/relationships/image" Target="../media/image124.png"/><Relationship Id="rId2" Type="http://schemas.openxmlformats.org/officeDocument/2006/relationships/slideLayout" Target="../slideLayouts/slideLayout13.xml"/><Relationship Id="rId1" Type="http://schemas.openxmlformats.org/officeDocument/2006/relationships/tags" Target="../tags/tag11.xml"/><Relationship Id="rId6" Type="http://schemas.openxmlformats.org/officeDocument/2006/relationships/image" Target="../media/image121.png"/><Relationship Id="rId5" Type="http://schemas.openxmlformats.org/officeDocument/2006/relationships/image" Target="../media/image123.png"/><Relationship Id="rId10" Type="http://schemas.openxmlformats.org/officeDocument/2006/relationships/image" Target="../media/image127.png"/><Relationship Id="rId4" Type="http://schemas.openxmlformats.org/officeDocument/2006/relationships/image" Target="../media/image122.png"/><Relationship Id="rId9" Type="http://schemas.openxmlformats.org/officeDocument/2006/relationships/image" Target="../media/image126.png"/></Relationships>
</file>

<file path=ppt/slides/_rels/slide7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7.xml"/><Relationship Id="rId1" Type="http://schemas.openxmlformats.org/officeDocument/2006/relationships/slideLayout" Target="../slideLayouts/slideLayout15.xml"/><Relationship Id="rId4" Type="http://schemas.openxmlformats.org/officeDocument/2006/relationships/image" Target="../media/image128.png"/></Relationships>
</file>

<file path=ppt/slides/_rels/slide7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8.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3.xml"/><Relationship Id="rId1" Type="http://schemas.openxmlformats.org/officeDocument/2006/relationships/video" Target="file:///D:\SunXin\2_Document\defense\ppt_tweety.wmv" TargetMode="External"/><Relationship Id="rId4" Type="http://schemas.openxmlformats.org/officeDocument/2006/relationships/image" Target="../media/image1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3.xml"/><Relationship Id="rId1" Type="http://schemas.openxmlformats.org/officeDocument/2006/relationships/video" Target="file:///D:\SunXin\2_Document\defense\ppt_teddy.wmv" TargetMode="External"/><Relationship Id="rId4" Type="http://schemas.openxmlformats.org/officeDocument/2006/relationships/image" Target="../media/image131.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image" Target="../media/image23.png"/></Relationships>
</file>

<file path=ppt/slides/_rels/slide82.xml.rels><?xml version="1.0" encoding="UTF-8" standalone="yes"?>
<Relationships xmlns="http://schemas.openxmlformats.org/package/2006/relationships"><Relationship Id="rId8" Type="http://schemas.openxmlformats.org/officeDocument/2006/relationships/image" Target="../media/image135.jpeg"/><Relationship Id="rId3" Type="http://schemas.openxmlformats.org/officeDocument/2006/relationships/notesSlide" Target="../notesSlides/notesSlide82.xml"/><Relationship Id="rId7" Type="http://schemas.openxmlformats.org/officeDocument/2006/relationships/image" Target="../media/image134.jpeg"/><Relationship Id="rId12" Type="http://schemas.openxmlformats.org/officeDocument/2006/relationships/image" Target="../media/image139.jpeg"/><Relationship Id="rId2" Type="http://schemas.openxmlformats.org/officeDocument/2006/relationships/slideLayout" Target="../slideLayouts/slideLayout13.xml"/><Relationship Id="rId1" Type="http://schemas.openxmlformats.org/officeDocument/2006/relationships/tags" Target="../tags/tag13.xml"/><Relationship Id="rId6" Type="http://schemas.openxmlformats.org/officeDocument/2006/relationships/image" Target="../media/image133.jpeg"/><Relationship Id="rId11" Type="http://schemas.openxmlformats.org/officeDocument/2006/relationships/image" Target="../media/image138.jpeg"/><Relationship Id="rId5" Type="http://schemas.openxmlformats.org/officeDocument/2006/relationships/image" Target="../media/image132.jpeg"/><Relationship Id="rId10" Type="http://schemas.openxmlformats.org/officeDocument/2006/relationships/image" Target="../media/image137.jpeg"/><Relationship Id="rId4" Type="http://schemas.openxmlformats.org/officeDocument/2006/relationships/image" Target="../media/image23.png"/><Relationship Id="rId9" Type="http://schemas.openxmlformats.org/officeDocument/2006/relationships/image" Target="../media/image136.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3.xml"/><Relationship Id="rId1" Type="http://schemas.openxmlformats.org/officeDocument/2006/relationships/tags" Target="../tags/tag14.xml"/><Relationship Id="rId4" Type="http://schemas.openxmlformats.org/officeDocument/2006/relationships/image" Target="../media/image23.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5.xml"/><Relationship Id="rId1" Type="http://schemas.openxmlformats.org/officeDocument/2006/relationships/tags" Target="../tags/tag15.xml"/><Relationship Id="rId4" Type="http://schemas.openxmlformats.org/officeDocument/2006/relationships/image" Target="../media/image23.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5.xml"/><Relationship Id="rId1" Type="http://schemas.openxmlformats.org/officeDocument/2006/relationships/vmlDrawing" Target="../drawings/vmlDrawing31.vml"/><Relationship Id="rId5" Type="http://schemas.openxmlformats.org/officeDocument/2006/relationships/image" Target="../media/image23.png"/><Relationship Id="rId4" Type="http://schemas.openxmlformats.org/officeDocument/2006/relationships/oleObject" Target="../embeddings/oleObject98.bin"/></Relationships>
</file>

<file path=ppt/slides/_rels/slide8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86.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142.jpeg"/></Relationships>
</file>

<file path=ppt/slides/_rels/slide87.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145.jpeg"/><Relationship Id="rId4" Type="http://schemas.openxmlformats.org/officeDocument/2006/relationships/image" Target="../media/image144.jpeg"/></Relationships>
</file>

<file path=ppt/slides/_rels/slide8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146.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23.png"/></Relationships>
</file>

<file path=ppt/slides/_rels/slide9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3.xml"/><Relationship Id="rId1" Type="http://schemas.openxmlformats.org/officeDocument/2006/relationships/video" Target="file:///D:\SunXin\2_Document\defense\ppt_painting.wmv" TargetMode="External"/><Relationship Id="rId4" Type="http://schemas.openxmlformats.org/officeDocument/2006/relationships/image" Target="../media/image149.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3.xml"/><Relationship Id="rId1" Type="http://schemas.openxmlformats.org/officeDocument/2006/relationships/video" Target="file:///D:\SunXin\2_Document\defense\ppt_simulation.wmv" TargetMode="External"/><Relationship Id="rId4" Type="http://schemas.openxmlformats.org/officeDocument/2006/relationships/image" Target="../media/image150.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3.xml"/><Relationship Id="rId1" Type="http://schemas.openxmlformats.org/officeDocument/2006/relationships/video" Target="file:///D:\SunXin\2_Document\defense\ppt_fishbowl.wmv" TargetMode="External"/><Relationship Id="rId4" Type="http://schemas.openxmlformats.org/officeDocument/2006/relationships/image" Target="../media/image151.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zh-CN" altLang="en-US" dirty="0"/>
              <a:t>可变材质的实时全局光照明</a:t>
            </a:r>
            <a:br>
              <a:rPr lang="zh-CN" altLang="en-US" dirty="0"/>
            </a:br>
            <a:r>
              <a:rPr lang="zh-CN" altLang="en-US" dirty="0" smtClean="0"/>
              <a:t>算</a:t>
            </a:r>
            <a:r>
              <a:rPr lang="zh-CN" altLang="en-US" dirty="0"/>
              <a:t>法的研究</a:t>
            </a:r>
          </a:p>
        </p:txBody>
      </p:sp>
      <p:sp>
        <p:nvSpPr>
          <p:cNvPr id="2051" name="Rectangle 3"/>
          <p:cNvSpPr>
            <a:spLocks noGrp="1" noChangeArrowheads="1"/>
          </p:cNvSpPr>
          <p:nvPr>
            <p:ph type="subTitle" idx="1"/>
          </p:nvPr>
        </p:nvSpPr>
        <p:spPr>
          <a:xfrm>
            <a:off x="1371600" y="3886200"/>
            <a:ext cx="6440488" cy="2400320"/>
          </a:xfrm>
        </p:spPr>
        <p:txBody>
          <a:bodyPr/>
          <a:lstStyle/>
          <a:p>
            <a:r>
              <a:rPr lang="en-US" altLang="zh-CN" sz="2400" dirty="0"/>
              <a:t>CAD&amp;CG</a:t>
            </a:r>
            <a:r>
              <a:rPr lang="zh-CN" altLang="en-US" sz="2400" dirty="0"/>
              <a:t>国家重点实验室</a:t>
            </a:r>
          </a:p>
          <a:p>
            <a:r>
              <a:rPr lang="zh-CN" altLang="en-US" sz="2400" dirty="0">
                <a:latin typeface="楷体" pitchFamily="49" charset="-122"/>
                <a:ea typeface="楷体" pitchFamily="49" charset="-122"/>
              </a:rPr>
              <a:t>孙   鑫</a:t>
            </a:r>
          </a:p>
          <a:p>
            <a:r>
              <a:rPr lang="zh-CN" altLang="en-US" sz="2400" dirty="0"/>
              <a:t>指导教师 </a:t>
            </a:r>
            <a:r>
              <a:rPr lang="zh-CN" altLang="en-US" sz="2400" dirty="0">
                <a:latin typeface="楷体" pitchFamily="49" charset="-122"/>
                <a:ea typeface="楷体" pitchFamily="49" charset="-122"/>
              </a:rPr>
              <a:t>石教英 </a:t>
            </a:r>
            <a:r>
              <a:rPr lang="zh-CN" altLang="en-US" sz="2400" dirty="0"/>
              <a:t>教</a:t>
            </a:r>
            <a:r>
              <a:rPr lang="zh-CN" altLang="en-US" sz="2400" dirty="0" smtClean="0"/>
              <a:t>授</a:t>
            </a:r>
            <a:endParaRPr lang="en-US" altLang="zh-CN" sz="2400" dirty="0" smtClean="0"/>
          </a:p>
          <a:p>
            <a:r>
              <a:rPr lang="zh-CN" altLang="en-US" sz="2400" dirty="0" smtClean="0"/>
              <a:t>               </a:t>
            </a:r>
            <a:r>
              <a:rPr lang="zh-CN" altLang="en-US" sz="2400" dirty="0" smtClean="0">
                <a:latin typeface="楷体" pitchFamily="49" charset="-122"/>
                <a:ea typeface="楷体" pitchFamily="49" charset="-122"/>
              </a:rPr>
              <a:t>周  昆 </a:t>
            </a:r>
            <a:r>
              <a:rPr lang="zh-CN" altLang="en-US" sz="2400" dirty="0" smtClean="0"/>
              <a:t>教授</a:t>
            </a:r>
            <a:endParaRPr lang="zh-CN" altLang="en-US" sz="2400" dirty="0"/>
          </a:p>
          <a:p>
            <a:r>
              <a:rPr lang="en-US" altLang="zh-CN" sz="2400" dirty="0" smtClean="0"/>
              <a:t>2008</a:t>
            </a:r>
            <a:r>
              <a:rPr lang="zh-CN" altLang="en-US" sz="2400" dirty="0" smtClean="0"/>
              <a:t>年</a:t>
            </a:r>
            <a:r>
              <a:rPr lang="en-US" altLang="zh-CN" sz="2400" dirty="0"/>
              <a:t>6</a:t>
            </a:r>
            <a:r>
              <a:rPr lang="zh-CN" altLang="en-US" sz="2400" dirty="0" smtClean="0"/>
              <a:t>月</a:t>
            </a:r>
            <a:r>
              <a:rPr lang="en-US" altLang="zh-CN" sz="2400" dirty="0" smtClean="0"/>
              <a:t>10</a:t>
            </a:r>
            <a:r>
              <a:rPr lang="zh-CN" altLang="en-US" sz="2400" dirty="0" smtClean="0"/>
              <a:t>日</a:t>
            </a:r>
            <a:endParaRPr lang="zh-CN" altLang="en-US" sz="2400" dirty="0"/>
          </a:p>
        </p:txBody>
      </p:sp>
    </p:spTree>
  </p:cSld>
  <p:clrMapOvr>
    <a:masterClrMapping/>
  </p:clrMapOvr>
  <p:transition advTm="593"/>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zh-CN" altLang="en-US" sz="4000"/>
              <a:t>相关工作</a:t>
            </a:r>
            <a:br>
              <a:rPr lang="zh-CN" altLang="en-US" sz="4000"/>
            </a:br>
            <a:r>
              <a:rPr lang="zh-CN" altLang="en-US" sz="4000"/>
              <a:t>	</a:t>
            </a:r>
            <a:r>
              <a:rPr lang="en-US" altLang="zh-CN" sz="4000"/>
              <a:t>——</a:t>
            </a:r>
            <a:r>
              <a:rPr lang="zh-CN" altLang="en-US" sz="4000"/>
              <a:t>图像空间的重光照</a:t>
            </a:r>
          </a:p>
        </p:txBody>
      </p:sp>
      <p:sp>
        <p:nvSpPr>
          <p:cNvPr id="56323" name="Rectangle 3"/>
          <p:cNvSpPr>
            <a:spLocks noGrp="1" noChangeArrowheads="1"/>
          </p:cNvSpPr>
          <p:nvPr>
            <p:ph type="body" idx="1"/>
          </p:nvPr>
        </p:nvSpPr>
        <p:spPr/>
        <p:txBody>
          <a:bodyPr/>
          <a:lstStyle/>
          <a:p>
            <a:r>
              <a:rPr lang="zh-CN" altLang="en-US"/>
              <a:t>图像空间</a:t>
            </a:r>
          </a:p>
          <a:p>
            <a:pPr lvl="1"/>
            <a:r>
              <a:rPr lang="zh-CN" altLang="en-US"/>
              <a:t>静态场景</a:t>
            </a:r>
          </a:p>
          <a:p>
            <a:pPr lvl="1"/>
            <a:r>
              <a:rPr lang="zh-CN" altLang="en-US"/>
              <a:t>静态视点，或者视点变化范围很小</a:t>
            </a:r>
          </a:p>
          <a:p>
            <a:r>
              <a:rPr lang="zh-CN" altLang="en-US"/>
              <a:t>重光照</a:t>
            </a:r>
          </a:p>
          <a:p>
            <a:pPr lvl="1"/>
            <a:r>
              <a:rPr lang="zh-CN" altLang="en-US"/>
              <a:t>用户可以指定场景中的光照</a:t>
            </a:r>
          </a:p>
          <a:p>
            <a:pPr lvl="1"/>
            <a:r>
              <a:rPr lang="zh-CN" altLang="en-US"/>
              <a:t>以较高的性能绘制全局光照明效果</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p:cNvSpPr>
            <a:spLocks noGrp="1"/>
          </p:cNvSpPr>
          <p:nvPr>
            <p:ph idx="1"/>
          </p:nvPr>
        </p:nvSpPr>
        <p:spPr>
          <a:xfrm>
            <a:off x="457200" y="1524000"/>
            <a:ext cx="8229600" cy="4572000"/>
          </a:xfrm>
        </p:spPr>
        <p:txBody>
          <a:bodyPr/>
          <a:lstStyle/>
          <a:p>
            <a:pPr>
              <a:buBlip>
                <a:blip r:embed="rId3"/>
              </a:buBlip>
            </a:pPr>
            <a:r>
              <a:rPr lang="zh-CN" altLang="en-US" dirty="0" smtClean="0"/>
              <a:t>场景的分辨率有限</a:t>
            </a:r>
            <a:endParaRPr lang="en-US" altLang="zh-CN" dirty="0" smtClean="0"/>
          </a:p>
          <a:p>
            <a:pPr lvl="1">
              <a:buBlip>
                <a:blip r:embed="rId3"/>
              </a:buBlip>
            </a:pPr>
            <a:r>
              <a:rPr lang="zh-CN" altLang="en-US" dirty="0" smtClean="0"/>
              <a:t>难以绘制十分巨大和非常复杂的场景</a:t>
            </a:r>
            <a:endParaRPr lang="en-US" altLang="zh-CN" dirty="0" smtClean="0"/>
          </a:p>
          <a:p>
            <a:pPr lvl="1">
              <a:buBlip>
                <a:blip r:embed="rId3"/>
              </a:buBlip>
            </a:pPr>
            <a:r>
              <a:rPr lang="zh-CN" altLang="en-US" dirty="0" smtClean="0"/>
              <a:t>无法绘制体数据外的阴影和焦散</a:t>
            </a:r>
            <a:endParaRPr lang="en-US" altLang="zh-CN" dirty="0" smtClean="0"/>
          </a:p>
          <a:p>
            <a:pPr lvl="1">
              <a:buBlip>
                <a:blip r:embed="rId3"/>
              </a:buBlip>
            </a:pPr>
            <a:r>
              <a:rPr lang="zh-CN" altLang="en-US" dirty="0"/>
              <a:t>焦散</a:t>
            </a:r>
            <a:r>
              <a:rPr lang="zh-CN" altLang="en-US" dirty="0" smtClean="0"/>
              <a:t>和阴影被模糊了</a:t>
            </a:r>
            <a:endParaRPr lang="en-US" altLang="zh-CN" dirty="0" smtClean="0"/>
          </a:p>
          <a:p>
            <a:pPr>
              <a:buBlip>
                <a:blip r:embed="rId3"/>
              </a:buBlip>
            </a:pPr>
            <a:endParaRPr lang="en-US" altLang="zh-CN" dirty="0" smtClean="0"/>
          </a:p>
          <a:p>
            <a:pPr>
              <a:buBlip>
                <a:blip r:embed="rId3"/>
              </a:buBlip>
            </a:pPr>
            <a:r>
              <a:rPr lang="zh-CN" altLang="en-US" dirty="0" smtClean="0"/>
              <a:t>时间域上不连续</a:t>
            </a:r>
            <a:endParaRPr lang="en-US" altLang="zh-CN" dirty="0" smtClean="0"/>
          </a:p>
          <a:p>
            <a:pPr lvl="1">
              <a:buBlip>
                <a:blip r:embed="rId3"/>
              </a:buBlip>
            </a:pPr>
            <a:r>
              <a:rPr lang="zh-CN" altLang="en-US" dirty="0" smtClean="0"/>
              <a:t>将辐射亮度存储在最近的</a:t>
            </a:r>
            <a:r>
              <a:rPr lang="zh-CN" altLang="en-US" dirty="0"/>
              <a:t>体素中</a:t>
            </a:r>
          </a:p>
        </p:txBody>
      </p:sp>
      <p:sp>
        <p:nvSpPr>
          <p:cNvPr id="6" name="Title 1"/>
          <p:cNvSpPr>
            <a:spLocks noGrp="1"/>
          </p:cNvSpPr>
          <p:nvPr>
            <p:ph type="title"/>
          </p:nvPr>
        </p:nvSpPr>
        <p:spPr>
          <a:xfrm>
            <a:off x="457200" y="274638"/>
            <a:ext cx="8229600" cy="1143000"/>
          </a:xfrm>
        </p:spPr>
        <p:txBody>
          <a:bodyPr/>
          <a:lstStyle/>
          <a:p>
            <a:r>
              <a:rPr lang="zh-CN" altLang="en-US" dirty="0" smtClean="0"/>
              <a:t>局限性</a:t>
            </a:r>
            <a:endParaRPr lang="zh-CN" altLang="en-US" sz="3600" dirty="0">
              <a:solidFill>
                <a:srgbClr val="FFC000"/>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总结</a:t>
            </a:r>
            <a:endParaRPr lang="zh-CN" altLang="en-US" sz="3600" dirty="0">
              <a:solidFill>
                <a:srgbClr val="FFC000"/>
              </a:solidFill>
            </a:endParaRPr>
          </a:p>
        </p:txBody>
      </p:sp>
      <p:sp>
        <p:nvSpPr>
          <p:cNvPr id="3" name="Content Placeholder 2"/>
          <p:cNvSpPr>
            <a:spLocks noGrp="1"/>
          </p:cNvSpPr>
          <p:nvPr>
            <p:ph idx="1"/>
          </p:nvPr>
        </p:nvSpPr>
        <p:spPr/>
        <p:txBody>
          <a:bodyPr/>
          <a:lstStyle/>
          <a:p>
            <a:r>
              <a:rPr lang="zh-CN" altLang="en-US" sz="2600" dirty="0" smtClean="0"/>
              <a:t>可变材质代表了图形学发展中对交互性的强烈要求，并以此响应广阔的应用前景</a:t>
            </a:r>
            <a:endParaRPr lang="en-US" altLang="zh-CN" sz="2600" dirty="0" smtClean="0"/>
          </a:p>
          <a:p>
            <a:endParaRPr lang="en-US" altLang="zh-CN" sz="2600" dirty="0"/>
          </a:p>
          <a:p>
            <a:r>
              <a:rPr lang="zh-CN" altLang="en-US" sz="2600" dirty="0" smtClean="0"/>
              <a:t>可变材质的绘制算法的出现，依赖于我们对于绘制过程更深入的理解，并且充分利用了各种数据之间的冗余和相关性</a:t>
            </a:r>
            <a:endParaRPr lang="en-US" altLang="zh-CN" sz="2600" dirty="0" smtClean="0"/>
          </a:p>
          <a:p>
            <a:endParaRPr lang="en-US" altLang="zh-CN" sz="2600" dirty="0"/>
          </a:p>
          <a:p>
            <a:r>
              <a:rPr lang="zh-CN" altLang="en-US" sz="2600" dirty="0" smtClean="0"/>
              <a:t>图形硬件的飞速发展，影响了绘制算法的设计和应用</a:t>
            </a:r>
            <a:endParaRPr lang="en-US" altLang="zh-CN" sz="2600" dirty="0" smtClean="0"/>
          </a:p>
          <a:p>
            <a:endParaRPr lang="en-US" altLang="zh-CN" dirty="0" smtClean="0"/>
          </a:p>
          <a:p>
            <a:r>
              <a:rPr lang="zh-CN" altLang="en-US" sz="2600" dirty="0"/>
              <a:t>目前</a:t>
            </a:r>
            <a:r>
              <a:rPr lang="zh-CN" altLang="en-US" sz="2600" dirty="0" smtClean="0"/>
              <a:t>的方法，在存储空间、性能、全频率的绘制效果及多种材质的通用性上，距离实用</a:t>
            </a:r>
            <a:r>
              <a:rPr lang="zh-CN" altLang="en-US" sz="2600" dirty="0"/>
              <a:t>还</a:t>
            </a:r>
            <a:r>
              <a:rPr lang="zh-CN" altLang="en-US" sz="2600" dirty="0" smtClean="0"/>
              <a:t>有很大的距离</a:t>
            </a:r>
            <a:endParaRPr lang="zh-CN" altLang="en-US" sz="2600"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展望</a:t>
            </a:r>
            <a:endParaRPr lang="zh-CN" altLang="en-US" sz="3600" dirty="0">
              <a:solidFill>
                <a:srgbClr val="FFC000"/>
              </a:solidFill>
            </a:endParaRPr>
          </a:p>
        </p:txBody>
      </p:sp>
      <p:sp>
        <p:nvSpPr>
          <p:cNvPr id="3" name="Content Placeholder 2"/>
          <p:cNvSpPr>
            <a:spLocks noGrp="1"/>
          </p:cNvSpPr>
          <p:nvPr>
            <p:ph idx="1"/>
          </p:nvPr>
        </p:nvSpPr>
        <p:spPr/>
        <p:txBody>
          <a:bodyPr/>
          <a:lstStyle/>
          <a:p>
            <a:r>
              <a:rPr lang="zh-CN" altLang="en-US" dirty="0" smtClean="0"/>
              <a:t>数据量的有效压缩</a:t>
            </a:r>
            <a:endParaRPr lang="en-US" altLang="zh-CN" dirty="0" smtClean="0"/>
          </a:p>
          <a:p>
            <a:endParaRPr lang="en-US" altLang="zh-CN" dirty="0"/>
          </a:p>
          <a:p>
            <a:r>
              <a:rPr lang="zh-CN" altLang="en-US" dirty="0" smtClean="0"/>
              <a:t>统一的重光照算法框架</a:t>
            </a:r>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根据评审意见的修订</a:t>
            </a:r>
            <a:endParaRPr lang="zh-CN" altLang="en-US" dirty="0"/>
          </a:p>
        </p:txBody>
      </p:sp>
      <p:sp>
        <p:nvSpPr>
          <p:cNvPr id="3" name="Content Placeholder 2"/>
          <p:cNvSpPr>
            <a:spLocks noGrp="1"/>
          </p:cNvSpPr>
          <p:nvPr>
            <p:ph idx="1"/>
          </p:nvPr>
        </p:nvSpPr>
        <p:spPr>
          <a:xfrm>
            <a:off x="457200" y="1600200"/>
            <a:ext cx="8329642" cy="4525963"/>
          </a:xfrm>
        </p:spPr>
        <p:txBody>
          <a:bodyPr/>
          <a:lstStyle/>
          <a:p>
            <a:pPr>
              <a:buNone/>
            </a:pPr>
            <a:r>
              <a:rPr lang="zh-CN" altLang="en-US" dirty="0" smtClean="0"/>
              <a:t>学位论文题目由：</a:t>
            </a:r>
            <a:endParaRPr lang="en-US" altLang="zh-CN" dirty="0" smtClean="0"/>
          </a:p>
          <a:p>
            <a:pPr>
              <a:buNone/>
            </a:pPr>
            <a:r>
              <a:rPr lang="zh-CN" altLang="en-US" sz="2800" dirty="0" smtClean="0"/>
              <a:t>“</a:t>
            </a:r>
            <a:r>
              <a:rPr lang="zh-CN" altLang="en-US" sz="2800" dirty="0" smtClean="0"/>
              <a:t>可变材质的实时全局光照</a:t>
            </a:r>
            <a:r>
              <a:rPr lang="zh-CN" altLang="en-US" sz="2800" dirty="0" smtClean="0"/>
              <a:t>明算</a:t>
            </a:r>
            <a:r>
              <a:rPr lang="zh-CN" altLang="en-US" sz="2800" dirty="0" smtClean="0"/>
              <a:t>法的研究</a:t>
            </a:r>
            <a:r>
              <a:rPr lang="zh-CN" altLang="en-US" sz="2800" dirty="0" smtClean="0"/>
              <a:t>”</a:t>
            </a:r>
            <a:endParaRPr lang="en-US" altLang="zh-CN" sz="2800" dirty="0" smtClean="0"/>
          </a:p>
          <a:p>
            <a:pPr>
              <a:buNone/>
            </a:pPr>
            <a:r>
              <a:rPr lang="zh-CN" altLang="en-US" dirty="0" smtClean="0"/>
              <a:t>改</a:t>
            </a:r>
            <a:r>
              <a:rPr lang="zh-CN" altLang="en-US" dirty="0" smtClean="0"/>
              <a:t>为：</a:t>
            </a:r>
            <a:endParaRPr lang="en-US" altLang="zh-CN" dirty="0" smtClean="0"/>
          </a:p>
          <a:p>
            <a:pPr>
              <a:buNone/>
            </a:pPr>
            <a:r>
              <a:rPr lang="zh-CN" altLang="en-US" sz="2800" dirty="0" smtClean="0"/>
              <a:t>“可变材质的实</a:t>
            </a:r>
            <a:r>
              <a:rPr lang="zh-CN" altLang="en-US" sz="2800" dirty="0" smtClean="0"/>
              <a:t>时</a:t>
            </a:r>
            <a:r>
              <a:rPr lang="zh-CN" altLang="en-US" sz="2800" dirty="0" smtClean="0">
                <a:solidFill>
                  <a:srgbClr val="FFC000"/>
                </a:solidFill>
              </a:rPr>
              <a:t>和交互级</a:t>
            </a:r>
            <a:r>
              <a:rPr lang="zh-CN" altLang="en-US" sz="2800" dirty="0" smtClean="0"/>
              <a:t>全</a:t>
            </a:r>
            <a:r>
              <a:rPr lang="zh-CN" altLang="en-US" sz="2800" dirty="0" smtClean="0"/>
              <a:t>局光照明算法的研究”</a:t>
            </a:r>
            <a:endParaRPr lang="en-US" altLang="zh-CN" sz="2800" dirty="0" smtClean="0"/>
          </a:p>
          <a:p>
            <a:endParaRPr lang="zh-CN" alt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zh-CN" altLang="en-US" dirty="0" smtClean="0"/>
              <a:t>致谢</a:t>
            </a:r>
            <a:endParaRPr lang="zh-CN" altLang="en-US" dirty="0"/>
          </a:p>
        </p:txBody>
      </p:sp>
      <p:sp>
        <p:nvSpPr>
          <p:cNvPr id="25603" name="Rectangle 3"/>
          <p:cNvSpPr>
            <a:spLocks noGrp="1" noChangeArrowheads="1"/>
          </p:cNvSpPr>
          <p:nvPr>
            <p:ph type="body" sz="half" idx="1"/>
          </p:nvPr>
        </p:nvSpPr>
        <p:spPr>
          <a:xfrm>
            <a:off x="457200" y="1600200"/>
            <a:ext cx="8218488" cy="4525963"/>
          </a:xfrm>
        </p:spPr>
        <p:txBody>
          <a:bodyPr/>
          <a:lstStyle/>
          <a:p>
            <a:r>
              <a:rPr lang="zh-CN" altLang="en-US" sz="2800" dirty="0" smtClean="0"/>
              <a:t>感谢石教英教授和周昆教授的指导</a:t>
            </a:r>
            <a:endParaRPr lang="en-US" altLang="zh-CN" sz="2800" dirty="0" smtClean="0"/>
          </a:p>
          <a:p>
            <a:r>
              <a:rPr lang="zh-CN" altLang="en-US" sz="2800" dirty="0"/>
              <a:t>感</a:t>
            </a:r>
            <a:r>
              <a:rPr lang="zh-CN" altLang="en-US" sz="2800" dirty="0" smtClean="0"/>
              <a:t>谢评审老师的评阅和意见</a:t>
            </a:r>
            <a:endParaRPr lang="en-US" altLang="zh-CN" sz="2800" dirty="0" smtClean="0"/>
          </a:p>
          <a:p>
            <a:r>
              <a:rPr lang="zh-CN" altLang="en-US" sz="2800" dirty="0"/>
              <a:t>感</a:t>
            </a:r>
            <a:r>
              <a:rPr lang="zh-CN" altLang="en-US" sz="2800" dirty="0" smtClean="0"/>
              <a:t>谢答辩老师的支持和意见</a:t>
            </a:r>
            <a:endParaRPr lang="en-US" altLang="zh-CN" sz="2800" dirty="0" smtClean="0"/>
          </a:p>
          <a:p>
            <a:r>
              <a:rPr lang="zh-CN" altLang="en-US" sz="2800" dirty="0"/>
              <a:t>感</a:t>
            </a:r>
            <a:r>
              <a:rPr lang="zh-CN" altLang="en-US" sz="2800" dirty="0" smtClean="0"/>
              <a:t>谢</a:t>
            </a:r>
            <a:r>
              <a:rPr lang="en-US" altLang="zh-CN" sz="2800" dirty="0" smtClean="0"/>
              <a:t>CAD&amp;CG</a:t>
            </a:r>
            <a:r>
              <a:rPr lang="zh-CN" altLang="en-US" sz="2800" dirty="0" smtClean="0"/>
              <a:t>实验室的老师和同学的帮助</a:t>
            </a:r>
            <a:endParaRPr lang="en-US" altLang="zh-CN" sz="2800" dirty="0" smtClean="0"/>
          </a:p>
          <a:p>
            <a:r>
              <a:rPr lang="zh-CN" altLang="en-US" sz="2800" dirty="0"/>
              <a:t>感</a:t>
            </a:r>
            <a:r>
              <a:rPr lang="zh-CN" altLang="en-US" sz="2800" dirty="0" smtClean="0"/>
              <a:t>谢</a:t>
            </a:r>
            <a:r>
              <a:rPr lang="en-US" altLang="zh-CN" sz="2800" dirty="0" smtClean="0"/>
              <a:t>MSRA</a:t>
            </a:r>
            <a:r>
              <a:rPr lang="zh-CN" altLang="en-US" sz="2800" dirty="0" smtClean="0"/>
              <a:t> </a:t>
            </a:r>
            <a:r>
              <a:rPr lang="en-US" altLang="zh-CN" sz="2800" dirty="0" smtClean="0"/>
              <a:t>IG</a:t>
            </a:r>
            <a:r>
              <a:rPr lang="zh-CN" altLang="en-US" sz="2800" dirty="0" smtClean="0"/>
              <a:t> </a:t>
            </a:r>
            <a:r>
              <a:rPr lang="en-US" altLang="zh-CN" sz="2800" dirty="0" smtClean="0"/>
              <a:t>Group</a:t>
            </a:r>
            <a:r>
              <a:rPr lang="zh-CN" altLang="en-US" sz="2800" dirty="0" smtClean="0"/>
              <a:t>的</a:t>
            </a:r>
            <a:r>
              <a:rPr lang="zh-CN" altLang="en-US" sz="2800" dirty="0"/>
              <a:t>研</a:t>
            </a:r>
            <a:r>
              <a:rPr lang="zh-CN" altLang="en-US" sz="2800" dirty="0" smtClean="0"/>
              <a:t>究员和实习生的帮助</a:t>
            </a:r>
            <a:endParaRPr lang="en-US" altLang="zh-CN" sz="2800" dirty="0"/>
          </a:p>
          <a:p>
            <a:endParaRPr lang="en-US" altLang="zh-CN" sz="28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ctrTitle"/>
          </p:nvPr>
        </p:nvSpPr>
        <p:spPr>
          <a:xfrm>
            <a:off x="684213" y="2492375"/>
            <a:ext cx="7772400" cy="1470025"/>
          </a:xfrm>
        </p:spPr>
        <p:txBody>
          <a:bodyPr/>
          <a:lstStyle/>
          <a:p>
            <a:r>
              <a:rPr lang="zh-CN" altLang="en-US" dirty="0"/>
              <a:t>谢        谢</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zh-CN" altLang="en-US" sz="4000"/>
              <a:t>相关工作</a:t>
            </a:r>
            <a:br>
              <a:rPr lang="zh-CN" altLang="en-US" sz="4000"/>
            </a:br>
            <a:r>
              <a:rPr lang="zh-CN" altLang="en-US" sz="4000"/>
              <a:t>	</a:t>
            </a:r>
            <a:r>
              <a:rPr lang="en-US" altLang="zh-CN" sz="4000"/>
              <a:t>——</a:t>
            </a:r>
            <a:r>
              <a:rPr lang="zh-CN" altLang="en-US" sz="4000"/>
              <a:t>预计算辐射传播</a:t>
            </a:r>
          </a:p>
        </p:txBody>
      </p:sp>
      <p:pic>
        <p:nvPicPr>
          <p:cNvPr id="57425" name="Picture 81" descr="final1"/>
          <p:cNvPicPr>
            <a:picLocks noChangeAspect="1" noChangeArrowheads="1"/>
          </p:cNvPicPr>
          <p:nvPr/>
        </p:nvPicPr>
        <p:blipFill>
          <a:blip r:embed="rId3"/>
          <a:srcRect l="12906"/>
          <a:stretch>
            <a:fillRect/>
          </a:stretch>
        </p:blipFill>
        <p:spPr bwMode="auto">
          <a:xfrm>
            <a:off x="3406775" y="4756150"/>
            <a:ext cx="1446213" cy="1193800"/>
          </a:xfrm>
          <a:prstGeom prst="rect">
            <a:avLst/>
          </a:prstGeom>
          <a:noFill/>
        </p:spPr>
      </p:pic>
      <p:pic>
        <p:nvPicPr>
          <p:cNvPr id="57426" name="Picture 82"/>
          <p:cNvPicPr>
            <a:picLocks noChangeAspect="1" noChangeArrowheads="1"/>
          </p:cNvPicPr>
          <p:nvPr/>
        </p:nvPicPr>
        <p:blipFill>
          <a:blip r:embed="rId4" cstate="print"/>
          <a:srcRect/>
          <a:stretch>
            <a:fillRect/>
          </a:stretch>
        </p:blipFill>
        <p:spPr bwMode="auto">
          <a:xfrm>
            <a:off x="3427413" y="3443288"/>
            <a:ext cx="1425575" cy="1201737"/>
          </a:xfrm>
          <a:prstGeom prst="rect">
            <a:avLst/>
          </a:prstGeom>
          <a:noFill/>
          <a:ln w="28575" algn="ctr">
            <a:noFill/>
            <a:miter lim="800000"/>
            <a:headEnd/>
            <a:tailEnd/>
          </a:ln>
          <a:effectLst/>
        </p:spPr>
      </p:pic>
      <p:pic>
        <p:nvPicPr>
          <p:cNvPr id="57428" name="Picture 84"/>
          <p:cNvPicPr>
            <a:picLocks noChangeAspect="1" noChangeArrowheads="1"/>
          </p:cNvPicPr>
          <p:nvPr/>
        </p:nvPicPr>
        <p:blipFill>
          <a:blip r:embed="rId5" cstate="print">
            <a:clrChange>
              <a:clrFrom>
                <a:srgbClr val="FFFFFF"/>
              </a:clrFrom>
              <a:clrTo>
                <a:srgbClr val="FFFFFF">
                  <a:alpha val="0"/>
                </a:srgbClr>
              </a:clrTo>
            </a:clrChange>
          </a:blip>
          <a:srcRect r="57480"/>
          <a:stretch>
            <a:fillRect/>
          </a:stretch>
        </p:blipFill>
        <p:spPr bwMode="auto">
          <a:xfrm>
            <a:off x="5005388" y="4881563"/>
            <a:ext cx="836612" cy="808037"/>
          </a:xfrm>
          <a:prstGeom prst="rect">
            <a:avLst/>
          </a:prstGeom>
          <a:noFill/>
          <a:ln w="9525">
            <a:noFill/>
            <a:miter lim="800000"/>
            <a:headEnd/>
            <a:tailEnd/>
          </a:ln>
          <a:effectLst/>
        </p:spPr>
      </p:pic>
      <p:pic>
        <p:nvPicPr>
          <p:cNvPr id="57429" name="Picture 85"/>
          <p:cNvPicPr>
            <a:picLocks noChangeAspect="1" noChangeArrowheads="1"/>
          </p:cNvPicPr>
          <p:nvPr/>
        </p:nvPicPr>
        <p:blipFill>
          <a:blip r:embed="rId5" cstate="print">
            <a:clrChange>
              <a:clrFrom>
                <a:srgbClr val="FFFFFF"/>
              </a:clrFrom>
              <a:clrTo>
                <a:srgbClr val="FFFFFF">
                  <a:alpha val="0"/>
                </a:srgbClr>
              </a:clrTo>
            </a:clrChange>
          </a:blip>
          <a:srcRect l="57553"/>
          <a:stretch>
            <a:fillRect/>
          </a:stretch>
        </p:blipFill>
        <p:spPr bwMode="auto">
          <a:xfrm>
            <a:off x="5842000" y="4881563"/>
            <a:ext cx="835025" cy="808037"/>
          </a:xfrm>
          <a:prstGeom prst="rect">
            <a:avLst/>
          </a:prstGeom>
          <a:noFill/>
          <a:ln w="9525">
            <a:noFill/>
            <a:miter lim="800000"/>
            <a:headEnd/>
            <a:tailEnd/>
          </a:ln>
          <a:effectLst/>
        </p:spPr>
      </p:pic>
      <p:sp>
        <p:nvSpPr>
          <p:cNvPr id="57430" name="Line 86"/>
          <p:cNvSpPr>
            <a:spLocks noChangeShapeType="1"/>
          </p:cNvSpPr>
          <p:nvPr/>
        </p:nvSpPr>
        <p:spPr bwMode="auto">
          <a:xfrm>
            <a:off x="1751013" y="2090738"/>
            <a:ext cx="17462" cy="3959225"/>
          </a:xfrm>
          <a:prstGeom prst="line">
            <a:avLst/>
          </a:prstGeom>
          <a:noFill/>
          <a:ln w="28575">
            <a:solidFill>
              <a:schemeClr val="tx1"/>
            </a:solidFill>
            <a:round/>
            <a:headEnd type="triangle" w="med" len="med"/>
            <a:tailEnd/>
          </a:ln>
          <a:effectLst/>
        </p:spPr>
        <p:txBody>
          <a:bodyPr>
            <a:spAutoFit/>
          </a:bodyPr>
          <a:lstStyle/>
          <a:p>
            <a:endParaRPr lang="zh-CN" altLang="en-US"/>
          </a:p>
        </p:txBody>
      </p:sp>
      <p:sp>
        <p:nvSpPr>
          <p:cNvPr id="57431" name="Line 87"/>
          <p:cNvSpPr>
            <a:spLocks noChangeShapeType="1"/>
          </p:cNvSpPr>
          <p:nvPr/>
        </p:nvSpPr>
        <p:spPr bwMode="auto">
          <a:xfrm>
            <a:off x="1768475" y="6049963"/>
            <a:ext cx="4916488" cy="0"/>
          </a:xfrm>
          <a:prstGeom prst="line">
            <a:avLst/>
          </a:prstGeom>
          <a:noFill/>
          <a:ln w="28575">
            <a:solidFill>
              <a:schemeClr val="tx1"/>
            </a:solidFill>
            <a:round/>
            <a:headEnd/>
            <a:tailEnd type="triangle" w="med" len="med"/>
          </a:ln>
          <a:effectLst/>
        </p:spPr>
        <p:txBody>
          <a:bodyPr>
            <a:spAutoFit/>
          </a:bodyPr>
          <a:lstStyle/>
          <a:p>
            <a:endParaRPr lang="zh-CN" altLang="en-US"/>
          </a:p>
        </p:txBody>
      </p:sp>
      <p:sp>
        <p:nvSpPr>
          <p:cNvPr id="57432" name="Text Box 88"/>
          <p:cNvSpPr txBox="1">
            <a:spLocks noChangeArrowheads="1"/>
          </p:cNvSpPr>
          <p:nvPr/>
        </p:nvSpPr>
        <p:spPr bwMode="auto">
          <a:xfrm>
            <a:off x="6731000" y="5640388"/>
            <a:ext cx="2101850" cy="822325"/>
          </a:xfrm>
          <a:prstGeom prst="rect">
            <a:avLst/>
          </a:prstGeom>
          <a:noFill/>
          <a:ln w="28575" algn="ctr">
            <a:noFill/>
            <a:miter lim="800000"/>
            <a:headEnd/>
            <a:tailEnd/>
          </a:ln>
          <a:effectLst/>
        </p:spPr>
        <p:txBody>
          <a:bodyPr wrap="none">
            <a:spAutoFit/>
          </a:bodyPr>
          <a:lstStyle/>
          <a:p>
            <a:pPr eaLnBrk="0" hangingPunct="0">
              <a:spcBef>
                <a:spcPct val="50000"/>
              </a:spcBef>
            </a:pPr>
            <a:r>
              <a:rPr lang="en-US" altLang="zh-CN" sz="2400" b="1">
                <a:effectLst>
                  <a:outerShdw blurRad="38100" dist="38100" dir="2700000" algn="tl">
                    <a:srgbClr val="000000"/>
                  </a:outerShdw>
                </a:effectLst>
                <a:latin typeface="Verdana" pitchFamily="34" charset="0"/>
              </a:rPr>
              <a:t>Transport</a:t>
            </a:r>
            <a:br>
              <a:rPr lang="en-US" altLang="zh-CN" sz="2400" b="1">
                <a:effectLst>
                  <a:outerShdw blurRad="38100" dist="38100" dir="2700000" algn="tl">
                    <a:srgbClr val="000000"/>
                  </a:outerShdw>
                </a:effectLst>
                <a:latin typeface="Verdana" pitchFamily="34" charset="0"/>
              </a:rPr>
            </a:br>
            <a:r>
              <a:rPr lang="en-US" altLang="zh-CN" sz="2400" b="1">
                <a:effectLst>
                  <a:outerShdw blurRad="38100" dist="38100" dir="2700000" algn="tl">
                    <a:srgbClr val="000000"/>
                  </a:outerShdw>
                </a:effectLst>
                <a:latin typeface="Verdana" pitchFamily="34" charset="0"/>
              </a:rPr>
              <a:t>Complexity</a:t>
            </a:r>
          </a:p>
        </p:txBody>
      </p:sp>
      <p:sp>
        <p:nvSpPr>
          <p:cNvPr id="57433" name="Text Box 89"/>
          <p:cNvSpPr txBox="1">
            <a:spLocks noChangeArrowheads="1"/>
          </p:cNvSpPr>
          <p:nvPr/>
        </p:nvSpPr>
        <p:spPr bwMode="auto">
          <a:xfrm>
            <a:off x="941388" y="1554163"/>
            <a:ext cx="1585912" cy="457200"/>
          </a:xfrm>
          <a:prstGeom prst="rect">
            <a:avLst/>
          </a:prstGeom>
          <a:noFill/>
          <a:ln w="28575" algn="ctr">
            <a:noFill/>
            <a:miter lim="800000"/>
            <a:headEnd/>
            <a:tailEnd/>
          </a:ln>
          <a:effectLst/>
        </p:spPr>
        <p:txBody>
          <a:bodyPr wrap="none">
            <a:spAutoFit/>
          </a:bodyPr>
          <a:lstStyle/>
          <a:p>
            <a:pPr algn="ctr" eaLnBrk="0" hangingPunct="0">
              <a:spcBef>
                <a:spcPct val="50000"/>
              </a:spcBef>
            </a:pPr>
            <a:r>
              <a:rPr lang="en-US" altLang="zh-CN" sz="2400" b="1">
                <a:effectLst>
                  <a:outerShdw blurRad="38100" dist="38100" dir="2700000" algn="tl">
                    <a:srgbClr val="000000"/>
                  </a:outerShdw>
                </a:effectLst>
                <a:latin typeface="Verdana" pitchFamily="34" charset="0"/>
              </a:rPr>
              <a:t>Lighting</a:t>
            </a:r>
          </a:p>
        </p:txBody>
      </p:sp>
      <p:sp>
        <p:nvSpPr>
          <p:cNvPr id="57434" name="Line 90"/>
          <p:cNvSpPr>
            <a:spLocks noChangeShapeType="1"/>
          </p:cNvSpPr>
          <p:nvPr/>
        </p:nvSpPr>
        <p:spPr bwMode="auto">
          <a:xfrm>
            <a:off x="2454275" y="5957888"/>
            <a:ext cx="0" cy="188912"/>
          </a:xfrm>
          <a:prstGeom prst="line">
            <a:avLst/>
          </a:prstGeom>
          <a:noFill/>
          <a:ln w="28575">
            <a:solidFill>
              <a:schemeClr val="tx1"/>
            </a:solidFill>
            <a:round/>
            <a:headEnd/>
            <a:tailEnd/>
          </a:ln>
          <a:effectLst/>
        </p:spPr>
        <p:txBody>
          <a:bodyPr>
            <a:spAutoFit/>
          </a:bodyPr>
          <a:lstStyle/>
          <a:p>
            <a:endParaRPr lang="zh-CN" altLang="en-US"/>
          </a:p>
        </p:txBody>
      </p:sp>
      <p:sp>
        <p:nvSpPr>
          <p:cNvPr id="57435" name="Line 91"/>
          <p:cNvSpPr>
            <a:spLocks noChangeShapeType="1"/>
          </p:cNvSpPr>
          <p:nvPr/>
        </p:nvSpPr>
        <p:spPr bwMode="auto">
          <a:xfrm rot="-5400000">
            <a:off x="1767682" y="5296693"/>
            <a:ext cx="0" cy="188913"/>
          </a:xfrm>
          <a:prstGeom prst="line">
            <a:avLst/>
          </a:prstGeom>
          <a:noFill/>
          <a:ln w="28575">
            <a:solidFill>
              <a:schemeClr val="tx1"/>
            </a:solidFill>
            <a:round/>
            <a:headEnd/>
            <a:tailEnd/>
          </a:ln>
          <a:effectLst/>
        </p:spPr>
        <p:txBody>
          <a:bodyPr>
            <a:spAutoFit/>
          </a:bodyPr>
          <a:lstStyle/>
          <a:p>
            <a:endParaRPr lang="zh-CN" altLang="en-US"/>
          </a:p>
        </p:txBody>
      </p:sp>
      <p:sp>
        <p:nvSpPr>
          <p:cNvPr id="57436" name="Text Box 92"/>
          <p:cNvSpPr txBox="1">
            <a:spLocks noChangeArrowheads="1"/>
          </p:cNvSpPr>
          <p:nvPr/>
        </p:nvSpPr>
        <p:spPr bwMode="auto">
          <a:xfrm>
            <a:off x="1949450" y="6111875"/>
            <a:ext cx="1012825" cy="396875"/>
          </a:xfrm>
          <a:prstGeom prst="rect">
            <a:avLst/>
          </a:prstGeom>
          <a:noFill/>
          <a:ln w="28575" algn="ctr">
            <a:noFill/>
            <a:miter lim="800000"/>
            <a:headEnd/>
            <a:tailEnd/>
          </a:ln>
          <a:effectLst/>
        </p:spPr>
        <p:txBody>
          <a:bodyPr wrap="none">
            <a:spAutoFit/>
          </a:bodyPr>
          <a:lstStyle/>
          <a:p>
            <a:pPr algn="ctr" eaLnBrk="0" hangingPunct="0">
              <a:spcBef>
                <a:spcPct val="50000"/>
              </a:spcBef>
            </a:pPr>
            <a:r>
              <a:rPr lang="en-US" altLang="zh-CN" sz="2000">
                <a:effectLst>
                  <a:outerShdw blurRad="38100" dist="38100" dir="2700000" algn="tl">
                    <a:srgbClr val="000000"/>
                  </a:outerShdw>
                </a:effectLst>
                <a:latin typeface="Verdana" pitchFamily="34" charset="0"/>
              </a:rPr>
              <a:t>simple</a:t>
            </a:r>
          </a:p>
        </p:txBody>
      </p:sp>
      <p:sp>
        <p:nvSpPr>
          <p:cNvPr id="57438" name="Line 94"/>
          <p:cNvSpPr>
            <a:spLocks noChangeShapeType="1"/>
          </p:cNvSpPr>
          <p:nvPr/>
        </p:nvSpPr>
        <p:spPr bwMode="auto">
          <a:xfrm>
            <a:off x="4122738" y="5957888"/>
            <a:ext cx="0" cy="188912"/>
          </a:xfrm>
          <a:prstGeom prst="line">
            <a:avLst/>
          </a:prstGeom>
          <a:noFill/>
          <a:ln w="28575">
            <a:solidFill>
              <a:schemeClr val="tx1"/>
            </a:solidFill>
            <a:round/>
            <a:headEnd/>
            <a:tailEnd/>
          </a:ln>
          <a:effectLst/>
        </p:spPr>
        <p:txBody>
          <a:bodyPr>
            <a:spAutoFit/>
          </a:bodyPr>
          <a:lstStyle/>
          <a:p>
            <a:endParaRPr lang="zh-CN" altLang="en-US"/>
          </a:p>
        </p:txBody>
      </p:sp>
      <p:sp>
        <p:nvSpPr>
          <p:cNvPr id="57439" name="Text Box 95"/>
          <p:cNvSpPr txBox="1">
            <a:spLocks noChangeArrowheads="1"/>
          </p:cNvSpPr>
          <p:nvPr/>
        </p:nvSpPr>
        <p:spPr bwMode="auto">
          <a:xfrm>
            <a:off x="3484563" y="6111875"/>
            <a:ext cx="1281112" cy="396875"/>
          </a:xfrm>
          <a:prstGeom prst="rect">
            <a:avLst/>
          </a:prstGeom>
          <a:noFill/>
          <a:ln w="28575" algn="ctr">
            <a:noFill/>
            <a:miter lim="800000"/>
            <a:headEnd/>
            <a:tailEnd/>
          </a:ln>
          <a:effectLst/>
        </p:spPr>
        <p:txBody>
          <a:bodyPr wrap="none">
            <a:spAutoFit/>
          </a:bodyPr>
          <a:lstStyle/>
          <a:p>
            <a:pPr algn="ctr" eaLnBrk="0" hangingPunct="0">
              <a:spcBef>
                <a:spcPct val="50000"/>
              </a:spcBef>
            </a:pPr>
            <a:r>
              <a:rPr lang="en-US" altLang="zh-CN" sz="2000">
                <a:effectLst>
                  <a:outerShdw blurRad="38100" dist="38100" dir="2700000" algn="tl">
                    <a:srgbClr val="000000"/>
                  </a:outerShdw>
                </a:effectLst>
                <a:latin typeface="Verdana" pitchFamily="34" charset="0"/>
              </a:rPr>
              <a:t>shadows</a:t>
            </a:r>
          </a:p>
        </p:txBody>
      </p:sp>
      <p:sp>
        <p:nvSpPr>
          <p:cNvPr id="57440" name="Text Box 96"/>
          <p:cNvSpPr txBox="1">
            <a:spLocks noChangeArrowheads="1"/>
          </p:cNvSpPr>
          <p:nvPr/>
        </p:nvSpPr>
        <p:spPr bwMode="auto">
          <a:xfrm>
            <a:off x="836613" y="5040313"/>
            <a:ext cx="874712" cy="701675"/>
          </a:xfrm>
          <a:prstGeom prst="rect">
            <a:avLst/>
          </a:prstGeom>
          <a:noFill/>
          <a:ln w="28575" algn="ctr">
            <a:noFill/>
            <a:miter lim="800000"/>
            <a:headEnd/>
            <a:tailEnd/>
          </a:ln>
          <a:effectLst/>
        </p:spPr>
        <p:txBody>
          <a:bodyPr wrap="none">
            <a:spAutoFit/>
          </a:bodyPr>
          <a:lstStyle/>
          <a:p>
            <a:pPr algn="r" eaLnBrk="0" hangingPunct="0">
              <a:spcBef>
                <a:spcPct val="50000"/>
              </a:spcBef>
            </a:pPr>
            <a:r>
              <a:rPr lang="en-US" altLang="zh-CN" sz="2000">
                <a:effectLst>
                  <a:outerShdw blurRad="38100" dist="38100" dir="2700000" algn="tl">
                    <a:srgbClr val="000000"/>
                  </a:outerShdw>
                </a:effectLst>
                <a:latin typeface="Verdana" pitchFamily="34" charset="0"/>
              </a:rPr>
              <a:t>point</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lights</a:t>
            </a:r>
          </a:p>
        </p:txBody>
      </p:sp>
      <p:sp>
        <p:nvSpPr>
          <p:cNvPr id="57441" name="Line 97"/>
          <p:cNvSpPr>
            <a:spLocks noChangeShapeType="1"/>
          </p:cNvSpPr>
          <p:nvPr/>
        </p:nvSpPr>
        <p:spPr bwMode="auto">
          <a:xfrm rot="-5400000">
            <a:off x="1759744" y="2636044"/>
            <a:ext cx="0" cy="188912"/>
          </a:xfrm>
          <a:prstGeom prst="line">
            <a:avLst/>
          </a:prstGeom>
          <a:noFill/>
          <a:ln w="28575">
            <a:solidFill>
              <a:schemeClr val="tx1"/>
            </a:solidFill>
            <a:round/>
            <a:headEnd/>
            <a:tailEnd/>
          </a:ln>
          <a:effectLst/>
        </p:spPr>
        <p:txBody>
          <a:bodyPr>
            <a:spAutoFit/>
          </a:bodyPr>
          <a:lstStyle/>
          <a:p>
            <a:endParaRPr lang="zh-CN" altLang="en-US"/>
          </a:p>
        </p:txBody>
      </p:sp>
      <p:sp>
        <p:nvSpPr>
          <p:cNvPr id="57442" name="Text Box 98"/>
          <p:cNvSpPr txBox="1">
            <a:spLocks noChangeArrowheads="1"/>
          </p:cNvSpPr>
          <p:nvPr/>
        </p:nvSpPr>
        <p:spPr bwMode="auto">
          <a:xfrm>
            <a:off x="938213" y="2227263"/>
            <a:ext cx="742950" cy="1006475"/>
          </a:xfrm>
          <a:prstGeom prst="rect">
            <a:avLst/>
          </a:prstGeom>
          <a:noFill/>
          <a:ln w="28575" algn="ctr">
            <a:noFill/>
            <a:miter lim="800000"/>
            <a:headEnd/>
            <a:tailEnd/>
          </a:ln>
          <a:effectLst/>
        </p:spPr>
        <p:txBody>
          <a:bodyPr wrap="none">
            <a:spAutoFit/>
          </a:bodyPr>
          <a:lstStyle/>
          <a:p>
            <a:pPr algn="r" eaLnBrk="0" hangingPunct="0">
              <a:spcBef>
                <a:spcPct val="50000"/>
              </a:spcBef>
            </a:pPr>
            <a:r>
              <a:rPr lang="en-US" altLang="zh-CN" sz="2000">
                <a:effectLst>
                  <a:outerShdw blurRad="38100" dist="38100" dir="2700000" algn="tl">
                    <a:srgbClr val="000000"/>
                  </a:outerShdw>
                </a:effectLst>
                <a:latin typeface="Verdana" pitchFamily="34" charset="0"/>
              </a:rPr>
              <a:t>full </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env.</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map</a:t>
            </a:r>
          </a:p>
        </p:txBody>
      </p:sp>
      <p:pic>
        <p:nvPicPr>
          <p:cNvPr id="57443" name="Picture 99" descr="motivate2"/>
          <p:cNvPicPr>
            <a:picLocks noChangeAspect="1" noChangeArrowheads="1"/>
          </p:cNvPicPr>
          <p:nvPr/>
        </p:nvPicPr>
        <p:blipFill>
          <a:blip r:embed="rId6"/>
          <a:srcRect/>
          <a:stretch>
            <a:fillRect/>
          </a:stretch>
        </p:blipFill>
        <p:spPr bwMode="auto">
          <a:xfrm>
            <a:off x="1951038" y="2178050"/>
            <a:ext cx="1035050" cy="1055688"/>
          </a:xfrm>
          <a:prstGeom prst="rect">
            <a:avLst/>
          </a:prstGeom>
          <a:noFill/>
          <a:effectLst/>
        </p:spPr>
      </p:pic>
      <p:grpSp>
        <p:nvGrpSpPr>
          <p:cNvPr id="57444" name="Group 100"/>
          <p:cNvGrpSpPr>
            <a:grpSpLocks/>
          </p:cNvGrpSpPr>
          <p:nvPr/>
        </p:nvGrpSpPr>
        <p:grpSpPr bwMode="auto">
          <a:xfrm>
            <a:off x="5137150" y="5957888"/>
            <a:ext cx="1500188" cy="855662"/>
            <a:chOff x="3074" y="3564"/>
            <a:chExt cx="945" cy="539"/>
          </a:xfrm>
        </p:grpSpPr>
        <p:sp>
          <p:nvSpPr>
            <p:cNvPr id="57445" name="Line 101"/>
            <p:cNvSpPr>
              <a:spLocks noChangeShapeType="1"/>
            </p:cNvSpPr>
            <p:nvPr/>
          </p:nvSpPr>
          <p:spPr bwMode="auto">
            <a:xfrm>
              <a:off x="3543" y="3564"/>
              <a:ext cx="0" cy="119"/>
            </a:xfrm>
            <a:prstGeom prst="line">
              <a:avLst/>
            </a:prstGeom>
            <a:noFill/>
            <a:ln w="28575">
              <a:solidFill>
                <a:schemeClr val="tx1"/>
              </a:solidFill>
              <a:round/>
              <a:headEnd/>
              <a:tailEnd/>
            </a:ln>
            <a:effectLst/>
          </p:spPr>
          <p:txBody>
            <a:bodyPr>
              <a:spAutoFit/>
            </a:bodyPr>
            <a:lstStyle/>
            <a:p>
              <a:endParaRPr lang="zh-CN" altLang="en-US"/>
            </a:p>
          </p:txBody>
        </p:sp>
        <p:sp>
          <p:nvSpPr>
            <p:cNvPr id="57446" name="Text Box 102"/>
            <p:cNvSpPr txBox="1">
              <a:spLocks noChangeArrowheads="1"/>
            </p:cNvSpPr>
            <p:nvPr/>
          </p:nvSpPr>
          <p:spPr bwMode="auto">
            <a:xfrm>
              <a:off x="3074" y="3661"/>
              <a:ext cx="945" cy="442"/>
            </a:xfrm>
            <a:prstGeom prst="rect">
              <a:avLst/>
            </a:prstGeom>
            <a:noFill/>
            <a:ln w="28575" algn="ctr">
              <a:noFill/>
              <a:miter lim="800000"/>
              <a:headEnd/>
              <a:tailEnd/>
            </a:ln>
            <a:effectLst/>
          </p:spPr>
          <p:txBody>
            <a:bodyPr wrap="none">
              <a:spAutoFit/>
            </a:bodyPr>
            <a:lstStyle/>
            <a:p>
              <a:pPr algn="ctr" eaLnBrk="0" hangingPunct="0">
                <a:spcBef>
                  <a:spcPct val="50000"/>
                </a:spcBef>
              </a:pPr>
              <a:r>
                <a:rPr lang="en-US" altLang="zh-CN" sz="2000">
                  <a:effectLst>
                    <a:outerShdw blurRad="38100" dist="38100" dir="2700000" algn="tl">
                      <a:srgbClr val="000000"/>
                    </a:outerShdw>
                  </a:effectLst>
                  <a:latin typeface="Verdana" pitchFamily="34" charset="0"/>
                </a:rPr>
                <a:t>inter-</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reflections</a:t>
              </a:r>
            </a:p>
          </p:txBody>
        </p:sp>
      </p:grpSp>
      <p:sp>
        <p:nvSpPr>
          <p:cNvPr id="57447" name="Line 103"/>
          <p:cNvSpPr>
            <a:spLocks noChangeShapeType="1"/>
          </p:cNvSpPr>
          <p:nvPr/>
        </p:nvSpPr>
        <p:spPr bwMode="auto">
          <a:xfrm rot="-5400000">
            <a:off x="1759744" y="3983832"/>
            <a:ext cx="0" cy="188912"/>
          </a:xfrm>
          <a:prstGeom prst="line">
            <a:avLst/>
          </a:prstGeom>
          <a:noFill/>
          <a:ln w="28575">
            <a:solidFill>
              <a:schemeClr val="tx1"/>
            </a:solidFill>
            <a:round/>
            <a:headEnd/>
            <a:tailEnd/>
          </a:ln>
          <a:effectLst/>
        </p:spPr>
        <p:txBody>
          <a:bodyPr>
            <a:spAutoFit/>
          </a:bodyPr>
          <a:lstStyle/>
          <a:p>
            <a:endParaRPr lang="zh-CN" altLang="en-US"/>
          </a:p>
        </p:txBody>
      </p:sp>
      <p:sp>
        <p:nvSpPr>
          <p:cNvPr id="57448" name="Text Box 104"/>
          <p:cNvSpPr txBox="1">
            <a:spLocks noChangeArrowheads="1"/>
          </p:cNvSpPr>
          <p:nvPr/>
        </p:nvSpPr>
        <p:spPr bwMode="auto">
          <a:xfrm>
            <a:off x="755650" y="3575050"/>
            <a:ext cx="925513" cy="1006475"/>
          </a:xfrm>
          <a:prstGeom prst="rect">
            <a:avLst/>
          </a:prstGeom>
          <a:noFill/>
          <a:ln w="28575" algn="ctr">
            <a:noFill/>
            <a:miter lim="800000"/>
            <a:headEnd/>
            <a:tailEnd/>
          </a:ln>
          <a:effectLst/>
        </p:spPr>
        <p:txBody>
          <a:bodyPr wrap="none">
            <a:spAutoFit/>
          </a:bodyPr>
          <a:lstStyle/>
          <a:p>
            <a:pPr algn="r" eaLnBrk="0" hangingPunct="0">
              <a:spcBef>
                <a:spcPct val="50000"/>
              </a:spcBef>
            </a:pPr>
            <a:r>
              <a:rPr lang="en-US" altLang="zh-CN" sz="2000">
                <a:effectLst>
                  <a:outerShdw blurRad="38100" dist="38100" dir="2700000" algn="tl">
                    <a:srgbClr val="000000"/>
                  </a:outerShdw>
                </a:effectLst>
                <a:latin typeface="Verdana" pitchFamily="34" charset="0"/>
              </a:rPr>
              <a:t>single</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area</a:t>
            </a:r>
            <a:br>
              <a:rPr lang="en-US" altLang="zh-CN" sz="2000">
                <a:effectLst>
                  <a:outerShdw blurRad="38100" dist="38100" dir="2700000" algn="tl">
                    <a:srgbClr val="000000"/>
                  </a:outerShdw>
                </a:effectLst>
                <a:latin typeface="Verdana" pitchFamily="34" charset="0"/>
              </a:rPr>
            </a:br>
            <a:r>
              <a:rPr lang="en-US" altLang="zh-CN" sz="2000">
                <a:effectLst>
                  <a:outerShdw blurRad="38100" dist="38100" dir="2700000" algn="tl">
                    <a:srgbClr val="000000"/>
                  </a:outerShdw>
                </a:effectLst>
                <a:latin typeface="Verdana" pitchFamily="34" charset="0"/>
              </a:rPr>
              <a:t>light</a:t>
            </a:r>
          </a:p>
        </p:txBody>
      </p:sp>
      <p:sp>
        <p:nvSpPr>
          <p:cNvPr id="57450" name="Text Box 106"/>
          <p:cNvSpPr txBox="1">
            <a:spLocks noChangeArrowheads="1"/>
          </p:cNvSpPr>
          <p:nvPr/>
        </p:nvSpPr>
        <p:spPr bwMode="auto">
          <a:xfrm>
            <a:off x="5446713" y="1881188"/>
            <a:ext cx="773112" cy="1555750"/>
          </a:xfrm>
          <a:prstGeom prst="rect">
            <a:avLst/>
          </a:prstGeom>
          <a:noFill/>
          <a:ln w="28575" algn="ctr">
            <a:noFill/>
            <a:miter lim="800000"/>
            <a:headEnd/>
            <a:tailEnd/>
          </a:ln>
          <a:effectLst/>
        </p:spPr>
        <p:txBody>
          <a:bodyPr>
            <a:spAutoFit/>
          </a:bodyPr>
          <a:lstStyle/>
          <a:p>
            <a:pPr algn="ctr" eaLnBrk="0" hangingPunct="0">
              <a:spcBef>
                <a:spcPct val="50000"/>
              </a:spcBef>
            </a:pPr>
            <a:r>
              <a:rPr lang="en-US" altLang="zh-CN" sz="9600" b="1">
                <a:effectLst>
                  <a:outerShdw blurRad="38100" dist="38100" dir="2700000" algn="tl">
                    <a:srgbClr val="000000"/>
                  </a:outerShdw>
                </a:effectLst>
                <a:latin typeface="Verdana" pitchFamily="34" charset="0"/>
              </a:rPr>
              <a:t>?</a:t>
            </a:r>
          </a:p>
        </p:txBody>
      </p:sp>
      <p:sp>
        <p:nvSpPr>
          <p:cNvPr id="57451" name="Text Box 107"/>
          <p:cNvSpPr txBox="1">
            <a:spLocks noChangeArrowheads="1"/>
          </p:cNvSpPr>
          <p:nvPr/>
        </p:nvSpPr>
        <p:spPr bwMode="auto">
          <a:xfrm>
            <a:off x="3735388" y="1881188"/>
            <a:ext cx="773112" cy="1555750"/>
          </a:xfrm>
          <a:prstGeom prst="rect">
            <a:avLst/>
          </a:prstGeom>
          <a:noFill/>
          <a:ln w="28575" algn="ctr">
            <a:noFill/>
            <a:miter lim="800000"/>
            <a:headEnd/>
            <a:tailEnd/>
          </a:ln>
          <a:effectLst/>
        </p:spPr>
        <p:txBody>
          <a:bodyPr>
            <a:spAutoFit/>
          </a:bodyPr>
          <a:lstStyle/>
          <a:p>
            <a:pPr algn="ctr" eaLnBrk="0" hangingPunct="0">
              <a:spcBef>
                <a:spcPct val="50000"/>
              </a:spcBef>
            </a:pPr>
            <a:r>
              <a:rPr lang="en-US" altLang="zh-CN" sz="9600" b="1">
                <a:effectLst>
                  <a:outerShdw blurRad="38100" dist="38100" dir="2700000" algn="tl">
                    <a:srgbClr val="000000"/>
                  </a:outerShdw>
                </a:effectLst>
                <a:latin typeface="Verdana" pitchFamily="34" charset="0"/>
              </a:rPr>
              <a:t>?</a:t>
            </a:r>
          </a:p>
        </p:txBody>
      </p:sp>
      <p:pic>
        <p:nvPicPr>
          <p:cNvPr id="57452" name="Picture 108" descr="maxLS0"/>
          <p:cNvPicPr>
            <a:picLocks noChangeAspect="1" noChangeArrowheads="1"/>
          </p:cNvPicPr>
          <p:nvPr/>
        </p:nvPicPr>
        <p:blipFill>
          <a:blip r:embed="rId7" cstate="print">
            <a:clrChange>
              <a:clrFrom>
                <a:srgbClr val="66B2FF"/>
              </a:clrFrom>
              <a:clrTo>
                <a:srgbClr val="66B2FF">
                  <a:alpha val="0"/>
                </a:srgbClr>
              </a:clrTo>
            </a:clrChange>
          </a:blip>
          <a:srcRect/>
          <a:stretch>
            <a:fillRect/>
          </a:stretch>
        </p:blipFill>
        <p:spPr bwMode="auto">
          <a:xfrm>
            <a:off x="1773238" y="4651375"/>
            <a:ext cx="1323975" cy="1320800"/>
          </a:xfrm>
          <a:prstGeom prst="rect">
            <a:avLst/>
          </a:prstGeom>
          <a:noFill/>
        </p:spPr>
      </p:pic>
      <p:pic>
        <p:nvPicPr>
          <p:cNvPr id="57453" name="Picture 109" descr="maxLS1"/>
          <p:cNvPicPr>
            <a:picLocks noChangeAspect="1" noChangeArrowheads="1"/>
          </p:cNvPicPr>
          <p:nvPr/>
        </p:nvPicPr>
        <p:blipFill>
          <a:blip r:embed="rId8" cstate="print">
            <a:clrChange>
              <a:clrFrom>
                <a:srgbClr val="66B2FF"/>
              </a:clrFrom>
              <a:clrTo>
                <a:srgbClr val="66B2FF">
                  <a:alpha val="0"/>
                </a:srgbClr>
              </a:clrTo>
            </a:clrChange>
          </a:blip>
          <a:srcRect/>
          <a:stretch>
            <a:fillRect/>
          </a:stretch>
        </p:blipFill>
        <p:spPr bwMode="auto">
          <a:xfrm>
            <a:off x="1773238" y="3332163"/>
            <a:ext cx="1323975" cy="1320800"/>
          </a:xfrm>
          <a:prstGeom prst="rect">
            <a:avLst/>
          </a:prstGeom>
          <a:noFill/>
        </p:spPr>
      </p:pic>
      <p:sp>
        <p:nvSpPr>
          <p:cNvPr id="57454" name="Text Box 110"/>
          <p:cNvSpPr txBox="1">
            <a:spLocks noChangeArrowheads="1"/>
          </p:cNvSpPr>
          <p:nvPr/>
        </p:nvSpPr>
        <p:spPr bwMode="auto">
          <a:xfrm>
            <a:off x="3284538" y="3413125"/>
            <a:ext cx="1208087" cy="244475"/>
          </a:xfrm>
          <a:prstGeom prst="rect">
            <a:avLst/>
          </a:prstGeom>
          <a:noFill/>
          <a:ln w="28575" algn="ctr">
            <a:noFill/>
            <a:miter lim="800000"/>
            <a:headEnd/>
            <a:tailEnd/>
          </a:ln>
          <a:effectLst/>
        </p:spPr>
        <p:txBody>
          <a:bodyPr>
            <a:spAutoFit/>
          </a:bodyPr>
          <a:lstStyle/>
          <a:p>
            <a:pPr algn="ctr" eaLnBrk="0" hangingPunct="0">
              <a:spcBef>
                <a:spcPct val="50000"/>
              </a:spcBef>
            </a:pPr>
            <a:r>
              <a:rPr lang="en-US" altLang="zh-CN" sz="1000" b="1">
                <a:effectLst>
                  <a:outerShdw blurRad="38100" dist="38100" dir="2700000" algn="tl">
                    <a:srgbClr val="000000"/>
                  </a:outerShdw>
                </a:effectLst>
                <a:latin typeface="Verdana" pitchFamily="34" charset="0"/>
              </a:rPr>
              <a:t>[Moeller02]</a:t>
            </a:r>
          </a:p>
        </p:txBody>
      </p:sp>
      <p:sp>
        <p:nvSpPr>
          <p:cNvPr id="57455" name="Text Box 111"/>
          <p:cNvSpPr txBox="1">
            <a:spLocks noChangeArrowheads="1"/>
          </p:cNvSpPr>
          <p:nvPr/>
        </p:nvSpPr>
        <p:spPr bwMode="auto">
          <a:xfrm>
            <a:off x="1711325" y="2146300"/>
            <a:ext cx="1208088" cy="244475"/>
          </a:xfrm>
          <a:prstGeom prst="rect">
            <a:avLst/>
          </a:prstGeom>
          <a:noFill/>
          <a:ln w="28575" algn="ctr">
            <a:noFill/>
            <a:miter lim="800000"/>
            <a:headEnd/>
            <a:tailEnd/>
          </a:ln>
          <a:effectLst/>
        </p:spPr>
        <p:txBody>
          <a:bodyPr>
            <a:spAutoFit/>
          </a:bodyPr>
          <a:lstStyle/>
          <a:p>
            <a:pPr algn="ctr" eaLnBrk="0" hangingPunct="0">
              <a:spcBef>
                <a:spcPct val="50000"/>
              </a:spcBef>
            </a:pPr>
            <a:r>
              <a:rPr lang="en-US" altLang="zh-CN" sz="1000" b="1">
                <a:effectLst>
                  <a:outerShdw blurRad="38100" dist="38100" dir="2700000" algn="tl">
                    <a:srgbClr val="000000"/>
                  </a:outerShdw>
                </a:effectLst>
                <a:latin typeface="Verdana" pitchFamily="34" charset="0"/>
              </a:rPr>
              <a:t>[Blinn76]</a:t>
            </a:r>
          </a:p>
        </p:txBody>
      </p:sp>
      <p:sp>
        <p:nvSpPr>
          <p:cNvPr id="57456" name="Text Box 112"/>
          <p:cNvSpPr txBox="1">
            <a:spLocks noChangeArrowheads="1"/>
          </p:cNvSpPr>
          <p:nvPr/>
        </p:nvSpPr>
        <p:spPr bwMode="auto">
          <a:xfrm>
            <a:off x="4987925" y="5648325"/>
            <a:ext cx="1208088" cy="244475"/>
          </a:xfrm>
          <a:prstGeom prst="rect">
            <a:avLst/>
          </a:prstGeom>
          <a:noFill/>
          <a:ln w="28575" algn="ctr">
            <a:noFill/>
            <a:miter lim="800000"/>
            <a:headEnd/>
            <a:tailEnd/>
          </a:ln>
          <a:effectLst/>
        </p:spPr>
        <p:txBody>
          <a:bodyPr>
            <a:spAutoFit/>
          </a:bodyPr>
          <a:lstStyle/>
          <a:p>
            <a:pPr eaLnBrk="0" hangingPunct="0">
              <a:spcBef>
                <a:spcPct val="50000"/>
              </a:spcBef>
            </a:pPr>
            <a:r>
              <a:rPr lang="en-US" altLang="zh-CN" sz="1000" b="1">
                <a:effectLst>
                  <a:outerShdw blurRad="38100" dist="38100" dir="2700000" algn="tl">
                    <a:srgbClr val="000000"/>
                  </a:outerShdw>
                </a:effectLst>
                <a:latin typeface="Verdana" pitchFamily="34" charset="0"/>
              </a:rPr>
              <a:t>[Heidrich00]</a:t>
            </a:r>
          </a:p>
        </p:txBody>
      </p:sp>
      <p:sp>
        <p:nvSpPr>
          <p:cNvPr id="57457" name="Text Box 113"/>
          <p:cNvSpPr txBox="1">
            <a:spLocks noChangeArrowheads="1"/>
          </p:cNvSpPr>
          <p:nvPr/>
        </p:nvSpPr>
        <p:spPr bwMode="auto">
          <a:xfrm>
            <a:off x="3340100" y="4733925"/>
            <a:ext cx="1208088" cy="244475"/>
          </a:xfrm>
          <a:prstGeom prst="rect">
            <a:avLst/>
          </a:prstGeom>
          <a:noFill/>
          <a:ln w="28575" algn="ctr">
            <a:noFill/>
            <a:miter lim="800000"/>
            <a:headEnd/>
            <a:tailEnd/>
          </a:ln>
          <a:effectLst/>
        </p:spPr>
        <p:txBody>
          <a:bodyPr>
            <a:spAutoFit/>
          </a:bodyPr>
          <a:lstStyle/>
          <a:p>
            <a:pPr eaLnBrk="0" hangingPunct="0">
              <a:spcBef>
                <a:spcPct val="50000"/>
              </a:spcBef>
            </a:pPr>
            <a:r>
              <a:rPr lang="en-US" altLang="zh-CN" sz="1000" b="1">
                <a:effectLst>
                  <a:outerShdw blurRad="38100" dist="38100" dir="2700000" algn="tl">
                    <a:srgbClr val="000000"/>
                  </a:outerShdw>
                </a:effectLst>
                <a:latin typeface="Verdana" pitchFamily="34" charset="0"/>
              </a:rPr>
              <a:t>[Crow77]</a:t>
            </a:r>
          </a:p>
        </p:txBody>
      </p:sp>
      <p:pic>
        <p:nvPicPr>
          <p:cNvPr id="57458" name="Picture 114" descr="Ashikmin"/>
          <p:cNvPicPr>
            <a:picLocks noChangeAspect="1" noChangeArrowheads="1"/>
          </p:cNvPicPr>
          <p:nvPr/>
        </p:nvPicPr>
        <p:blipFill>
          <a:blip r:embed="rId9"/>
          <a:srcRect/>
          <a:stretch>
            <a:fillRect/>
          </a:stretch>
        </p:blipFill>
        <p:spPr bwMode="auto">
          <a:xfrm>
            <a:off x="5172075" y="3448050"/>
            <a:ext cx="1441450" cy="1182688"/>
          </a:xfrm>
          <a:prstGeom prst="rect">
            <a:avLst/>
          </a:prstGeom>
          <a:noFill/>
        </p:spPr>
      </p:pic>
      <p:sp>
        <p:nvSpPr>
          <p:cNvPr id="57459" name="Text Box 115"/>
          <p:cNvSpPr txBox="1">
            <a:spLocks noChangeArrowheads="1"/>
          </p:cNvSpPr>
          <p:nvPr/>
        </p:nvSpPr>
        <p:spPr bwMode="auto">
          <a:xfrm>
            <a:off x="5180013" y="3452813"/>
            <a:ext cx="1281112" cy="244475"/>
          </a:xfrm>
          <a:prstGeom prst="rect">
            <a:avLst/>
          </a:prstGeom>
          <a:solidFill>
            <a:srgbClr val="080808"/>
          </a:solidFill>
          <a:ln w="9525" algn="ctr">
            <a:noFill/>
            <a:miter lim="800000"/>
            <a:headEnd/>
            <a:tailEnd/>
          </a:ln>
          <a:effectLst/>
        </p:spPr>
        <p:txBody>
          <a:bodyPr>
            <a:spAutoFit/>
          </a:bodyPr>
          <a:lstStyle/>
          <a:p>
            <a:pPr eaLnBrk="0" hangingPunct="0">
              <a:spcBef>
                <a:spcPct val="50000"/>
              </a:spcBef>
              <a:buClr>
                <a:schemeClr val="accent1"/>
              </a:buClr>
              <a:buSzPct val="120000"/>
              <a:buFont typeface="Wingdings" pitchFamily="2" charset="2"/>
              <a:buNone/>
            </a:pPr>
            <a:r>
              <a:rPr lang="en-US" altLang="zh-CN" sz="1000" b="1">
                <a:effectLst>
                  <a:outerShdw blurRad="38100" dist="38100" dir="2700000" algn="tl">
                    <a:srgbClr val="005A58"/>
                  </a:outerShdw>
                </a:effectLst>
                <a:latin typeface="Verdana" pitchFamily="34" charset="0"/>
              </a:rPr>
              <a:t>[Ashikhmin02]</a:t>
            </a:r>
          </a:p>
        </p:txBody>
      </p:sp>
      <p:sp>
        <p:nvSpPr>
          <p:cNvPr id="57461" name="Rectangle 117"/>
          <p:cNvSpPr>
            <a:spLocks noChangeArrowheads="1"/>
          </p:cNvSpPr>
          <p:nvPr/>
        </p:nvSpPr>
        <p:spPr bwMode="auto">
          <a:xfrm>
            <a:off x="3405188" y="2128838"/>
            <a:ext cx="3200400" cy="1181100"/>
          </a:xfrm>
          <a:prstGeom prst="rect">
            <a:avLst/>
          </a:prstGeom>
          <a:solidFill>
            <a:schemeClr val="accent1"/>
          </a:solidFill>
          <a:ln w="25400" algn="ctr">
            <a:solidFill>
              <a:schemeClr val="tx1"/>
            </a:solidFill>
            <a:miter lim="800000"/>
            <a:headEnd/>
            <a:tailEnd/>
          </a:ln>
          <a:effectLst/>
        </p:spPr>
        <p:txBody>
          <a:bodyPr wrap="none" anchor="ctr"/>
          <a:lstStyle/>
          <a:p>
            <a:endParaRPr lang="zh-CN" altLang="en-US"/>
          </a:p>
        </p:txBody>
      </p:sp>
      <p:sp>
        <p:nvSpPr>
          <p:cNvPr id="57462" name="Text Box 118"/>
          <p:cNvSpPr txBox="1">
            <a:spLocks noChangeArrowheads="1"/>
          </p:cNvSpPr>
          <p:nvPr/>
        </p:nvSpPr>
        <p:spPr bwMode="auto">
          <a:xfrm>
            <a:off x="3530600" y="2184400"/>
            <a:ext cx="2773363" cy="457200"/>
          </a:xfrm>
          <a:prstGeom prst="rect">
            <a:avLst/>
          </a:prstGeom>
          <a:noFill/>
          <a:ln w="28575" algn="ctr">
            <a:noFill/>
            <a:miter lim="800000"/>
            <a:headEnd/>
            <a:tailEnd/>
          </a:ln>
          <a:effectLst/>
        </p:spPr>
        <p:txBody>
          <a:bodyPr>
            <a:spAutoFit/>
          </a:bodyPr>
          <a:lstStyle/>
          <a:p>
            <a:pPr eaLnBrk="0" hangingPunct="0">
              <a:spcBef>
                <a:spcPct val="50000"/>
              </a:spcBef>
            </a:pPr>
            <a:r>
              <a:rPr lang="en-US" altLang="zh-CN" sz="2400" b="1">
                <a:effectLst>
                  <a:outerShdw blurRad="38100" dist="38100" dir="2700000" algn="tl">
                    <a:srgbClr val="000000"/>
                  </a:outerShdw>
                </a:effectLst>
                <a:latin typeface="Verdana" pitchFamily="34" charset="0"/>
              </a:rPr>
              <a:t>PRT</a:t>
            </a:r>
          </a:p>
        </p:txBody>
      </p:sp>
      <p:pic>
        <p:nvPicPr>
          <p:cNvPr id="57463" name="Picture 119" descr="BuddhaCDiffInter"/>
          <p:cNvPicPr>
            <a:picLocks noChangeAspect="1" noChangeArrowheads="1"/>
          </p:cNvPicPr>
          <p:nvPr/>
        </p:nvPicPr>
        <p:blipFill>
          <a:blip r:embed="rId10" cstate="print"/>
          <a:srcRect l="13126" t="5624" r="16875" b="751"/>
          <a:stretch>
            <a:fillRect/>
          </a:stretch>
        </p:blipFill>
        <p:spPr bwMode="auto">
          <a:xfrm>
            <a:off x="5672138" y="2146300"/>
            <a:ext cx="914400" cy="1155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25" name="Rectangle 89"/>
          <p:cNvSpPr>
            <a:spLocks noGrp="1" noChangeArrowheads="1"/>
          </p:cNvSpPr>
          <p:nvPr>
            <p:ph type="title"/>
          </p:nvPr>
        </p:nvSpPr>
        <p:spPr/>
        <p:txBody>
          <a:bodyPr/>
          <a:lstStyle/>
          <a:p>
            <a:endParaRPr lang="zh-CN" altLang="zh-CN"/>
          </a:p>
        </p:txBody>
      </p:sp>
      <p:graphicFrame>
        <p:nvGraphicFramePr>
          <p:cNvPr id="116812" name="Object 76"/>
          <p:cNvGraphicFramePr>
            <a:graphicFrameLocks noChangeAspect="1"/>
          </p:cNvGraphicFramePr>
          <p:nvPr>
            <p:ph sz="half" idx="1"/>
          </p:nvPr>
        </p:nvGraphicFramePr>
        <p:xfrm>
          <a:off x="468313" y="2279650"/>
          <a:ext cx="5915025" cy="3381375"/>
        </p:xfrm>
        <a:graphic>
          <a:graphicData uri="http://schemas.openxmlformats.org/presentationml/2006/ole">
            <p:oleObj spid="_x0000_s116812" name="Visio" r:id="rId4" imgW="5330993" imgH="3045724" progId="Visio.Drawing.11">
              <p:embed/>
            </p:oleObj>
          </a:graphicData>
        </a:graphic>
      </p:graphicFrame>
      <p:pic>
        <p:nvPicPr>
          <p:cNvPr id="116815" name="Picture 79" descr="max4"/>
          <p:cNvPicPr>
            <a:picLocks noGrp="1" noChangeAspect="1" noChangeArrowheads="1"/>
          </p:cNvPicPr>
          <p:nvPr>
            <p:ph sz="quarter" idx="2"/>
          </p:nvPr>
        </p:nvPicPr>
        <p:blipFill>
          <a:blip r:embed="rId5"/>
          <a:srcRect/>
          <a:stretch>
            <a:fillRect/>
          </a:stretch>
        </p:blipFill>
        <p:spPr>
          <a:xfrm>
            <a:off x="6451600" y="4149725"/>
            <a:ext cx="2185988" cy="2185988"/>
          </a:xfrm>
          <a:noFill/>
          <a:ln/>
          <a:effectLst>
            <a:outerShdw dist="35921" dir="2700000" algn="ctr" rotWithShape="0">
              <a:srgbClr val="000000"/>
            </a:outerShdw>
          </a:effectLst>
        </p:spPr>
      </p:pic>
      <p:graphicFrame>
        <p:nvGraphicFramePr>
          <p:cNvPr id="116824" name="Object 88"/>
          <p:cNvGraphicFramePr>
            <a:graphicFrameLocks noChangeAspect="1"/>
          </p:cNvGraphicFramePr>
          <p:nvPr>
            <p:ph sz="quarter" idx="3"/>
          </p:nvPr>
        </p:nvGraphicFramePr>
        <p:xfrm>
          <a:off x="6443663" y="1628775"/>
          <a:ext cx="2195512" cy="2187575"/>
        </p:xfrm>
        <a:graphic>
          <a:graphicData uri="http://schemas.openxmlformats.org/presentationml/2006/ole">
            <p:oleObj spid="_x0000_s116824" name="Image" r:id="rId6" imgW="3822222" imgH="3809524" progId="">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endParaRPr lang="zh-CN" altLang="zh-CN"/>
          </a:p>
        </p:txBody>
      </p:sp>
      <p:sp>
        <p:nvSpPr>
          <p:cNvPr id="72707" name="Rectangle 3"/>
          <p:cNvSpPr>
            <a:spLocks noGrp="1" noChangeArrowheads="1"/>
          </p:cNvSpPr>
          <p:nvPr>
            <p:ph type="body" idx="1"/>
          </p:nvPr>
        </p:nvSpPr>
        <p:spPr/>
        <p:txBody>
          <a:bodyPr/>
          <a:lstStyle/>
          <a:p>
            <a:pPr>
              <a:lnSpc>
                <a:spcPct val="90000"/>
              </a:lnSpc>
            </a:pPr>
            <a:r>
              <a:rPr lang="en-US" altLang="zh-CN" sz="2800"/>
              <a:t>Spherical Harmonics</a:t>
            </a:r>
          </a:p>
          <a:p>
            <a:pPr lvl="1">
              <a:lnSpc>
                <a:spcPct val="90000"/>
              </a:lnSpc>
            </a:pPr>
            <a:r>
              <a:rPr lang="en-US" altLang="zh-CN" sz="2400"/>
              <a:t>[Sloan et al. 2002, 2003]</a:t>
            </a:r>
          </a:p>
          <a:p>
            <a:pPr>
              <a:lnSpc>
                <a:spcPct val="90000"/>
              </a:lnSpc>
            </a:pPr>
            <a:r>
              <a:rPr lang="en-US" altLang="zh-CN" sz="2800"/>
              <a:t>Haar Wavelet</a:t>
            </a:r>
          </a:p>
          <a:p>
            <a:pPr lvl="1">
              <a:lnSpc>
                <a:spcPct val="90000"/>
              </a:lnSpc>
            </a:pPr>
            <a:r>
              <a:rPr lang="en-US" altLang="zh-CN" sz="2400"/>
              <a:t>[Ng et al. 2003, 2004]</a:t>
            </a:r>
          </a:p>
          <a:p>
            <a:pPr>
              <a:lnSpc>
                <a:spcPct val="90000"/>
              </a:lnSpc>
            </a:pPr>
            <a:r>
              <a:rPr lang="en-US" altLang="zh-CN" sz="2800"/>
              <a:t>Glossy Material with Dynamic Viewing</a:t>
            </a:r>
          </a:p>
          <a:p>
            <a:pPr lvl="1">
              <a:lnSpc>
                <a:spcPct val="90000"/>
              </a:lnSpc>
            </a:pPr>
            <a:r>
              <a:rPr lang="en-US" altLang="zh-CN" sz="2400"/>
              <a:t>[Liu et al. 2004] [Wang et al. 2004]</a:t>
            </a:r>
          </a:p>
          <a:p>
            <a:pPr>
              <a:lnSpc>
                <a:spcPct val="90000"/>
              </a:lnSpc>
            </a:pPr>
            <a:r>
              <a:rPr lang="en-US" altLang="zh-CN" sz="2800"/>
              <a:t>Dynamic Scene</a:t>
            </a:r>
          </a:p>
          <a:p>
            <a:pPr lvl="1">
              <a:lnSpc>
                <a:spcPct val="90000"/>
              </a:lnSpc>
            </a:pPr>
            <a:r>
              <a:rPr lang="en-US" altLang="zh-CN" sz="2400"/>
              <a:t>[Mei et al. 2004] [Zhou et al. 2005]</a:t>
            </a:r>
          </a:p>
          <a:p>
            <a:pPr>
              <a:lnSpc>
                <a:spcPct val="90000"/>
              </a:lnSpc>
            </a:pPr>
            <a:r>
              <a:rPr lang="en-US" altLang="zh-CN" sz="2800"/>
              <a:t>Deformable Scene</a:t>
            </a:r>
          </a:p>
          <a:p>
            <a:pPr lvl="1">
              <a:lnSpc>
                <a:spcPct val="90000"/>
              </a:lnSpc>
            </a:pPr>
            <a:r>
              <a:rPr lang="en-US" altLang="zh-CN" sz="2400"/>
              <a:t>[Ren et al. 2006]</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zh-CN" altLang="en-US" sz="4000" dirty="0"/>
              <a:t>相关工作</a:t>
            </a:r>
            <a:br>
              <a:rPr lang="zh-CN" altLang="en-US" sz="4000" dirty="0"/>
            </a:br>
            <a:r>
              <a:rPr lang="zh-CN" altLang="en-US" sz="4000" dirty="0"/>
              <a:t>	</a:t>
            </a:r>
            <a:r>
              <a:rPr lang="en-US" altLang="zh-CN" sz="4000" dirty="0"/>
              <a:t>——</a:t>
            </a:r>
            <a:r>
              <a:rPr lang="zh-CN" altLang="en-US" sz="4000" dirty="0"/>
              <a:t>双向反射分布函数</a:t>
            </a:r>
          </a:p>
        </p:txBody>
      </p:sp>
      <p:pic>
        <p:nvPicPr>
          <p:cNvPr id="246788" name="Picture 4"/>
          <p:cNvPicPr>
            <a:picLocks noChangeAspect="1" noChangeArrowheads="1"/>
          </p:cNvPicPr>
          <p:nvPr/>
        </p:nvPicPr>
        <p:blipFill>
          <a:blip r:embed="rId3"/>
          <a:srcRect/>
          <a:stretch>
            <a:fillRect/>
          </a:stretch>
        </p:blipFill>
        <p:spPr bwMode="auto">
          <a:xfrm>
            <a:off x="500034" y="2035960"/>
            <a:ext cx="3677460" cy="2971429"/>
          </a:xfrm>
          <a:prstGeom prst="rect">
            <a:avLst/>
          </a:prstGeom>
          <a:noFill/>
          <a:ln w="9525">
            <a:noFill/>
            <a:miter lim="800000"/>
            <a:headEnd/>
            <a:tailEnd/>
          </a:ln>
          <a:effectLst/>
        </p:spPr>
      </p:pic>
      <p:pic>
        <p:nvPicPr>
          <p:cNvPr id="246789" name="Picture 5"/>
          <p:cNvPicPr>
            <a:picLocks noChangeAspect="1" noChangeArrowheads="1"/>
          </p:cNvPicPr>
          <p:nvPr/>
        </p:nvPicPr>
        <p:blipFill>
          <a:blip r:embed="rId4"/>
          <a:srcRect/>
          <a:stretch>
            <a:fillRect/>
          </a:stretch>
        </p:blipFill>
        <p:spPr bwMode="auto">
          <a:xfrm>
            <a:off x="5000628" y="2035960"/>
            <a:ext cx="3677460" cy="2971429"/>
          </a:xfrm>
          <a:prstGeom prst="rect">
            <a:avLst/>
          </a:prstGeom>
          <a:noFill/>
          <a:ln w="9525">
            <a:noFill/>
            <a:miter lim="800000"/>
            <a:headEnd/>
            <a:tailEnd/>
          </a:ln>
          <a:effectLst/>
        </p:spPr>
      </p:pic>
      <p:sp>
        <p:nvSpPr>
          <p:cNvPr id="10" name="TextBox 9"/>
          <p:cNvSpPr txBox="1"/>
          <p:nvPr/>
        </p:nvSpPr>
        <p:spPr>
          <a:xfrm>
            <a:off x="357158" y="5072074"/>
            <a:ext cx="3877985" cy="830997"/>
          </a:xfrm>
          <a:prstGeom prst="rect">
            <a:avLst/>
          </a:prstGeom>
          <a:noFill/>
        </p:spPr>
        <p:txBody>
          <a:bodyPr wrap="none" rtlCol="0">
            <a:spAutoFit/>
          </a:bodyPr>
          <a:lstStyle/>
          <a:p>
            <a:pPr algn="ctr"/>
            <a:r>
              <a:rPr lang="zh-CN" altLang="en-US" sz="2400" dirty="0" smtClean="0"/>
              <a:t>双向表面散射反射分布函数</a:t>
            </a:r>
            <a:endParaRPr lang="en-US" altLang="zh-CN" sz="2400" dirty="0" smtClean="0"/>
          </a:p>
          <a:p>
            <a:pPr algn="ctr"/>
            <a:r>
              <a:rPr lang="en-US" altLang="zh-CN" sz="2400" dirty="0" smtClean="0"/>
              <a:t>BSSRDF</a:t>
            </a:r>
            <a:endParaRPr lang="zh-CN" altLang="en-US" sz="2400" dirty="0"/>
          </a:p>
        </p:txBody>
      </p:sp>
      <p:sp>
        <p:nvSpPr>
          <p:cNvPr id="11" name="TextBox 10"/>
          <p:cNvSpPr txBox="1"/>
          <p:nvPr/>
        </p:nvSpPr>
        <p:spPr>
          <a:xfrm>
            <a:off x="5429256" y="5072074"/>
            <a:ext cx="2646878" cy="830997"/>
          </a:xfrm>
          <a:prstGeom prst="rect">
            <a:avLst/>
          </a:prstGeom>
          <a:noFill/>
        </p:spPr>
        <p:txBody>
          <a:bodyPr wrap="none" rtlCol="0">
            <a:spAutoFit/>
          </a:bodyPr>
          <a:lstStyle/>
          <a:p>
            <a:pPr algn="ctr"/>
            <a:r>
              <a:rPr lang="zh-CN" altLang="en-US" sz="2400" dirty="0" smtClean="0"/>
              <a:t>双向反射分布函数</a:t>
            </a:r>
            <a:endParaRPr lang="en-US" altLang="zh-CN" sz="2400" dirty="0" smtClean="0"/>
          </a:p>
          <a:p>
            <a:pPr algn="ctr"/>
            <a:r>
              <a:rPr lang="en-US" altLang="zh-CN" sz="2400" dirty="0" smtClean="0"/>
              <a:t>BRDF</a:t>
            </a:r>
            <a:endParaRPr lang="zh-CN" altLang="en-US" sz="2400" dirty="0"/>
          </a:p>
        </p:txBody>
      </p:sp>
      <p:sp>
        <p:nvSpPr>
          <p:cNvPr id="12" name="TextBox 11"/>
          <p:cNvSpPr txBox="1"/>
          <p:nvPr/>
        </p:nvSpPr>
        <p:spPr>
          <a:xfrm>
            <a:off x="2329944" y="6000768"/>
            <a:ext cx="4484113" cy="400110"/>
          </a:xfrm>
          <a:prstGeom prst="rect">
            <a:avLst/>
          </a:prstGeom>
          <a:noFill/>
        </p:spPr>
        <p:txBody>
          <a:bodyPr wrap="none" rtlCol="0">
            <a:spAutoFit/>
          </a:bodyPr>
          <a:lstStyle/>
          <a:p>
            <a:r>
              <a:rPr lang="zh-CN" altLang="en-US" sz="2000" dirty="0" smtClean="0"/>
              <a:t>上图引自</a:t>
            </a:r>
            <a:r>
              <a:rPr lang="en-US" altLang="zh-CN" sz="2000" dirty="0" err="1" smtClean="0"/>
              <a:t>Wojciech</a:t>
            </a:r>
            <a:r>
              <a:rPr lang="en-US" altLang="zh-CN" sz="2000" dirty="0" smtClean="0"/>
              <a:t> </a:t>
            </a:r>
            <a:r>
              <a:rPr lang="en-US" altLang="zh-CN" sz="2000" dirty="0" err="1" smtClean="0"/>
              <a:t>Matusik</a:t>
            </a:r>
            <a:r>
              <a:rPr lang="zh-CN" altLang="en-US" sz="2000" dirty="0" smtClean="0"/>
              <a:t>的博士论文</a:t>
            </a:r>
            <a:endParaRPr lang="zh-CN" alt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sz="4000"/>
              <a:t>相关工作</a:t>
            </a:r>
            <a:br>
              <a:rPr lang="zh-CN" altLang="en-US" sz="4000"/>
            </a:br>
            <a:r>
              <a:rPr lang="zh-CN" altLang="en-US" sz="4000"/>
              <a:t>	</a:t>
            </a:r>
            <a:r>
              <a:rPr lang="en-US" altLang="zh-CN" sz="4000"/>
              <a:t>——</a:t>
            </a:r>
            <a:r>
              <a:rPr lang="zh-CN" altLang="en-US" sz="4000"/>
              <a:t>材质的编辑和浏览</a:t>
            </a:r>
          </a:p>
        </p:txBody>
      </p:sp>
      <p:sp>
        <p:nvSpPr>
          <p:cNvPr id="59395" name="Rectangle 3"/>
          <p:cNvSpPr>
            <a:spLocks noGrp="1" noChangeArrowheads="1"/>
          </p:cNvSpPr>
          <p:nvPr>
            <p:ph type="body" idx="1"/>
          </p:nvPr>
        </p:nvSpPr>
        <p:spPr/>
        <p:txBody>
          <a:bodyPr/>
          <a:lstStyle/>
          <a:p>
            <a:r>
              <a:rPr lang="zh-CN" altLang="en-US"/>
              <a:t>材质的编辑：用户通过交互生成新的</a:t>
            </a:r>
            <a:r>
              <a:rPr lang="en-US" altLang="zh-CN"/>
              <a:t>BRDF</a:t>
            </a:r>
          </a:p>
          <a:p>
            <a:pPr lvl="1"/>
            <a:r>
              <a:rPr lang="zh-CN" altLang="en-US"/>
              <a:t>修改</a:t>
            </a:r>
            <a:r>
              <a:rPr lang="en-US" altLang="zh-CN"/>
              <a:t>BRDF</a:t>
            </a:r>
            <a:r>
              <a:rPr lang="zh-CN" altLang="en-US"/>
              <a:t>参数：</a:t>
            </a:r>
            <a:r>
              <a:rPr lang="en-US" altLang="zh-CN"/>
              <a:t>Maya,3DsMax</a:t>
            </a:r>
          </a:p>
          <a:p>
            <a:pPr lvl="1"/>
            <a:r>
              <a:rPr lang="zh-CN" altLang="en-US"/>
              <a:t>用户定制：</a:t>
            </a:r>
            <a:r>
              <a:rPr lang="en-US" altLang="zh-CN"/>
              <a:t>[Ershov et al. 2001]</a:t>
            </a:r>
          </a:p>
          <a:p>
            <a:pPr lvl="1"/>
            <a:r>
              <a:rPr lang="zh-CN" altLang="en-US"/>
              <a:t>用户控制变量：</a:t>
            </a:r>
            <a:r>
              <a:rPr lang="en-US" altLang="zh-CN"/>
              <a:t>[Ben-Artzi et al. 2006]</a:t>
            </a:r>
          </a:p>
          <a:p>
            <a:r>
              <a:rPr lang="zh-CN" altLang="en-US"/>
              <a:t>材质的浏览：首先确定</a:t>
            </a:r>
            <a:r>
              <a:rPr lang="en-US" altLang="zh-CN"/>
              <a:t>BRDF</a:t>
            </a:r>
            <a:r>
              <a:rPr lang="zh-CN" altLang="en-US"/>
              <a:t>空间，然后用户在该空间中浏览选择需要的</a:t>
            </a:r>
            <a:r>
              <a:rPr lang="en-US" altLang="zh-CN"/>
              <a:t>BRDF</a:t>
            </a:r>
          </a:p>
          <a:p>
            <a:pPr lvl="1"/>
            <a:r>
              <a:rPr lang="en-US" altLang="zh-CN"/>
              <a:t>Matusik</a:t>
            </a:r>
            <a:r>
              <a:rPr lang="zh-CN" altLang="en-US"/>
              <a:t>：</a:t>
            </a:r>
            <a:r>
              <a:rPr lang="en-US" altLang="zh-CN"/>
              <a:t>[Matusik et al. 2003]</a:t>
            </a:r>
          </a:p>
          <a:p>
            <a:pPr lvl="1"/>
            <a:r>
              <a:rPr lang="en-US" altLang="zh-CN"/>
              <a:t>Psychologic, Appearance </a:t>
            </a:r>
            <a:r>
              <a:rPr lang="zh-CN" altLang="en-US"/>
              <a:t>：</a:t>
            </a:r>
            <a:r>
              <a:rPr lang="en-US" altLang="zh-CN"/>
              <a:t>[Ngan et al. 2006]</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zh-CN" altLang="en-US" sz="4000"/>
              <a:t>相关工作</a:t>
            </a:r>
            <a:br>
              <a:rPr lang="zh-CN" altLang="en-US" sz="4000"/>
            </a:br>
            <a:r>
              <a:rPr lang="zh-CN" altLang="en-US" sz="4000"/>
              <a:t>	</a:t>
            </a:r>
            <a:r>
              <a:rPr lang="en-US" altLang="zh-CN" sz="4000"/>
              <a:t>——</a:t>
            </a:r>
            <a:r>
              <a:rPr lang="zh-CN" altLang="en-US" sz="4000"/>
              <a:t>张量的应用</a:t>
            </a:r>
          </a:p>
        </p:txBody>
      </p:sp>
      <p:sp>
        <p:nvSpPr>
          <p:cNvPr id="60419" name="Rectangle 3"/>
          <p:cNvSpPr>
            <a:spLocks noGrp="1" noChangeArrowheads="1"/>
          </p:cNvSpPr>
          <p:nvPr>
            <p:ph type="body" sz="half" idx="1"/>
          </p:nvPr>
        </p:nvSpPr>
        <p:spPr>
          <a:xfrm>
            <a:off x="457200" y="1600200"/>
            <a:ext cx="8218488" cy="4565650"/>
          </a:xfrm>
        </p:spPr>
        <p:txBody>
          <a:bodyPr/>
          <a:lstStyle/>
          <a:p>
            <a:r>
              <a:rPr lang="zh-CN" altLang="en-US" sz="2800" dirty="0"/>
              <a:t>张量就是高阶向量</a:t>
            </a:r>
          </a:p>
          <a:p>
            <a:r>
              <a:rPr lang="zh-CN" altLang="en-US" sz="2800" dirty="0"/>
              <a:t>张</a:t>
            </a:r>
            <a:r>
              <a:rPr lang="zh-CN" altLang="en-US" sz="2800" dirty="0" smtClean="0"/>
              <a:t>量在图形学中的</a:t>
            </a:r>
            <a:r>
              <a:rPr lang="zh-CN" altLang="en-US" sz="2800" dirty="0"/>
              <a:t>应用</a:t>
            </a:r>
          </a:p>
          <a:p>
            <a:pPr lvl="1"/>
            <a:r>
              <a:rPr lang="zh-CN" altLang="en-US" sz="2400" dirty="0"/>
              <a:t>高阶数据的表示</a:t>
            </a:r>
          </a:p>
          <a:p>
            <a:pPr lvl="1"/>
            <a:r>
              <a:rPr lang="zh-CN" altLang="en-US" sz="2400" dirty="0"/>
              <a:t>高维数据的压缩和快速绘制：张量分</a:t>
            </a:r>
            <a:r>
              <a:rPr lang="zh-CN" altLang="en-US" sz="2400" dirty="0" smtClean="0"/>
              <a:t>解</a:t>
            </a:r>
            <a:endParaRPr lang="en-US" altLang="zh-CN" sz="2400" dirty="0" smtClean="0"/>
          </a:p>
          <a:p>
            <a:pPr lvl="1"/>
            <a:endParaRPr lang="en-US" altLang="zh-CN" sz="2400" dirty="0" smtClean="0"/>
          </a:p>
          <a:p>
            <a:pPr lvl="1"/>
            <a:endParaRPr lang="en-US" altLang="zh-CN" sz="2400" dirty="0" smtClean="0"/>
          </a:p>
          <a:p>
            <a:pPr lvl="1"/>
            <a:endParaRPr lang="en-US" altLang="zh-CN" sz="2400" dirty="0" smtClean="0"/>
          </a:p>
          <a:p>
            <a:pPr lvl="1"/>
            <a:endParaRPr lang="en-US" altLang="zh-CN" sz="2400" dirty="0" smtClean="0"/>
          </a:p>
          <a:p>
            <a:pPr lvl="1"/>
            <a:endParaRPr lang="en-US" altLang="zh-CN" sz="2400" dirty="0" smtClean="0"/>
          </a:p>
          <a:p>
            <a:pPr lvl="1"/>
            <a:r>
              <a:rPr lang="zh-CN" altLang="en-US" sz="2400" dirty="0" smtClean="0"/>
              <a:t>例：双向纹理函数的有效压缩与绘制 </a:t>
            </a:r>
            <a:endParaRPr lang="en-US" altLang="zh-CN" sz="2400" dirty="0" smtClean="0"/>
          </a:p>
          <a:p>
            <a:pPr lvl="1">
              <a:buNone/>
            </a:pPr>
            <a:r>
              <a:rPr lang="en-US" altLang="zh-CN" sz="2400" dirty="0" smtClean="0"/>
              <a:t>	 [</a:t>
            </a:r>
            <a:r>
              <a:rPr lang="en-US" altLang="zh-CN" sz="2400" dirty="0" err="1" smtClean="0"/>
              <a:t>Vasilescu</a:t>
            </a:r>
            <a:r>
              <a:rPr lang="en-US" altLang="zh-CN" sz="2400" dirty="0" smtClean="0"/>
              <a:t> et al. 2004], [</a:t>
            </a:r>
            <a:r>
              <a:rPr lang="en-US" sz="2400" dirty="0" smtClean="0"/>
              <a:t>Wang</a:t>
            </a:r>
            <a:r>
              <a:rPr lang="zh-CN" altLang="en-US" sz="2400" dirty="0" smtClean="0"/>
              <a:t> </a:t>
            </a:r>
            <a:r>
              <a:rPr lang="en-US" altLang="zh-CN" sz="2400" dirty="0" smtClean="0"/>
              <a:t>et</a:t>
            </a:r>
            <a:r>
              <a:rPr lang="zh-CN" altLang="en-US" sz="2400" dirty="0" smtClean="0"/>
              <a:t> </a:t>
            </a:r>
            <a:r>
              <a:rPr lang="en-US" altLang="zh-CN" sz="2400" dirty="0" smtClean="0"/>
              <a:t>al. 2005]</a:t>
            </a:r>
            <a:endParaRPr lang="zh-CN" altLang="en-US" sz="2400" b="1" dirty="0" smtClean="0"/>
          </a:p>
          <a:p>
            <a:pPr lvl="1"/>
            <a:endParaRPr lang="en-US" altLang="zh-CN" sz="2400" dirty="0" smtClean="0"/>
          </a:p>
        </p:txBody>
      </p:sp>
      <p:graphicFrame>
        <p:nvGraphicFramePr>
          <p:cNvPr id="60423" name="Object 7"/>
          <p:cNvGraphicFramePr>
            <a:graphicFrameLocks noChangeAspect="1"/>
          </p:cNvGraphicFramePr>
          <p:nvPr>
            <p:ph sz="half" idx="2"/>
          </p:nvPr>
        </p:nvGraphicFramePr>
        <p:xfrm>
          <a:off x="1331913" y="3757626"/>
          <a:ext cx="3816350" cy="1671638"/>
        </p:xfrm>
        <a:graphic>
          <a:graphicData uri="http://schemas.openxmlformats.org/presentationml/2006/ole">
            <p:oleObj spid="_x0000_s60423" name="Equation" r:id="rId4" imgW="1739880" imgH="761760" progId="Equation.DSMT4">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zh-CN" altLang="en-US" sz="4000" dirty="0"/>
              <a:t>相关工作</a:t>
            </a:r>
            <a:br>
              <a:rPr lang="zh-CN" altLang="en-US" sz="4000" dirty="0"/>
            </a:br>
            <a:r>
              <a:rPr lang="zh-CN" altLang="en-US" sz="4000" dirty="0"/>
              <a:t>	</a:t>
            </a:r>
            <a:r>
              <a:rPr lang="en-US" altLang="zh-CN" sz="4000" dirty="0" smtClean="0"/>
              <a:t>——</a:t>
            </a:r>
            <a:r>
              <a:rPr lang="zh-CN" altLang="en-US" sz="4000" dirty="0" smtClean="0"/>
              <a:t>可变反射材质的</a:t>
            </a:r>
            <a:r>
              <a:rPr lang="zh-CN" altLang="en-US" sz="4000" dirty="0"/>
              <a:t>实时绘制</a:t>
            </a:r>
          </a:p>
        </p:txBody>
      </p:sp>
      <p:graphicFrame>
        <p:nvGraphicFramePr>
          <p:cNvPr id="6" name="Content Placeholder 4"/>
          <p:cNvGraphicFramePr>
            <a:graphicFrameLocks noGrp="1"/>
          </p:cNvGraphicFramePr>
          <p:nvPr>
            <p:ph idx="1"/>
          </p:nvPr>
        </p:nvGraphicFramePr>
        <p:xfrm>
          <a:off x="457200" y="1600200"/>
          <a:ext cx="8229600" cy="3571240"/>
        </p:xfrm>
        <a:graphic>
          <a:graphicData uri="http://schemas.openxmlformats.org/drawingml/2006/table">
            <a:tbl>
              <a:tblPr firstRow="1" bandRow="1">
                <a:tableStyleId>{5C22544A-7EE6-4342-B048-85BDC9FD1C3A}</a:tableStyleId>
              </a:tblPr>
              <a:tblGrid>
                <a:gridCol w="2471726"/>
                <a:gridCol w="1643074"/>
                <a:gridCol w="2057400"/>
                <a:gridCol w="2057400"/>
              </a:tblGrid>
              <a:tr h="370840">
                <a:tc>
                  <a:txBody>
                    <a:bodyPr/>
                    <a:lstStyle/>
                    <a:p>
                      <a:r>
                        <a:rPr lang="zh-CN" altLang="en-US" b="1" dirty="0" smtClean="0"/>
                        <a:t>文献</a:t>
                      </a:r>
                      <a:endParaRPr lang="zh-CN" altLang="en-US" b="1" dirty="0"/>
                    </a:p>
                  </a:txBody>
                  <a:tcPr/>
                </a:tc>
                <a:tc>
                  <a:txBody>
                    <a:bodyPr/>
                    <a:lstStyle/>
                    <a:p>
                      <a:r>
                        <a:rPr lang="zh-CN" altLang="en-US" dirty="0" smtClean="0"/>
                        <a:t>光照效果</a:t>
                      </a:r>
                      <a:endParaRPr lang="zh-CN" altLang="en-US" dirty="0"/>
                    </a:p>
                  </a:txBody>
                  <a:tcPr/>
                </a:tc>
                <a:tc>
                  <a:txBody>
                    <a:bodyPr/>
                    <a:lstStyle/>
                    <a:p>
                      <a:r>
                        <a:rPr lang="zh-CN" altLang="en-US" dirty="0" smtClean="0"/>
                        <a:t>可变材质</a:t>
                      </a:r>
                      <a:endParaRPr lang="zh-CN" altLang="en-US" dirty="0"/>
                    </a:p>
                  </a:txBody>
                  <a:tcPr/>
                </a:tc>
                <a:tc>
                  <a:txBody>
                    <a:bodyPr/>
                    <a:lstStyle/>
                    <a:p>
                      <a:r>
                        <a:rPr lang="zh-CN" altLang="en-US" dirty="0" smtClean="0"/>
                        <a:t>光照和视点</a:t>
                      </a:r>
                      <a:endParaRPr lang="zh-CN" altLang="en-US" dirty="0"/>
                    </a:p>
                  </a:txBody>
                  <a:tcPr/>
                </a:tc>
              </a:tr>
              <a:tr h="370840">
                <a:tc>
                  <a:txBody>
                    <a:bodyPr/>
                    <a:lstStyle/>
                    <a:p>
                      <a:r>
                        <a:rPr lang="en-US" altLang="zh-CN" b="1" dirty="0" smtClean="0">
                          <a:solidFill>
                            <a:srgbClr val="0000FF"/>
                          </a:solidFill>
                        </a:rPr>
                        <a:t>[Ben-</a:t>
                      </a:r>
                      <a:r>
                        <a:rPr lang="en-US" altLang="zh-CN" b="1" dirty="0" err="1" smtClean="0">
                          <a:solidFill>
                            <a:srgbClr val="0000FF"/>
                          </a:solidFill>
                        </a:rPr>
                        <a:t>Artzi</a:t>
                      </a:r>
                      <a:r>
                        <a:rPr lang="en-US" altLang="zh-CN" b="1" dirty="0" smtClean="0">
                          <a:solidFill>
                            <a:srgbClr val="0000FF"/>
                          </a:solidFill>
                        </a:rPr>
                        <a:t> et al. 2006]</a:t>
                      </a:r>
                    </a:p>
                    <a:p>
                      <a:endParaRPr lang="zh-CN" altLang="en-US" b="1" dirty="0">
                        <a:solidFill>
                          <a:srgbClr val="0000FF"/>
                        </a:solidFill>
                      </a:endParaRPr>
                    </a:p>
                  </a:txBody>
                  <a:tcPr/>
                </a:tc>
                <a:tc>
                  <a:txBody>
                    <a:bodyPr/>
                    <a:lstStyle/>
                    <a:p>
                      <a:r>
                        <a:rPr lang="zh-CN" altLang="en-US" dirty="0" smtClean="0">
                          <a:solidFill>
                            <a:srgbClr val="000000"/>
                          </a:solidFill>
                        </a:rPr>
                        <a:t>直接光照明</a:t>
                      </a:r>
                      <a:endParaRPr lang="en-US" altLang="zh-CN" dirty="0" smtClean="0">
                        <a:solidFill>
                          <a:srgbClr val="000000"/>
                        </a:solidFill>
                      </a:endParaRPr>
                    </a:p>
                  </a:txBody>
                  <a:tcPr/>
                </a:tc>
                <a:tc>
                  <a:txBody>
                    <a:bodyPr/>
                    <a:lstStyle/>
                    <a:p>
                      <a:r>
                        <a:rPr lang="zh-CN" altLang="en-US" dirty="0" smtClean="0">
                          <a:solidFill>
                            <a:srgbClr val="000000"/>
                          </a:solidFill>
                        </a:rPr>
                        <a:t>空间静态</a:t>
                      </a:r>
                      <a:endParaRPr lang="zh-CN" altLang="en-US" dirty="0">
                        <a:solidFill>
                          <a:srgbClr val="000000"/>
                        </a:solidFill>
                      </a:endParaRPr>
                    </a:p>
                  </a:txBody>
                  <a:tcPr/>
                </a:tc>
                <a:tc>
                  <a:txBody>
                    <a:bodyPr/>
                    <a:lstStyle/>
                    <a:p>
                      <a:r>
                        <a:rPr lang="zh-CN" altLang="en-US" dirty="0" smtClean="0">
                          <a:solidFill>
                            <a:srgbClr val="000000"/>
                          </a:solidFill>
                        </a:rPr>
                        <a:t>静态</a:t>
                      </a:r>
                      <a:endParaRPr lang="zh-CN" altLang="en-US" dirty="0">
                        <a:solidFill>
                          <a:srgbClr val="000000"/>
                        </a:solidFill>
                      </a:endParaRPr>
                    </a:p>
                  </a:txBody>
                  <a:tcPr/>
                </a:tc>
              </a:tr>
              <a:tr h="370840">
                <a:tc>
                  <a:txBody>
                    <a:bodyPr/>
                    <a:lstStyle/>
                    <a:p>
                      <a:r>
                        <a:rPr lang="en-US" altLang="zh-CN" b="1" dirty="0" smtClean="0">
                          <a:solidFill>
                            <a:srgbClr val="0000FF"/>
                          </a:solidFill>
                        </a:rPr>
                        <a:t>[Ben-</a:t>
                      </a:r>
                      <a:r>
                        <a:rPr lang="en-US" altLang="zh-CN" b="1" dirty="0" err="1" smtClean="0">
                          <a:solidFill>
                            <a:srgbClr val="0000FF"/>
                          </a:solidFill>
                        </a:rPr>
                        <a:t>Artzi</a:t>
                      </a:r>
                      <a:r>
                        <a:rPr lang="en-US" altLang="zh-CN" b="1" dirty="0" smtClean="0">
                          <a:solidFill>
                            <a:srgbClr val="0000FF"/>
                          </a:solidFill>
                        </a:rPr>
                        <a:t> et al. 2007]</a:t>
                      </a:r>
                    </a:p>
                    <a:p>
                      <a:endParaRPr lang="zh-CN" altLang="en-US" b="1" dirty="0">
                        <a:solidFill>
                          <a:srgbClr val="0000FF"/>
                        </a:solidFill>
                      </a:endParaRPr>
                    </a:p>
                  </a:txBody>
                  <a:tcPr/>
                </a:tc>
                <a:tc>
                  <a:txBody>
                    <a:bodyPr/>
                    <a:lstStyle/>
                    <a:p>
                      <a:r>
                        <a:rPr lang="zh-CN" altLang="en-US" dirty="0" smtClean="0">
                          <a:solidFill>
                            <a:srgbClr val="FF0000"/>
                          </a:solidFill>
                        </a:rPr>
                        <a:t>全局光照明</a:t>
                      </a:r>
                      <a:endParaRPr lang="zh-CN" altLang="en-US" dirty="0">
                        <a:solidFill>
                          <a:srgbClr val="FF0000"/>
                        </a:solidFill>
                      </a:endParaRPr>
                    </a:p>
                  </a:txBody>
                  <a:tcPr/>
                </a:tc>
                <a:tc>
                  <a:txBody>
                    <a:bodyPr/>
                    <a:lstStyle/>
                    <a:p>
                      <a:r>
                        <a:rPr lang="zh-CN" altLang="en-US" dirty="0" smtClean="0">
                          <a:solidFill>
                            <a:srgbClr val="000000"/>
                          </a:solidFill>
                        </a:rPr>
                        <a:t>空间静态</a:t>
                      </a:r>
                      <a:endParaRPr lang="zh-CN" altLang="en-US"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静态</a:t>
                      </a:r>
                    </a:p>
                  </a:txBody>
                  <a:tcPr/>
                </a:tc>
              </a:tr>
              <a:tr h="370840">
                <a:tc>
                  <a:txBody>
                    <a:bodyPr/>
                    <a:lstStyle/>
                    <a:p>
                      <a:r>
                        <a:rPr lang="en-US" altLang="zh-CN" b="1" dirty="0" smtClean="0">
                          <a:solidFill>
                            <a:srgbClr val="0000FF"/>
                          </a:solidFill>
                        </a:rPr>
                        <a:t>[</a:t>
                      </a:r>
                      <a:r>
                        <a:rPr lang="zh-CN" altLang="en-US" b="1" dirty="0" smtClean="0">
                          <a:solidFill>
                            <a:srgbClr val="0000FF"/>
                          </a:solidFill>
                        </a:rPr>
                        <a:t>孙鑫 </a:t>
                      </a:r>
                      <a:r>
                        <a:rPr lang="en-US" altLang="zh-CN" b="1" dirty="0" smtClean="0">
                          <a:solidFill>
                            <a:srgbClr val="0000FF"/>
                          </a:solidFill>
                        </a:rPr>
                        <a:t>et al. 2007a]</a:t>
                      </a:r>
                    </a:p>
                    <a:p>
                      <a:endParaRPr lang="zh-CN" altLang="en-US" b="1" dirty="0">
                        <a:solidFill>
                          <a:srgbClr val="0000FF"/>
                        </a:solidFill>
                      </a:endParaRPr>
                    </a:p>
                  </a:txBody>
                  <a:tcPr/>
                </a:tc>
                <a:tc>
                  <a:txBody>
                    <a:bodyPr/>
                    <a:lstStyle/>
                    <a:p>
                      <a:r>
                        <a:rPr lang="zh-CN" altLang="en-US" dirty="0" smtClean="0">
                          <a:solidFill>
                            <a:srgbClr val="FF0000"/>
                          </a:solidFill>
                        </a:rPr>
                        <a:t>全局光照明</a:t>
                      </a:r>
                      <a:endParaRPr lang="zh-CN" altLang="en-US" dirty="0">
                        <a:solidFill>
                          <a:srgbClr val="FF0000"/>
                        </a:solidFill>
                      </a:endParaRPr>
                    </a:p>
                  </a:txBody>
                  <a:tcPr/>
                </a:tc>
                <a:tc>
                  <a:txBody>
                    <a:bodyPr/>
                    <a:lstStyle/>
                    <a:p>
                      <a:r>
                        <a:rPr lang="zh-CN" altLang="en-US" dirty="0" smtClean="0">
                          <a:solidFill>
                            <a:srgbClr val="000000"/>
                          </a:solidFill>
                        </a:rPr>
                        <a:t>空间静态</a:t>
                      </a:r>
                      <a:endParaRPr lang="zh-CN" altLang="en-US"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静态</a:t>
                      </a:r>
                      <a:endParaRPr lang="zh-CN" altLang="en-US" dirty="0">
                        <a:solidFill>
                          <a:srgbClr val="000000"/>
                        </a:solidFill>
                      </a:endParaRPr>
                    </a:p>
                  </a:txBody>
                  <a:tcPr/>
                </a:tc>
              </a:tr>
              <a:tr h="370840">
                <a:tc>
                  <a:txBody>
                    <a:bodyPr/>
                    <a:lstStyle/>
                    <a:p>
                      <a:r>
                        <a:rPr lang="en-US" altLang="zh-CN" b="1" dirty="0" smtClean="0">
                          <a:solidFill>
                            <a:srgbClr val="0000FF"/>
                          </a:solidFill>
                        </a:rPr>
                        <a:t>[</a:t>
                      </a:r>
                      <a:r>
                        <a:rPr lang="zh-CN" altLang="en-US" b="1" dirty="0" smtClean="0">
                          <a:solidFill>
                            <a:srgbClr val="0000FF"/>
                          </a:solidFill>
                        </a:rPr>
                        <a:t>孙鑫 </a:t>
                      </a:r>
                      <a:r>
                        <a:rPr lang="en-US" altLang="zh-CN" b="1" dirty="0" smtClean="0">
                          <a:solidFill>
                            <a:srgbClr val="0000FF"/>
                          </a:solidFill>
                        </a:rPr>
                        <a:t>et al. 2007b]</a:t>
                      </a:r>
                    </a:p>
                    <a:p>
                      <a:endParaRPr lang="zh-CN" altLang="en-US" b="1" dirty="0">
                        <a:solidFill>
                          <a:srgbClr val="0000FF"/>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FF0000"/>
                          </a:solidFill>
                        </a:rPr>
                        <a:t>全局光照明</a:t>
                      </a:r>
                    </a:p>
                  </a:txBody>
                  <a:tcPr/>
                </a:tc>
                <a:tc>
                  <a:txBody>
                    <a:bodyPr/>
                    <a:lstStyle/>
                    <a:p>
                      <a:r>
                        <a:rPr lang="zh-CN" altLang="en-US" dirty="0" smtClean="0">
                          <a:solidFill>
                            <a:srgbClr val="FF0000"/>
                          </a:solidFill>
                        </a:rPr>
                        <a:t>空间动态</a:t>
                      </a:r>
                      <a:endParaRPr lang="zh-CN" altLang="en-US" dirty="0">
                        <a:solidFill>
                          <a:srgbClr val="FF0000"/>
                        </a:solidFill>
                      </a:endParaRPr>
                    </a:p>
                  </a:txBody>
                  <a:tcPr/>
                </a:tc>
                <a:tc>
                  <a:txBody>
                    <a:bodyPr/>
                    <a:lstStyle/>
                    <a:p>
                      <a:r>
                        <a:rPr lang="zh-CN" altLang="en-US" dirty="0" smtClean="0">
                          <a:solidFill>
                            <a:srgbClr val="000000"/>
                          </a:solidFill>
                        </a:rPr>
                        <a:t>静态</a:t>
                      </a:r>
                      <a:endParaRPr lang="zh-CN" altLang="en-US" dirty="0">
                        <a:solidFill>
                          <a:srgbClr val="000000"/>
                        </a:solidFill>
                      </a:endParaRPr>
                    </a:p>
                  </a:txBody>
                  <a:tcPr/>
                </a:tc>
              </a:tr>
              <a:tr h="370840">
                <a:tc>
                  <a:txBody>
                    <a:bodyPr/>
                    <a:lstStyle/>
                    <a:p>
                      <a:r>
                        <a:rPr lang="en-US" altLang="zh-CN" b="1" dirty="0" smtClean="0">
                          <a:solidFill>
                            <a:srgbClr val="0000FF"/>
                          </a:solidFill>
                        </a:rPr>
                        <a:t>[Sun et al. 2007]</a:t>
                      </a:r>
                    </a:p>
                    <a:p>
                      <a:endParaRPr lang="zh-CN" altLang="en-US" b="1" dirty="0">
                        <a:solidFill>
                          <a:srgbClr val="0000FF"/>
                        </a:solidFill>
                      </a:endParaRPr>
                    </a:p>
                  </a:txBody>
                  <a:tcPr/>
                </a:tc>
                <a:tc>
                  <a:txBody>
                    <a:bodyPr/>
                    <a:lstStyle/>
                    <a:p>
                      <a:r>
                        <a:rPr lang="zh-CN" altLang="en-US" dirty="0" smtClean="0">
                          <a:solidFill>
                            <a:srgbClr val="FF0000"/>
                          </a:solidFill>
                        </a:rPr>
                        <a:t>全局光照明</a:t>
                      </a:r>
                      <a:endParaRPr lang="zh-CN" altLang="en-US"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空间静态</a:t>
                      </a:r>
                    </a:p>
                  </a:txBody>
                  <a:tcPr/>
                </a:tc>
                <a:tc>
                  <a:txBody>
                    <a:bodyPr/>
                    <a:lstStyle/>
                    <a:p>
                      <a:r>
                        <a:rPr lang="zh-CN" altLang="en-US" dirty="0" smtClean="0">
                          <a:solidFill>
                            <a:srgbClr val="FF0000"/>
                          </a:solidFill>
                        </a:rPr>
                        <a:t>动态</a:t>
                      </a:r>
                      <a:endParaRPr lang="zh-CN" altLang="en-US" dirty="0">
                        <a:solidFill>
                          <a:srgbClr val="FF0000"/>
                        </a:solidFill>
                      </a:endParaRPr>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zh-CN" altLang="en-US" sz="4000" dirty="0"/>
              <a:t>相关工作</a:t>
            </a:r>
            <a:br>
              <a:rPr lang="zh-CN" altLang="en-US" sz="4000" dirty="0"/>
            </a:br>
            <a:r>
              <a:rPr lang="zh-CN" altLang="en-US" sz="4000" dirty="0"/>
              <a:t>	</a:t>
            </a:r>
            <a:r>
              <a:rPr lang="en-US" altLang="zh-CN" sz="4000" dirty="0" smtClean="0"/>
              <a:t>——</a:t>
            </a:r>
            <a:r>
              <a:rPr lang="zh-CN" altLang="en-US" sz="4000" dirty="0" smtClean="0"/>
              <a:t>折射和散射材</a:t>
            </a:r>
            <a:r>
              <a:rPr lang="zh-CN" altLang="en-US" sz="4000" dirty="0"/>
              <a:t>质的实时绘制</a:t>
            </a:r>
          </a:p>
        </p:txBody>
      </p:sp>
      <p:sp>
        <p:nvSpPr>
          <p:cNvPr id="61443" name="Rectangle 3"/>
          <p:cNvSpPr>
            <a:spLocks noGrp="1" noChangeArrowheads="1"/>
          </p:cNvSpPr>
          <p:nvPr>
            <p:ph type="body" idx="1"/>
          </p:nvPr>
        </p:nvSpPr>
        <p:spPr/>
        <p:txBody>
          <a:bodyPr/>
          <a:lstStyle/>
          <a:p>
            <a:r>
              <a:rPr lang="zh-CN" altLang="en-US" sz="2800" dirty="0" smtClean="0"/>
              <a:t>折射</a:t>
            </a:r>
            <a:endParaRPr lang="en-US" altLang="zh-CN" sz="2800" dirty="0"/>
          </a:p>
          <a:p>
            <a:pPr lvl="1"/>
            <a:r>
              <a:rPr lang="zh-CN" altLang="en-US" sz="2400" dirty="0" smtClean="0"/>
              <a:t>图像空间的折射绘制：</a:t>
            </a:r>
            <a:r>
              <a:rPr lang="en-US" altLang="zh-CN" sz="2400" dirty="0" smtClean="0"/>
              <a:t>[Wyman</a:t>
            </a:r>
            <a:r>
              <a:rPr lang="zh-CN" altLang="en-US" sz="2400" dirty="0" smtClean="0"/>
              <a:t> </a:t>
            </a:r>
            <a:r>
              <a:rPr lang="en-US" altLang="zh-CN" sz="2400" dirty="0" smtClean="0"/>
              <a:t>05</a:t>
            </a:r>
            <a:r>
              <a:rPr lang="zh-CN" altLang="en-US" sz="2400" dirty="0" smtClean="0"/>
              <a:t> </a:t>
            </a:r>
            <a:r>
              <a:rPr lang="en-US" altLang="zh-CN" sz="2400" dirty="0" smtClean="0"/>
              <a:t>-</a:t>
            </a:r>
            <a:r>
              <a:rPr lang="zh-CN" altLang="en-US" sz="2400" dirty="0" smtClean="0"/>
              <a:t> </a:t>
            </a:r>
            <a:r>
              <a:rPr lang="en-US" altLang="zh-CN" sz="2400" dirty="0" smtClean="0"/>
              <a:t>08]</a:t>
            </a:r>
            <a:endParaRPr lang="zh-CN" altLang="en-US" sz="2400" dirty="0"/>
          </a:p>
          <a:p>
            <a:r>
              <a:rPr lang="zh-CN" altLang="en-US" sz="2800" dirty="0" smtClean="0"/>
              <a:t>散射</a:t>
            </a:r>
            <a:endParaRPr lang="en-US" altLang="zh-CN" sz="2800" dirty="0"/>
          </a:p>
          <a:p>
            <a:pPr lvl="1"/>
            <a:r>
              <a:rPr lang="en-US" altLang="zh-CN" sz="2400" dirty="0" err="1" smtClean="0"/>
              <a:t>Fogshop</a:t>
            </a:r>
            <a:r>
              <a:rPr lang="zh-CN" altLang="en-US" sz="2400" dirty="0" smtClean="0"/>
              <a:t>：</a:t>
            </a:r>
            <a:r>
              <a:rPr lang="en-US" altLang="zh-CN" sz="2400" dirty="0" smtClean="0"/>
              <a:t>[Zhou et al. 2007]</a:t>
            </a:r>
          </a:p>
          <a:p>
            <a:pPr lvl="1"/>
            <a:r>
              <a:rPr lang="zh-CN" altLang="en-US" sz="2400" dirty="0"/>
              <a:t>其</a:t>
            </a:r>
            <a:r>
              <a:rPr lang="zh-CN" altLang="en-US" sz="2400" dirty="0" smtClean="0"/>
              <a:t>他：</a:t>
            </a:r>
            <a:r>
              <a:rPr lang="en-US" altLang="zh-CN" sz="2400" dirty="0" smtClean="0"/>
              <a:t>[Moon et al. 2007] …</a:t>
            </a:r>
            <a:endParaRPr lang="zh-CN" altLang="en-US" sz="2400" dirty="0"/>
          </a:p>
          <a:p>
            <a:r>
              <a:rPr lang="zh-CN" altLang="en-US" sz="2800" dirty="0" smtClean="0"/>
              <a:t>折射</a:t>
            </a:r>
            <a:r>
              <a:rPr lang="en-US" altLang="zh-CN" sz="2800" dirty="0" smtClean="0"/>
              <a:t>+</a:t>
            </a:r>
            <a:r>
              <a:rPr lang="zh-CN" altLang="en-US" sz="2800" dirty="0" smtClean="0"/>
              <a:t>散射</a:t>
            </a:r>
            <a:endParaRPr lang="en-US" altLang="zh-CN" sz="2800" dirty="0"/>
          </a:p>
          <a:p>
            <a:pPr lvl="1"/>
            <a:r>
              <a:rPr lang="zh-CN" altLang="en-US" sz="2400" dirty="0" smtClean="0">
                <a:solidFill>
                  <a:schemeClr val="tx1"/>
                </a:solidFill>
                <a:latin typeface="+mn-lt"/>
                <a:ea typeface="+mn-ea"/>
              </a:rPr>
              <a:t>屏幕空间：</a:t>
            </a:r>
            <a:r>
              <a:rPr lang="en-US" altLang="zh-CN" sz="2400" dirty="0" smtClean="0">
                <a:solidFill>
                  <a:schemeClr val="tx1"/>
                </a:solidFill>
                <a:latin typeface="+mn-lt"/>
                <a:ea typeface="+mn-ea"/>
              </a:rPr>
              <a:t>[Kruger et al. 2006]</a:t>
            </a:r>
            <a:endParaRPr lang="en-US" altLang="zh-CN" sz="2400" dirty="0">
              <a:solidFill>
                <a:schemeClr val="tx1"/>
              </a:solidFill>
              <a:latin typeface="+mn-lt"/>
              <a:ea typeface="+mn-ea"/>
            </a:endParaRPr>
          </a:p>
          <a:p>
            <a:pPr lvl="1"/>
            <a:r>
              <a:rPr lang="zh-CN" altLang="en-US" sz="2400" dirty="0"/>
              <a:t>基</a:t>
            </a:r>
            <a:r>
              <a:rPr lang="zh-CN" altLang="en-US" sz="2400" dirty="0" smtClean="0"/>
              <a:t>于程函方程的绘制：</a:t>
            </a:r>
            <a:r>
              <a:rPr lang="en-US" altLang="zh-CN" sz="2400" dirty="0" smtClean="0"/>
              <a:t>[</a:t>
            </a:r>
            <a:r>
              <a:rPr lang="en-US" altLang="zh-CN" sz="2400" dirty="0" err="1" smtClean="0"/>
              <a:t>Ihrke</a:t>
            </a:r>
            <a:r>
              <a:rPr lang="en-US" altLang="zh-CN" sz="2400" dirty="0" smtClean="0"/>
              <a:t> et al. 2007]</a:t>
            </a:r>
          </a:p>
          <a:p>
            <a:pPr lvl="1"/>
            <a:r>
              <a:rPr lang="zh-CN" altLang="en-US" sz="2400" dirty="0" smtClean="0"/>
              <a:t>我们的工作：</a:t>
            </a:r>
            <a:r>
              <a:rPr lang="en-US" altLang="zh-CN" sz="2400" dirty="0" smtClean="0"/>
              <a:t>[Sun et al. 2008]</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zh-CN" altLang="en-US" sz="4000" dirty="0"/>
              <a:t>相关工作</a:t>
            </a:r>
            <a:br>
              <a:rPr lang="zh-CN" altLang="en-US" sz="4000" dirty="0"/>
            </a:br>
            <a:r>
              <a:rPr lang="zh-CN" altLang="en-US" sz="4000" dirty="0"/>
              <a:t>	</a:t>
            </a:r>
            <a:r>
              <a:rPr lang="en-US" altLang="zh-CN" sz="4000" dirty="0" smtClean="0"/>
              <a:t>——</a:t>
            </a:r>
            <a:r>
              <a:rPr lang="zh-CN" altLang="en-US" sz="4000" dirty="0" smtClean="0"/>
              <a:t>折射和散射材</a:t>
            </a:r>
            <a:r>
              <a:rPr lang="zh-CN" altLang="en-US" sz="4000" dirty="0"/>
              <a:t>质的实时绘制</a:t>
            </a:r>
          </a:p>
        </p:txBody>
      </p:sp>
      <p:graphicFrame>
        <p:nvGraphicFramePr>
          <p:cNvPr id="6" name="Content Placeholder 4"/>
          <p:cNvGraphicFramePr>
            <a:graphicFrameLocks noGrp="1"/>
          </p:cNvGraphicFramePr>
          <p:nvPr>
            <p:ph idx="1"/>
          </p:nvPr>
        </p:nvGraphicFramePr>
        <p:xfrm>
          <a:off x="457200" y="1600200"/>
          <a:ext cx="8229600" cy="4211320"/>
        </p:xfrm>
        <a:graphic>
          <a:graphicData uri="http://schemas.openxmlformats.org/drawingml/2006/table">
            <a:tbl>
              <a:tblPr firstRow="1" bandRow="1">
                <a:tableStyleId>{5C22544A-7EE6-4342-B048-85BDC9FD1C3A}</a:tableStyleId>
              </a:tblPr>
              <a:tblGrid>
                <a:gridCol w="1614470"/>
                <a:gridCol w="2500330"/>
                <a:gridCol w="1214446"/>
                <a:gridCol w="2900354"/>
              </a:tblGrid>
              <a:tr h="370840">
                <a:tc>
                  <a:txBody>
                    <a:bodyPr/>
                    <a:lstStyle/>
                    <a:p>
                      <a:r>
                        <a:rPr lang="zh-CN" altLang="en-US" b="1" dirty="0" smtClean="0"/>
                        <a:t>算法</a:t>
                      </a:r>
                      <a:endParaRPr lang="zh-CN" altLang="en-US" b="1" dirty="0"/>
                    </a:p>
                  </a:txBody>
                  <a:tcPr/>
                </a:tc>
                <a:tc>
                  <a:txBody>
                    <a:bodyPr/>
                    <a:lstStyle/>
                    <a:p>
                      <a:r>
                        <a:rPr lang="zh-CN" altLang="en-US" dirty="0" smtClean="0"/>
                        <a:t>文献</a:t>
                      </a:r>
                      <a:endParaRPr lang="zh-CN" altLang="en-US" dirty="0"/>
                    </a:p>
                  </a:txBody>
                  <a:tcPr/>
                </a:tc>
                <a:tc>
                  <a:txBody>
                    <a:bodyPr/>
                    <a:lstStyle/>
                    <a:p>
                      <a:r>
                        <a:rPr lang="zh-CN" altLang="en-US" dirty="0" smtClean="0"/>
                        <a:t>光照效果</a:t>
                      </a:r>
                      <a:endParaRPr lang="zh-CN" altLang="en-US" dirty="0"/>
                    </a:p>
                  </a:txBody>
                  <a:tcPr/>
                </a:tc>
                <a:tc>
                  <a:txBody>
                    <a:bodyPr/>
                    <a:lstStyle/>
                    <a:p>
                      <a:r>
                        <a:rPr lang="zh-CN" altLang="en-US" dirty="0" smtClean="0"/>
                        <a:t>局限性</a:t>
                      </a:r>
                      <a:endParaRPr lang="zh-CN" altLang="en-US" dirty="0"/>
                    </a:p>
                  </a:txBody>
                  <a:tcPr/>
                </a:tc>
              </a:tr>
              <a:tr h="370840">
                <a:tc>
                  <a:txBody>
                    <a:bodyPr/>
                    <a:lstStyle/>
                    <a:p>
                      <a:r>
                        <a:rPr lang="zh-CN" altLang="en-US" sz="1800" b="1" kern="1200" dirty="0" smtClean="0">
                          <a:solidFill>
                            <a:srgbClr val="0000FF"/>
                          </a:solidFill>
                          <a:latin typeface="+mn-lt"/>
                          <a:ea typeface="+mn-ea"/>
                          <a:cs typeface="+mn-cs"/>
                        </a:rPr>
                        <a:t>图像空间的</a:t>
                      </a:r>
                      <a:endParaRPr lang="en-US" altLang="zh-CN" sz="1800" b="1" kern="1200" dirty="0" smtClean="0">
                        <a:solidFill>
                          <a:srgbClr val="0000FF"/>
                        </a:solidFill>
                        <a:latin typeface="+mn-lt"/>
                        <a:ea typeface="+mn-ea"/>
                        <a:cs typeface="+mn-cs"/>
                      </a:endParaRPr>
                    </a:p>
                    <a:p>
                      <a:r>
                        <a:rPr lang="zh-CN" altLang="en-US" sz="1800" b="1" kern="1200" dirty="0" smtClean="0">
                          <a:solidFill>
                            <a:srgbClr val="0000FF"/>
                          </a:solidFill>
                          <a:latin typeface="+mn-lt"/>
                          <a:ea typeface="+mn-ea"/>
                          <a:cs typeface="+mn-cs"/>
                        </a:rPr>
                        <a:t>折射绘制</a:t>
                      </a:r>
                      <a:endParaRPr lang="zh-CN" altLang="en-US" sz="1800" b="1" kern="1200" dirty="0">
                        <a:solidFill>
                          <a:srgbClr val="0000FF"/>
                        </a:solidFill>
                        <a:latin typeface="+mn-lt"/>
                        <a:ea typeface="+mn-ea"/>
                        <a:cs typeface="+mn-cs"/>
                      </a:endParaRPr>
                    </a:p>
                  </a:txBody>
                  <a:tcPr/>
                </a:tc>
                <a:tc>
                  <a:txBody>
                    <a:bodyPr/>
                    <a:lstStyle/>
                    <a:p>
                      <a:r>
                        <a:rPr lang="en-US" altLang="zh-CN" sz="1800" dirty="0" smtClean="0"/>
                        <a:t>[Wyman</a:t>
                      </a:r>
                      <a:r>
                        <a:rPr lang="zh-CN" altLang="en-US" sz="1800" dirty="0" smtClean="0"/>
                        <a:t> </a:t>
                      </a:r>
                      <a:r>
                        <a:rPr lang="en-US" altLang="zh-CN" sz="1800" dirty="0" smtClean="0"/>
                        <a:t>05</a:t>
                      </a:r>
                      <a:r>
                        <a:rPr lang="zh-CN" altLang="en-US" sz="1800" dirty="0" smtClean="0"/>
                        <a:t> </a:t>
                      </a:r>
                      <a:r>
                        <a:rPr lang="en-US" altLang="zh-CN" sz="1800" dirty="0" smtClean="0"/>
                        <a:t>-</a:t>
                      </a:r>
                      <a:r>
                        <a:rPr lang="zh-CN" altLang="en-US" sz="1800" dirty="0" smtClean="0"/>
                        <a:t> </a:t>
                      </a:r>
                      <a:r>
                        <a:rPr lang="en-US" altLang="zh-CN" sz="1800" dirty="0" smtClean="0"/>
                        <a:t>08]</a:t>
                      </a:r>
                      <a:endParaRPr lang="en-US" altLang="zh-CN" dirty="0" smtClean="0">
                        <a:solidFill>
                          <a:srgbClr val="000000"/>
                        </a:solidFill>
                      </a:endParaRPr>
                    </a:p>
                  </a:txBody>
                  <a:tcPr/>
                </a:tc>
                <a:tc>
                  <a:txBody>
                    <a:bodyPr/>
                    <a:lstStyle/>
                    <a:p>
                      <a:r>
                        <a:rPr lang="zh-CN" altLang="en-US" dirty="0" smtClean="0">
                          <a:solidFill>
                            <a:srgbClr val="000000"/>
                          </a:solidFill>
                        </a:rPr>
                        <a:t>折射</a:t>
                      </a:r>
                      <a:endParaRPr lang="zh-CN" altLang="en-US" dirty="0">
                        <a:solidFill>
                          <a:srgbClr val="000000"/>
                        </a:solidFill>
                      </a:endParaRPr>
                    </a:p>
                  </a:txBody>
                  <a:tcPr/>
                </a:tc>
                <a:tc>
                  <a:txBody>
                    <a:bodyPr/>
                    <a:lstStyle/>
                    <a:p>
                      <a:r>
                        <a:rPr lang="zh-CN" altLang="en-US" dirty="0" smtClean="0">
                          <a:solidFill>
                            <a:srgbClr val="C00000"/>
                          </a:solidFill>
                        </a:rPr>
                        <a:t>只在物体表面折射</a:t>
                      </a:r>
                      <a:endParaRPr lang="en-US" altLang="zh-CN" dirty="0" smtClean="0">
                        <a:solidFill>
                          <a:srgbClr val="C00000"/>
                        </a:solidFill>
                      </a:endParaRPr>
                    </a:p>
                    <a:p>
                      <a:r>
                        <a:rPr lang="zh-CN" altLang="en-US" dirty="0" smtClean="0">
                          <a:solidFill>
                            <a:srgbClr val="C00000"/>
                          </a:solidFill>
                        </a:rPr>
                        <a:t>预设折射次数</a:t>
                      </a:r>
                      <a:endParaRPr lang="zh-CN" altLang="en-US" dirty="0">
                        <a:solidFill>
                          <a:srgbClr val="C00000"/>
                        </a:solidFill>
                      </a:endParaRPr>
                    </a:p>
                  </a:txBody>
                  <a:tcPr/>
                </a:tc>
              </a:tr>
              <a:tr h="370840">
                <a:tc>
                  <a:txBody>
                    <a:bodyPr/>
                    <a:lstStyle/>
                    <a:p>
                      <a:r>
                        <a:rPr lang="en-US" altLang="zh-CN" sz="1800" b="1" kern="1200" dirty="0" err="1" smtClean="0">
                          <a:solidFill>
                            <a:srgbClr val="0000FF"/>
                          </a:solidFill>
                          <a:latin typeface="+mn-lt"/>
                          <a:ea typeface="+mn-ea"/>
                          <a:cs typeface="+mn-cs"/>
                        </a:rPr>
                        <a:t>Fogshop</a:t>
                      </a:r>
                      <a:r>
                        <a:rPr lang="zh-CN" altLang="en-US" sz="1800" b="1" kern="1200" dirty="0" smtClean="0">
                          <a:solidFill>
                            <a:srgbClr val="0000FF"/>
                          </a:solidFill>
                          <a:latin typeface="+mn-lt"/>
                          <a:ea typeface="+mn-ea"/>
                          <a:cs typeface="+mn-cs"/>
                        </a:rPr>
                        <a:t> 等</a:t>
                      </a:r>
                      <a:endParaRPr lang="zh-CN" altLang="en-US" sz="1800" b="1" kern="1200" dirty="0">
                        <a:solidFill>
                          <a:srgbClr val="0000FF"/>
                        </a:solidFill>
                        <a:latin typeface="+mn-lt"/>
                        <a:ea typeface="+mn-ea"/>
                        <a:cs typeface="+mn-cs"/>
                      </a:endParaRPr>
                    </a:p>
                  </a:txBody>
                  <a:tcPr/>
                </a:tc>
                <a:tc>
                  <a:txBody>
                    <a:bodyPr/>
                    <a:lstStyle/>
                    <a:p>
                      <a:r>
                        <a:rPr lang="en-US" altLang="zh-CN" sz="1800" dirty="0" smtClean="0"/>
                        <a:t>[Zhou et al. 2007]</a:t>
                      </a:r>
                    </a:p>
                    <a:p>
                      <a:r>
                        <a:rPr lang="en-US" altLang="zh-CN" sz="1800" dirty="0" smtClean="0"/>
                        <a:t>[Moon et al. 2007]</a:t>
                      </a:r>
                      <a:r>
                        <a:rPr lang="zh-CN" altLang="en-US" sz="1800" dirty="0" smtClean="0"/>
                        <a:t> </a:t>
                      </a:r>
                      <a:r>
                        <a:rPr lang="en-US" altLang="zh-CN" sz="1800" dirty="0" smtClean="0"/>
                        <a:t>…</a:t>
                      </a:r>
                      <a:endParaRPr lang="zh-CN" altLang="en-US" dirty="0">
                        <a:solidFill>
                          <a:srgbClr val="FF0000"/>
                        </a:solidFill>
                      </a:endParaRPr>
                    </a:p>
                  </a:txBody>
                  <a:tcPr/>
                </a:tc>
                <a:tc>
                  <a:txBody>
                    <a:bodyPr/>
                    <a:lstStyle/>
                    <a:p>
                      <a:r>
                        <a:rPr lang="zh-CN" altLang="en-US" dirty="0" smtClean="0">
                          <a:solidFill>
                            <a:srgbClr val="000000"/>
                          </a:solidFill>
                        </a:rPr>
                        <a:t>散射</a:t>
                      </a:r>
                      <a:endParaRPr lang="zh-CN" altLang="en-US"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C00000"/>
                          </a:solidFill>
                        </a:rPr>
                        <a:t>没有散射效果</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屏幕空间</a:t>
                      </a:r>
                      <a:endParaRPr lang="en-US" altLang="zh-CN" sz="1800" b="1" kern="1200" dirty="0" smtClean="0">
                        <a:solidFill>
                          <a:srgbClr val="0000FF"/>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折射散射绘制</a:t>
                      </a:r>
                    </a:p>
                  </a:txBody>
                  <a:tcPr/>
                </a:tc>
                <a:tc>
                  <a:txBody>
                    <a:bodyPr/>
                    <a:lstStyle/>
                    <a:p>
                      <a:pPr marL="0" algn="l" defTabSz="914400" rtl="0" eaLnBrk="1" latinLnBrk="0" hangingPunct="1"/>
                      <a:r>
                        <a:rPr lang="en-US" altLang="zh-CN" sz="1800" kern="1200" dirty="0" smtClean="0">
                          <a:solidFill>
                            <a:schemeClr val="dk1"/>
                          </a:solidFill>
                          <a:latin typeface="+mn-lt"/>
                          <a:ea typeface="+mn-ea"/>
                          <a:cs typeface="+mn-cs"/>
                        </a:rPr>
                        <a:t>[Kruger et al. 2006]</a:t>
                      </a:r>
                      <a:endParaRPr lang="zh-CN" altLang="en-US" sz="180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折射</a:t>
                      </a:r>
                      <a:endParaRPr lang="en-US" altLang="zh-CN"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散射</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C00000"/>
                          </a:solidFill>
                        </a:rPr>
                        <a:t>不支持非均质物体</a:t>
                      </a:r>
                      <a:endParaRPr lang="en-US" altLang="zh-CN" dirty="0" smtClean="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C00000"/>
                          </a:solidFill>
                        </a:rPr>
                        <a:t>视点位置影响绘制效果</a:t>
                      </a:r>
                      <a:endParaRPr lang="zh-CN" altLang="en-US" dirty="0">
                        <a:solidFill>
                          <a:srgbClr val="C00000"/>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非线性</a:t>
                      </a:r>
                      <a:endParaRPr lang="en-US" altLang="zh-CN" sz="1800" b="1" kern="1200" dirty="0" smtClean="0">
                        <a:solidFill>
                          <a:srgbClr val="0000FF"/>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光子贴图</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latin typeface="+mn-lt"/>
                          <a:ea typeface="+mn-ea"/>
                          <a:cs typeface="+mn-cs"/>
                        </a:rPr>
                        <a:t>[Gutierrez et al. 2005]</a:t>
                      </a:r>
                      <a:endParaRPr lang="zh-CN" altLang="en-US" sz="1800" kern="1200" dirty="0" smtClean="0">
                        <a:solidFill>
                          <a:schemeClr val="dk1"/>
                        </a:solidFill>
                        <a:latin typeface="+mn-lt"/>
                        <a:ea typeface="+mn-ea"/>
                        <a:cs typeface="+mn-cs"/>
                      </a:endParaRPr>
                    </a:p>
                  </a:txBody>
                  <a:tcPr/>
                </a:tc>
                <a:tc>
                  <a:txBody>
                    <a:bodyPr/>
                    <a:lstStyle/>
                    <a:p>
                      <a:r>
                        <a:rPr lang="zh-CN" altLang="en-US" dirty="0" smtClean="0">
                          <a:solidFill>
                            <a:srgbClr val="000000"/>
                          </a:solidFill>
                        </a:rPr>
                        <a:t>折射</a:t>
                      </a:r>
                      <a:endParaRPr lang="en-US" altLang="zh-CN" dirty="0" smtClean="0">
                        <a:solidFill>
                          <a:srgbClr val="000000"/>
                        </a:solidFill>
                      </a:endParaRPr>
                    </a:p>
                    <a:p>
                      <a:r>
                        <a:rPr lang="zh-CN" altLang="en-US" dirty="0" smtClean="0">
                          <a:solidFill>
                            <a:srgbClr val="000000"/>
                          </a:solidFill>
                        </a:rPr>
                        <a:t>散射</a:t>
                      </a:r>
                      <a:endParaRPr lang="zh-CN" altLang="en-US" dirty="0">
                        <a:solidFill>
                          <a:srgbClr val="FF0000"/>
                        </a:solidFill>
                      </a:endParaRPr>
                    </a:p>
                  </a:txBody>
                  <a:tcPr/>
                </a:tc>
                <a:tc>
                  <a:txBody>
                    <a:bodyPr/>
                    <a:lstStyle/>
                    <a:p>
                      <a:r>
                        <a:rPr lang="zh-CN" altLang="en-US" dirty="0" smtClean="0">
                          <a:solidFill>
                            <a:srgbClr val="C00000"/>
                          </a:solidFill>
                        </a:rPr>
                        <a:t>离线算法</a:t>
                      </a:r>
                      <a:endParaRPr lang="en-US" altLang="zh-CN" dirty="0" smtClean="0">
                        <a:solidFill>
                          <a:srgbClr val="C00000"/>
                        </a:solidFill>
                      </a:endParaRPr>
                    </a:p>
                    <a:p>
                      <a:r>
                        <a:rPr lang="zh-CN" altLang="en-US" dirty="0" smtClean="0">
                          <a:solidFill>
                            <a:srgbClr val="C00000"/>
                          </a:solidFill>
                        </a:rPr>
                        <a:t>低频光照效果</a:t>
                      </a:r>
                      <a:endParaRPr lang="zh-CN" altLang="en-US" dirty="0">
                        <a:solidFill>
                          <a:srgbClr val="C00000"/>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基于程函</a:t>
                      </a:r>
                      <a:endParaRPr lang="en-US" altLang="zh-CN" sz="1800" b="1" kern="1200" dirty="0" smtClean="0">
                        <a:solidFill>
                          <a:srgbClr val="0000FF"/>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方程的绘制</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a:t>
                      </a:r>
                      <a:r>
                        <a:rPr lang="en-US" altLang="zh-CN" sz="1800" dirty="0" err="1" smtClean="0"/>
                        <a:t>Ihrke</a:t>
                      </a:r>
                      <a:r>
                        <a:rPr lang="en-US" altLang="zh-CN" sz="1800" dirty="0" smtClean="0"/>
                        <a:t> et al. 2007]</a:t>
                      </a:r>
                      <a:endParaRPr lang="zh-CN" altLang="en-US" dirty="0" smtClean="0">
                        <a:solidFill>
                          <a:srgbClr val="FF0000"/>
                        </a:solidFill>
                      </a:endParaRPr>
                    </a:p>
                  </a:txBody>
                  <a:tcPr/>
                </a:tc>
                <a:tc>
                  <a:txBody>
                    <a:bodyPr/>
                    <a:lstStyle/>
                    <a:p>
                      <a:r>
                        <a:rPr lang="zh-CN" altLang="en-US" dirty="0" smtClean="0">
                          <a:solidFill>
                            <a:srgbClr val="000000"/>
                          </a:solidFill>
                        </a:rPr>
                        <a:t>折射</a:t>
                      </a:r>
                      <a:endParaRPr lang="en-US" altLang="zh-CN" dirty="0" smtClean="0">
                        <a:solidFill>
                          <a:srgbClr val="000000"/>
                        </a:solidFill>
                      </a:endParaRPr>
                    </a:p>
                    <a:p>
                      <a:r>
                        <a:rPr lang="zh-CN" altLang="en-US" dirty="0" smtClean="0">
                          <a:solidFill>
                            <a:srgbClr val="000000"/>
                          </a:solidFill>
                        </a:rPr>
                        <a:t>散射</a:t>
                      </a:r>
                      <a:endParaRPr lang="zh-CN" altLang="en-US" dirty="0">
                        <a:solidFill>
                          <a:srgbClr val="FF0000"/>
                        </a:solidFill>
                      </a:endParaRPr>
                    </a:p>
                  </a:txBody>
                  <a:tcPr/>
                </a:tc>
                <a:tc>
                  <a:txBody>
                    <a:bodyPr/>
                    <a:lstStyle/>
                    <a:p>
                      <a:r>
                        <a:rPr lang="zh-CN" altLang="en-US" dirty="0" smtClean="0">
                          <a:solidFill>
                            <a:srgbClr val="C00000"/>
                          </a:solidFill>
                        </a:rPr>
                        <a:t>静态光源</a:t>
                      </a:r>
                      <a:endParaRPr lang="zh-CN" altLang="en-US" dirty="0">
                        <a:solidFill>
                          <a:srgbClr val="C00000"/>
                        </a:solidFill>
                      </a:endParaRPr>
                    </a:p>
                  </a:txBody>
                  <a:tcPr/>
                </a:tc>
              </a:tr>
              <a:tr h="370840">
                <a:tc>
                  <a:txBody>
                    <a:bodyPr/>
                    <a:lstStyle/>
                    <a:p>
                      <a:r>
                        <a:rPr lang="zh-CN" altLang="en-US" sz="1800" b="1" kern="1200" dirty="0" smtClean="0">
                          <a:solidFill>
                            <a:srgbClr val="0000FF"/>
                          </a:solidFill>
                          <a:latin typeface="+mn-lt"/>
                          <a:ea typeface="+mn-ea"/>
                          <a:cs typeface="+mn-cs"/>
                        </a:rPr>
                        <a:t>我们的方法</a:t>
                      </a:r>
                      <a:endParaRPr lang="zh-CN" altLang="en-US" sz="1800" b="1" kern="1200" dirty="0">
                        <a:solidFill>
                          <a:srgbClr val="0000FF"/>
                        </a:solidFill>
                        <a:latin typeface="+mn-lt"/>
                        <a:ea typeface="+mn-ea"/>
                        <a:cs typeface="+mn-cs"/>
                      </a:endParaRPr>
                    </a:p>
                  </a:txBody>
                  <a:tcPr/>
                </a:tc>
                <a:tc>
                  <a:txBody>
                    <a:bodyPr/>
                    <a:lstStyle/>
                    <a:p>
                      <a:r>
                        <a:rPr lang="en-US" altLang="zh-CN" sz="1800" kern="1200" dirty="0" smtClean="0">
                          <a:solidFill>
                            <a:schemeClr val="dk1"/>
                          </a:solidFill>
                          <a:latin typeface="+mn-lt"/>
                          <a:ea typeface="+mn-ea"/>
                          <a:cs typeface="+mn-cs"/>
                        </a:rPr>
                        <a:t>[Sun et al. 2008]</a:t>
                      </a:r>
                      <a:endParaRPr lang="zh-CN" altLang="en-US" sz="180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折射</a:t>
                      </a:r>
                      <a:endParaRPr lang="en-US" altLang="zh-CN"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0000"/>
                          </a:solidFill>
                        </a:rPr>
                        <a:t>散射</a:t>
                      </a:r>
                    </a:p>
                  </a:txBody>
                  <a:tcPr/>
                </a:tc>
                <a:tc>
                  <a:txBody>
                    <a:bodyPr/>
                    <a:lstStyle/>
                    <a:p>
                      <a:endParaRPr lang="zh-CN" altLang="en-US" dirty="0">
                        <a:solidFill>
                          <a:srgbClr val="FF0000"/>
                        </a:solidFill>
                      </a:endParaRPr>
                    </a:p>
                  </a:txBody>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zh-CN" altLang="en-US" dirty="0" smtClean="0"/>
              <a:t>材质和可变材质</a:t>
            </a:r>
            <a:endParaRPr lang="zh-CN" altLang="en-US" dirty="0"/>
          </a:p>
        </p:txBody>
      </p:sp>
      <p:sp>
        <p:nvSpPr>
          <p:cNvPr id="32771" name="Rectangle 3"/>
          <p:cNvSpPr>
            <a:spLocks noGrp="1" noChangeArrowheads="1"/>
          </p:cNvSpPr>
          <p:nvPr>
            <p:ph type="body" sz="half" idx="1"/>
          </p:nvPr>
        </p:nvSpPr>
        <p:spPr>
          <a:xfrm>
            <a:off x="457200" y="1600200"/>
            <a:ext cx="8147050" cy="4525963"/>
          </a:xfrm>
        </p:spPr>
        <p:txBody>
          <a:bodyPr/>
          <a:lstStyle/>
          <a:p>
            <a:r>
              <a:rPr lang="zh-CN" altLang="en-US" sz="2800" dirty="0" smtClean="0"/>
              <a:t>材质是决定全局光照明绘制</a:t>
            </a:r>
            <a:r>
              <a:rPr lang="zh-CN" altLang="en-US" sz="2800" dirty="0"/>
              <a:t>效</a:t>
            </a:r>
            <a:r>
              <a:rPr lang="zh-CN" altLang="en-US" sz="2800" dirty="0" smtClean="0"/>
              <a:t>果的重要因素</a:t>
            </a:r>
            <a:endParaRPr lang="en-US" altLang="zh-CN" sz="2800" dirty="0" smtClean="0"/>
          </a:p>
          <a:p>
            <a:pPr lvl="1"/>
            <a:r>
              <a:rPr lang="zh-CN" altLang="en-US" sz="2400" dirty="0"/>
              <a:t>材</a:t>
            </a:r>
            <a:r>
              <a:rPr lang="zh-CN" altLang="en-US" sz="2400" dirty="0" smtClean="0"/>
              <a:t>质可以改变场景中辐射亮度的传输的方向和亮度</a:t>
            </a:r>
            <a:endParaRPr lang="en-US" altLang="zh-CN" sz="2400" dirty="0" smtClean="0"/>
          </a:p>
          <a:p>
            <a:pPr lvl="1"/>
            <a:r>
              <a:rPr lang="zh-CN" altLang="en-US" sz="2400" dirty="0"/>
              <a:t>材</a:t>
            </a:r>
            <a:r>
              <a:rPr lang="zh-CN" altLang="en-US" sz="2400" dirty="0" smtClean="0"/>
              <a:t>质可以体现不同物体的着色（</a:t>
            </a:r>
            <a:r>
              <a:rPr lang="en-US" altLang="zh-CN" sz="2400" dirty="0" smtClean="0"/>
              <a:t>shading</a:t>
            </a:r>
            <a:r>
              <a:rPr lang="zh-CN" altLang="en-US" sz="2400" dirty="0" smtClean="0"/>
              <a:t>）效果</a:t>
            </a:r>
            <a:endParaRPr lang="en-US" altLang="zh-CN" sz="2400" dirty="0" smtClean="0"/>
          </a:p>
          <a:p>
            <a:pPr>
              <a:buNone/>
            </a:pPr>
            <a:endParaRPr lang="zh-CN" altLang="en-US" sz="2800" dirty="0"/>
          </a:p>
          <a:p>
            <a:r>
              <a:rPr lang="zh-CN" altLang="en-US" sz="2800" dirty="0" smtClean="0"/>
              <a:t>可变材</a:t>
            </a:r>
            <a:r>
              <a:rPr lang="zh-CN" altLang="en-US" sz="2800" dirty="0" smtClean="0"/>
              <a:t>质成为一种新的交互手段和新的绘制效果</a:t>
            </a:r>
            <a:endParaRPr lang="en-US" altLang="zh-CN" sz="2800" dirty="0" smtClean="0"/>
          </a:p>
          <a:p>
            <a:pPr lvl="1"/>
            <a:r>
              <a:rPr lang="zh-CN" altLang="en-US" sz="2400" dirty="0"/>
              <a:t>用</a:t>
            </a:r>
            <a:r>
              <a:rPr lang="zh-CN" altLang="en-US" sz="2400" dirty="0" smtClean="0"/>
              <a:t>户可以指定场景中物体的材质</a:t>
            </a:r>
            <a:endParaRPr lang="en-US" altLang="zh-CN" sz="2400" dirty="0" smtClean="0"/>
          </a:p>
          <a:p>
            <a:pPr lvl="1"/>
            <a:r>
              <a:rPr lang="zh-CN" altLang="en-US" sz="2400" dirty="0"/>
              <a:t>实</a:t>
            </a:r>
            <a:r>
              <a:rPr lang="zh-CN" altLang="en-US" sz="2400" dirty="0" smtClean="0"/>
              <a:t>时</a:t>
            </a:r>
            <a:r>
              <a:rPr lang="en-US" altLang="zh-CN" sz="2400" dirty="0" smtClean="0"/>
              <a:t>/</a:t>
            </a:r>
            <a:r>
              <a:rPr lang="zh-CN" altLang="en-US" sz="2400" dirty="0" smtClean="0"/>
              <a:t>交互级地绘制全局光照明效果，响应用户的交互</a:t>
            </a:r>
            <a:endParaRPr lang="zh-CN" alt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我</a:t>
            </a:r>
            <a:r>
              <a:rPr lang="zh-CN" altLang="en-US" dirty="0" smtClean="0"/>
              <a:t>们的工作</a:t>
            </a:r>
            <a:endParaRPr lang="zh-CN" altLang="en-US" dirty="0"/>
          </a:p>
        </p:txBody>
      </p:sp>
      <p:sp>
        <p:nvSpPr>
          <p:cNvPr id="3" name="Content Placeholder 2"/>
          <p:cNvSpPr>
            <a:spLocks noGrp="1"/>
          </p:cNvSpPr>
          <p:nvPr>
            <p:ph idx="1"/>
          </p:nvPr>
        </p:nvSpPr>
        <p:spPr/>
        <p:txBody>
          <a:bodyPr/>
          <a:lstStyle/>
          <a:p>
            <a:r>
              <a:rPr lang="zh-CN" altLang="en-US" dirty="0" smtClean="0"/>
              <a:t>基于像素，空间静态</a:t>
            </a:r>
            <a:r>
              <a:rPr lang="en-US" altLang="zh-CN" dirty="0" smtClean="0"/>
              <a:t>/</a:t>
            </a:r>
            <a:r>
              <a:rPr lang="zh-CN" altLang="en-US" dirty="0" smtClean="0"/>
              <a:t>动态可变材质</a:t>
            </a:r>
            <a:r>
              <a:rPr lang="en-US" altLang="zh-CN" dirty="0" smtClean="0"/>
              <a:t>(BRDF)</a:t>
            </a:r>
            <a:endParaRPr lang="zh-CN" altLang="en-US" dirty="0" smtClean="0"/>
          </a:p>
          <a:p>
            <a:endParaRPr lang="en-US" altLang="zh-CN" dirty="0" smtClean="0"/>
          </a:p>
          <a:p>
            <a:pPr>
              <a:buBlip>
                <a:blip r:embed="rId3"/>
              </a:buBlip>
            </a:pPr>
            <a:r>
              <a:rPr lang="zh-CN" altLang="en-US" dirty="0" smtClean="0"/>
              <a:t>基于顶点，空间静态可变材质</a:t>
            </a:r>
            <a:r>
              <a:rPr lang="en-US" altLang="zh-CN" dirty="0" smtClean="0"/>
              <a:t>(BRDF)</a:t>
            </a:r>
            <a:endParaRPr lang="zh-CN" altLang="en-US" dirty="0" smtClean="0"/>
          </a:p>
          <a:p>
            <a:endParaRPr lang="en-US" altLang="zh-CN" dirty="0" smtClean="0"/>
          </a:p>
          <a:p>
            <a:r>
              <a:rPr lang="zh-CN" altLang="en-US" dirty="0" smtClean="0"/>
              <a:t>可变的折射和散射材质</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我</a:t>
            </a:r>
            <a:r>
              <a:rPr lang="zh-CN" altLang="en-US" dirty="0" smtClean="0"/>
              <a:t>们的工作</a:t>
            </a:r>
            <a:endParaRPr lang="zh-CN" altLang="en-US" dirty="0"/>
          </a:p>
        </p:txBody>
      </p:sp>
      <p:sp>
        <p:nvSpPr>
          <p:cNvPr id="3" name="Content Placeholder 2"/>
          <p:cNvSpPr>
            <a:spLocks noGrp="1"/>
          </p:cNvSpPr>
          <p:nvPr>
            <p:ph idx="1"/>
          </p:nvPr>
        </p:nvSpPr>
        <p:spPr/>
        <p:txBody>
          <a:bodyPr/>
          <a:lstStyle/>
          <a:p>
            <a:r>
              <a:rPr lang="zh-CN" altLang="en-US" dirty="0" smtClean="0"/>
              <a:t>基于像素，空间静态</a:t>
            </a:r>
            <a:r>
              <a:rPr lang="en-US" altLang="zh-CN" dirty="0" smtClean="0"/>
              <a:t>/</a:t>
            </a:r>
            <a:r>
              <a:rPr lang="zh-CN" altLang="en-US" dirty="0" smtClean="0"/>
              <a:t>动态可变材质</a:t>
            </a:r>
            <a:r>
              <a:rPr lang="en-US" altLang="zh-CN" dirty="0" smtClean="0"/>
              <a:t>(BRDF)</a:t>
            </a:r>
            <a:endParaRPr lang="zh-CN" altLang="en-US" dirty="0" smtClean="0"/>
          </a:p>
          <a:p>
            <a:endParaRPr lang="en-US" altLang="zh-CN" dirty="0" smtClean="0"/>
          </a:p>
          <a:p>
            <a:pPr>
              <a:buBlip>
                <a:blip r:embed="rId3"/>
              </a:buBlip>
            </a:pPr>
            <a:r>
              <a:rPr lang="zh-CN" altLang="en-US" dirty="0" smtClean="0">
                <a:solidFill>
                  <a:schemeClr val="accent4">
                    <a:lumMod val="50000"/>
                  </a:schemeClr>
                </a:solidFill>
              </a:rPr>
              <a:t>基于顶点，空间静态可变材质</a:t>
            </a:r>
            <a:r>
              <a:rPr lang="en-US" altLang="zh-CN" dirty="0" smtClean="0">
                <a:solidFill>
                  <a:schemeClr val="accent4">
                    <a:lumMod val="50000"/>
                  </a:schemeClr>
                </a:solidFill>
              </a:rPr>
              <a:t>(BRDF)</a:t>
            </a:r>
            <a:endParaRPr lang="zh-CN" altLang="en-US" dirty="0" smtClean="0">
              <a:solidFill>
                <a:schemeClr val="accent4">
                  <a:lumMod val="50000"/>
                </a:schemeClr>
              </a:solidFill>
            </a:endParaRPr>
          </a:p>
          <a:p>
            <a:pPr>
              <a:buBlip>
                <a:blip r:embed="rId3"/>
              </a:buBlip>
            </a:pPr>
            <a:endParaRPr lang="en-US" altLang="zh-CN" dirty="0" smtClean="0">
              <a:solidFill>
                <a:schemeClr val="accent4">
                  <a:lumMod val="50000"/>
                </a:schemeClr>
              </a:solidFill>
            </a:endParaRPr>
          </a:p>
          <a:p>
            <a:pPr>
              <a:buBlip>
                <a:blip r:embed="rId3"/>
              </a:buBlip>
            </a:pPr>
            <a:r>
              <a:rPr lang="zh-CN" altLang="en-US" dirty="0" smtClean="0">
                <a:solidFill>
                  <a:schemeClr val="accent4">
                    <a:lumMod val="50000"/>
                  </a:schemeClr>
                </a:solidFill>
              </a:rPr>
              <a:t>可变的折射和散射材质</a:t>
            </a: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zh-CN" altLang="en-US" dirty="0" smtClean="0"/>
              <a:t>辐射传输的非线性问题</a:t>
            </a:r>
            <a:endParaRPr lang="zh-CN" altLang="en-US" dirty="0"/>
          </a:p>
        </p:txBody>
      </p:sp>
      <p:sp>
        <p:nvSpPr>
          <p:cNvPr id="29699" name="Rectangle 3"/>
          <p:cNvSpPr>
            <a:spLocks noGrp="1" noChangeArrowheads="1"/>
          </p:cNvSpPr>
          <p:nvPr>
            <p:ph type="body" sz="half" idx="1"/>
          </p:nvPr>
        </p:nvSpPr>
        <p:spPr>
          <a:xfrm>
            <a:off x="457200" y="1600200"/>
            <a:ext cx="8218488" cy="4525963"/>
          </a:xfrm>
        </p:spPr>
        <p:txBody>
          <a:bodyPr/>
          <a:lstStyle/>
          <a:p>
            <a:r>
              <a:rPr lang="zh-CN" altLang="en-US" sz="2800"/>
              <a:t>绘制效果和物体材质成非线性关系</a:t>
            </a:r>
          </a:p>
        </p:txBody>
      </p:sp>
      <p:graphicFrame>
        <p:nvGraphicFramePr>
          <p:cNvPr id="29730" name="Object 34"/>
          <p:cNvGraphicFramePr>
            <a:graphicFrameLocks noChangeAspect="1"/>
          </p:cNvGraphicFramePr>
          <p:nvPr>
            <p:ph sz="half" idx="2"/>
          </p:nvPr>
        </p:nvGraphicFramePr>
        <p:xfrm>
          <a:off x="971550" y="2133600"/>
          <a:ext cx="5976938" cy="4597400"/>
        </p:xfrm>
        <a:graphic>
          <a:graphicData uri="http://schemas.openxmlformats.org/presentationml/2006/ole">
            <p:oleObj spid="_x0000_s29730" name="Visio" r:id="rId4" imgW="3371169" imgH="2593807" progId="Visio.Drawing.11">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我们的解决方</a:t>
            </a:r>
            <a:r>
              <a:rPr lang="zh-CN" altLang="en-US" dirty="0"/>
              <a:t>法</a:t>
            </a:r>
          </a:p>
        </p:txBody>
      </p:sp>
      <p:sp>
        <p:nvSpPr>
          <p:cNvPr id="6" name="Rectangle 3"/>
          <p:cNvSpPr>
            <a:spLocks noGrp="1" noChangeArrowheads="1"/>
          </p:cNvSpPr>
          <p:nvPr>
            <p:ph type="body" sz="half" idx="1"/>
          </p:nvPr>
        </p:nvSpPr>
        <p:spPr>
          <a:xfrm>
            <a:off x="457200" y="1600200"/>
            <a:ext cx="8147050" cy="4900634"/>
          </a:xfrm>
        </p:spPr>
        <p:txBody>
          <a:bodyPr/>
          <a:lstStyle/>
          <a:p>
            <a:r>
              <a:rPr lang="zh-CN" altLang="en-US" sz="2800" dirty="0"/>
              <a:t>用一组线性基表示所有的材</a:t>
            </a:r>
            <a:r>
              <a:rPr lang="zh-CN" altLang="en-US" sz="2800" dirty="0" smtClean="0"/>
              <a:t>质</a:t>
            </a:r>
            <a:endParaRPr lang="en-US" altLang="zh-CN" sz="2800" dirty="0"/>
          </a:p>
          <a:p>
            <a:pPr lvl="1"/>
            <a:r>
              <a:rPr lang="zh-CN" altLang="en-US" sz="2400" dirty="0" smtClean="0"/>
              <a:t>将辐射传输表示为材质的函数，便于预计算和绘制</a:t>
            </a:r>
            <a:endParaRPr lang="en-US" altLang="zh-CN" sz="2000" dirty="0"/>
          </a:p>
          <a:p>
            <a:pPr lvl="1"/>
            <a:endParaRPr lang="zh-CN" altLang="en-US" sz="2400" dirty="0"/>
          </a:p>
          <a:p>
            <a:r>
              <a:rPr lang="zh-CN" altLang="en-US" sz="2800" dirty="0"/>
              <a:t>每个光路分别预计算并绘</a:t>
            </a:r>
            <a:r>
              <a:rPr lang="zh-CN" altLang="en-US" sz="2800" dirty="0" smtClean="0"/>
              <a:t>制</a:t>
            </a:r>
            <a:endParaRPr lang="en-US" altLang="zh-CN" sz="2000" dirty="0" smtClean="0"/>
          </a:p>
          <a:p>
            <a:pPr lvl="1"/>
            <a:r>
              <a:rPr lang="zh-CN" altLang="en-US" sz="2400" dirty="0"/>
              <a:t>每</a:t>
            </a:r>
            <a:r>
              <a:rPr lang="zh-CN" altLang="en-US" sz="2400" dirty="0" smtClean="0"/>
              <a:t>个光路的辐射传输都是所经过材质的线性函数，所以可以将辐射传输这个非线性问题转化为多个线性问题的加和</a:t>
            </a:r>
            <a:endParaRPr lang="zh-CN" alt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zh-CN" altLang="en-US" dirty="0" smtClean="0"/>
              <a:t>我们的解</a:t>
            </a:r>
            <a:r>
              <a:rPr lang="zh-CN" altLang="en-US" dirty="0"/>
              <a:t>决</a:t>
            </a:r>
            <a:r>
              <a:rPr lang="zh-CN" altLang="en-US" dirty="0" smtClean="0"/>
              <a:t>方法</a:t>
            </a:r>
            <a:endParaRPr lang="zh-CN" altLang="en-US" dirty="0"/>
          </a:p>
        </p:txBody>
      </p:sp>
      <p:graphicFrame>
        <p:nvGraphicFramePr>
          <p:cNvPr id="9268" name="Group 52"/>
          <p:cNvGraphicFramePr>
            <a:graphicFrameLocks noGrp="1"/>
          </p:cNvGraphicFramePr>
          <p:nvPr>
            <p:ph sz="quarter" idx="3"/>
          </p:nvPr>
        </p:nvGraphicFramePr>
        <p:xfrm>
          <a:off x="1041400" y="4292600"/>
          <a:ext cx="2593975" cy="2182814"/>
        </p:xfrm>
        <a:graphic>
          <a:graphicData uri="http://schemas.openxmlformats.org/drawingml/2006/table">
            <a:tbl>
              <a:tblPr/>
              <a:tblGrid>
                <a:gridCol w="1728788"/>
                <a:gridCol w="865187"/>
              </a:tblGrid>
              <a:tr h="433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预计算组合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系数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 (R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11</a:t>
                      </a: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 (R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11</a:t>
                      </a: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22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 (R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12</a:t>
                      </a:r>
                      <a:r>
                        <a:rPr kumimoji="0" lang="en-US" altLang="zh-CN" sz="2000" b="0" i="0" u="none" strike="noStrike" cap="none" normalizeH="0" baseline="0" smtClean="0">
                          <a:ln>
                            <a:noFill/>
                          </a:ln>
                          <a:solidFill>
                            <a:schemeClr val="tx1"/>
                          </a:solidFill>
                          <a:effectLst/>
                          <a:latin typeface="Arial" charset="0"/>
                          <a:ea typeface="宋体" charset="-122"/>
                        </a:rPr>
                        <a:t>c</a:t>
                      </a:r>
                      <a:r>
                        <a:rPr kumimoji="0" lang="en-US" altLang="zh-CN" sz="2000" b="0" i="0" u="none" strike="noStrike" cap="none" normalizeH="0" baseline="-25000" smtClean="0">
                          <a:ln>
                            <a:noFill/>
                          </a:ln>
                          <a:solidFill>
                            <a:schemeClr val="tx1"/>
                          </a:solidFill>
                          <a:effectLst/>
                          <a:latin typeface="Arial" charset="0"/>
                          <a:ea typeface="宋体" charset="-122"/>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(R</a:t>
                      </a:r>
                      <a:r>
                        <a:rPr kumimoji="0" lang="en-US" altLang="zh-CN" sz="2000" b="0" i="0" u="none" strike="noStrike" cap="none" normalizeH="0" baseline="-25000" smtClean="0">
                          <a:ln>
                            <a:noFill/>
                          </a:ln>
                          <a:solidFill>
                            <a:schemeClr val="tx1"/>
                          </a:solidFill>
                          <a:effectLst/>
                          <a:latin typeface="Arial" charset="0"/>
                          <a:ea typeface="宋体" charset="-122"/>
                        </a:rPr>
                        <a:t>1</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 (R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,fr</a:t>
                      </a:r>
                      <a:r>
                        <a:rPr kumimoji="0" lang="en-US" altLang="zh-CN" sz="2000" b="0" i="0" u="none" strike="noStrike" cap="none" normalizeH="0" baseline="-25000" smtClean="0">
                          <a:ln>
                            <a:noFill/>
                          </a:ln>
                          <a:solidFill>
                            <a:schemeClr val="tx1"/>
                          </a:solidFill>
                          <a:effectLst/>
                          <a:latin typeface="Arial" charset="0"/>
                          <a:ea typeface="宋体" charset="-122"/>
                        </a:rPr>
                        <a:t>2</a:t>
                      </a: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Arial" charset="0"/>
                          <a:ea typeface="宋体" charset="-122"/>
                        </a:rPr>
                        <a:t>c</a:t>
                      </a:r>
                      <a:r>
                        <a:rPr kumimoji="0" lang="en-US" altLang="zh-CN" sz="2000" b="0" i="0" u="none" strike="noStrike" cap="none" normalizeH="0" baseline="-25000" dirty="0" smtClean="0">
                          <a:ln>
                            <a:noFill/>
                          </a:ln>
                          <a:solidFill>
                            <a:schemeClr val="tx1"/>
                          </a:solidFill>
                          <a:effectLst/>
                          <a:latin typeface="Arial" charset="0"/>
                          <a:ea typeface="宋体" charset="-122"/>
                        </a:rPr>
                        <a:t>12</a:t>
                      </a:r>
                      <a:r>
                        <a:rPr kumimoji="0" lang="en-US" altLang="zh-CN" sz="2000" b="0" i="0" u="none" strike="noStrike" cap="none" normalizeH="0" baseline="0" dirty="0" smtClean="0">
                          <a:ln>
                            <a:noFill/>
                          </a:ln>
                          <a:solidFill>
                            <a:schemeClr val="tx1"/>
                          </a:solidFill>
                          <a:effectLst/>
                          <a:latin typeface="Arial" charset="0"/>
                          <a:ea typeface="宋体" charset="-122"/>
                        </a:rPr>
                        <a:t>c</a:t>
                      </a:r>
                      <a:r>
                        <a:rPr kumimoji="0" lang="en-US" altLang="zh-CN" sz="2000" b="0" i="0" u="none" strike="noStrike" cap="none" normalizeH="0" baseline="-25000" dirty="0" smtClean="0">
                          <a:ln>
                            <a:noFill/>
                          </a:ln>
                          <a:solidFill>
                            <a:schemeClr val="tx1"/>
                          </a:solidFill>
                          <a:effectLst/>
                          <a:latin typeface="Arial" charset="0"/>
                          <a:ea typeface="宋体" charset="-122"/>
                        </a:rPr>
                        <a:t>22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9259" name="Object 43"/>
          <p:cNvGraphicFramePr>
            <a:graphicFrameLocks noChangeAspect="1"/>
          </p:cNvGraphicFramePr>
          <p:nvPr>
            <p:ph sz="quarter" idx="2"/>
          </p:nvPr>
        </p:nvGraphicFramePr>
        <p:xfrm>
          <a:off x="3995738" y="3860800"/>
          <a:ext cx="4659312" cy="2652713"/>
        </p:xfrm>
        <a:graphic>
          <a:graphicData uri="http://schemas.openxmlformats.org/presentationml/2006/ole">
            <p:oleObj spid="_x0000_s9259" name="Visio" r:id="rId4" imgW="2968346" imgH="1568379" progId="Visio.Drawing.11">
              <p:embed/>
            </p:oleObj>
          </a:graphicData>
        </a:graphic>
      </p:graphicFrame>
      <p:sp>
        <p:nvSpPr>
          <p:cNvPr id="9267" name="Rectangle 51"/>
          <p:cNvSpPr>
            <a:spLocks noChangeArrowheads="1"/>
          </p:cNvSpPr>
          <p:nvPr/>
        </p:nvSpPr>
        <p:spPr bwMode="auto">
          <a:xfrm>
            <a:off x="468313" y="1611313"/>
            <a:ext cx="8280400" cy="2681287"/>
          </a:xfrm>
          <a:prstGeom prst="rect">
            <a:avLst/>
          </a:prstGeom>
          <a:noFill/>
          <a:ln w="9525">
            <a:noFill/>
            <a:miter lim="800000"/>
            <a:headEnd/>
            <a:tailEnd/>
          </a:ln>
          <a:effectLst/>
        </p:spPr>
        <p:txBody>
          <a:bodyPr/>
          <a:lstStyle/>
          <a:p>
            <a:pPr marL="342900" indent="-342900">
              <a:spcBef>
                <a:spcPct val="20000"/>
              </a:spcBef>
              <a:buFontTx/>
              <a:buBlip>
                <a:blip r:embed="rId5"/>
              </a:buBlip>
            </a:pPr>
            <a:r>
              <a:rPr lang="zh-CN" altLang="en-US" sz="2800" dirty="0"/>
              <a:t>例：</a:t>
            </a:r>
          </a:p>
          <a:p>
            <a:pPr marL="742950" lvl="1" indent="-285750">
              <a:spcBef>
                <a:spcPct val="20000"/>
              </a:spcBef>
              <a:buFontTx/>
              <a:buBlip>
                <a:blip r:embed="rId5"/>
              </a:buBlip>
            </a:pPr>
            <a:r>
              <a:rPr lang="zh-CN" altLang="en-US" sz="2400" dirty="0"/>
              <a:t>两个基材质：</a:t>
            </a:r>
            <a:r>
              <a:rPr lang="en-US" altLang="zh-CN" sz="2400" dirty="0"/>
              <a:t>fr</a:t>
            </a:r>
            <a:r>
              <a:rPr lang="en-US" altLang="zh-CN" sz="2400" baseline="-25000" dirty="0"/>
              <a:t>1</a:t>
            </a:r>
            <a:r>
              <a:rPr lang="en-US" altLang="zh-CN" sz="2400" dirty="0"/>
              <a:t>, fr</a:t>
            </a:r>
            <a:r>
              <a:rPr lang="en-US" altLang="zh-CN" sz="2400" baseline="-25000" dirty="0"/>
              <a:t>2</a:t>
            </a:r>
          </a:p>
          <a:p>
            <a:pPr marL="742950" lvl="1" indent="-285750">
              <a:spcBef>
                <a:spcPct val="20000"/>
              </a:spcBef>
              <a:buFontTx/>
              <a:buBlip>
                <a:blip r:embed="rId5"/>
              </a:buBlip>
            </a:pPr>
            <a:r>
              <a:rPr lang="zh-CN" altLang="en-US" sz="2400" dirty="0"/>
              <a:t>两个物体：</a:t>
            </a:r>
            <a:r>
              <a:rPr lang="en-US" altLang="zh-CN" sz="2400" dirty="0"/>
              <a:t>R</a:t>
            </a:r>
            <a:r>
              <a:rPr lang="en-US" altLang="zh-CN" sz="2400" baseline="-25000" dirty="0"/>
              <a:t>1</a:t>
            </a:r>
            <a:r>
              <a:rPr lang="en-US" altLang="zh-CN" sz="2400" dirty="0"/>
              <a:t>, R</a:t>
            </a:r>
            <a:r>
              <a:rPr lang="en-US" altLang="zh-CN" sz="2400" baseline="-25000" dirty="0"/>
              <a:t>2</a:t>
            </a:r>
          </a:p>
          <a:p>
            <a:pPr marL="1143000" lvl="2" indent="-228600">
              <a:spcBef>
                <a:spcPct val="20000"/>
              </a:spcBef>
              <a:buFontTx/>
              <a:buBlip>
                <a:blip r:embed="rId5"/>
              </a:buBlip>
            </a:pPr>
            <a:r>
              <a:rPr lang="zh-CN" altLang="en-US" sz="2000" dirty="0"/>
              <a:t>物体</a:t>
            </a:r>
            <a:r>
              <a:rPr lang="en-US" altLang="zh-CN" sz="2000" dirty="0"/>
              <a:t>R</a:t>
            </a:r>
            <a:r>
              <a:rPr lang="en-US" altLang="zh-CN" sz="2000" baseline="-25000" dirty="0"/>
              <a:t>1</a:t>
            </a:r>
            <a:r>
              <a:rPr lang="zh-CN" altLang="en-US" sz="2000" dirty="0"/>
              <a:t>的材质：</a:t>
            </a:r>
            <a:r>
              <a:rPr lang="en-US" altLang="zh-CN" sz="2000" dirty="0"/>
              <a:t>c</a:t>
            </a:r>
            <a:r>
              <a:rPr lang="en-US" altLang="zh-CN" sz="2000" baseline="-25000" dirty="0"/>
              <a:t>11</a:t>
            </a:r>
            <a:r>
              <a:rPr lang="en-US" altLang="zh-CN" sz="2000" dirty="0"/>
              <a:t>fr</a:t>
            </a:r>
            <a:r>
              <a:rPr lang="en-US" altLang="zh-CN" sz="2000" baseline="-25000" dirty="0"/>
              <a:t>1</a:t>
            </a:r>
            <a:r>
              <a:rPr lang="en-US" altLang="zh-CN" sz="2000" dirty="0"/>
              <a:t>+c</a:t>
            </a:r>
            <a:r>
              <a:rPr lang="en-US" altLang="zh-CN" sz="2000" baseline="-25000" dirty="0"/>
              <a:t>12</a:t>
            </a:r>
            <a:r>
              <a:rPr lang="en-US" altLang="zh-CN" sz="2000" dirty="0"/>
              <a:t>fr</a:t>
            </a:r>
            <a:r>
              <a:rPr lang="en-US" altLang="zh-CN" sz="2000" baseline="-25000" dirty="0"/>
              <a:t>2</a:t>
            </a:r>
          </a:p>
          <a:p>
            <a:pPr marL="1143000" lvl="2" indent="-228600">
              <a:spcBef>
                <a:spcPct val="20000"/>
              </a:spcBef>
              <a:buFontTx/>
              <a:buBlip>
                <a:blip r:embed="rId5"/>
              </a:buBlip>
            </a:pPr>
            <a:r>
              <a:rPr lang="zh-CN" altLang="en-US" sz="2000" dirty="0"/>
              <a:t>物体</a:t>
            </a:r>
            <a:r>
              <a:rPr lang="en-US" altLang="zh-CN" sz="2000" dirty="0"/>
              <a:t>R</a:t>
            </a:r>
            <a:r>
              <a:rPr lang="en-US" altLang="zh-CN" sz="2000" baseline="-25000" dirty="0"/>
              <a:t>2</a:t>
            </a:r>
            <a:r>
              <a:rPr lang="zh-CN" altLang="en-US" sz="2000" dirty="0"/>
              <a:t>的材质：</a:t>
            </a:r>
            <a:r>
              <a:rPr lang="en-US" altLang="zh-CN" sz="2000" dirty="0"/>
              <a:t>c</a:t>
            </a:r>
            <a:r>
              <a:rPr lang="en-US" altLang="zh-CN" sz="2000" baseline="-25000" dirty="0"/>
              <a:t>21</a:t>
            </a:r>
            <a:r>
              <a:rPr lang="en-US" altLang="zh-CN" sz="2000" dirty="0"/>
              <a:t>fr</a:t>
            </a:r>
            <a:r>
              <a:rPr lang="en-US" altLang="zh-CN" sz="2000" baseline="-25000" dirty="0"/>
              <a:t>1</a:t>
            </a:r>
            <a:r>
              <a:rPr lang="en-US" altLang="zh-CN" sz="2000" dirty="0"/>
              <a:t>+c</a:t>
            </a:r>
            <a:r>
              <a:rPr lang="en-US" altLang="zh-CN" sz="2000" baseline="-25000" dirty="0"/>
              <a:t>22</a:t>
            </a:r>
            <a:r>
              <a:rPr lang="en-US" altLang="zh-CN" sz="2000" dirty="0"/>
              <a:t>fr</a:t>
            </a:r>
            <a:r>
              <a:rPr lang="en-US" altLang="zh-CN" sz="2000" baseline="-25000" dirty="0"/>
              <a:t>2</a:t>
            </a:r>
          </a:p>
          <a:p>
            <a:pPr marL="742950" lvl="1" indent="-285750">
              <a:spcBef>
                <a:spcPct val="20000"/>
              </a:spcBef>
              <a:buFontTx/>
              <a:buBlip>
                <a:blip r:embed="rId5"/>
              </a:buBlip>
            </a:pPr>
            <a:r>
              <a:rPr lang="zh-CN" altLang="en-US" sz="2400" dirty="0"/>
              <a:t>针对光路</a:t>
            </a:r>
            <a:r>
              <a:rPr lang="en-US" altLang="zh-CN" sz="2400" dirty="0"/>
              <a:t>(R</a:t>
            </a:r>
            <a:r>
              <a:rPr lang="en-US" altLang="zh-CN" sz="2400" baseline="-25000" dirty="0"/>
              <a:t>1</a:t>
            </a:r>
            <a:r>
              <a:rPr lang="en-US" altLang="zh-CN" sz="2400" dirty="0"/>
              <a:t>,R</a:t>
            </a:r>
            <a:r>
              <a:rPr lang="en-US" altLang="zh-CN" sz="2400" baseline="-25000" dirty="0"/>
              <a:t>2</a:t>
            </a:r>
            <a:r>
              <a:rPr lang="en-US" altLang="zh-CN" sz="2400" dirty="0"/>
              <a:t>) </a:t>
            </a:r>
            <a:r>
              <a:rPr lang="zh-CN" altLang="en-US" sz="2400" dirty="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zh-CN" altLang="en-US" dirty="0" smtClean="0"/>
              <a:t>基于像素的假设</a:t>
            </a:r>
            <a:endParaRPr lang="zh-CN" altLang="en-US" dirty="0"/>
          </a:p>
        </p:txBody>
      </p:sp>
      <p:sp>
        <p:nvSpPr>
          <p:cNvPr id="49155" name="Rectangle 3"/>
          <p:cNvSpPr>
            <a:spLocks noGrp="1" noChangeArrowheads="1"/>
          </p:cNvSpPr>
          <p:nvPr>
            <p:ph type="body" sz="half" idx="1"/>
          </p:nvPr>
        </p:nvSpPr>
        <p:spPr>
          <a:xfrm>
            <a:off x="457200" y="1600200"/>
            <a:ext cx="8218488" cy="4525963"/>
          </a:xfrm>
        </p:spPr>
        <p:txBody>
          <a:bodyPr/>
          <a:lstStyle/>
          <a:p>
            <a:r>
              <a:rPr lang="zh-CN" altLang="en-US" sz="2800" dirty="0" smtClean="0"/>
              <a:t>几何、光照、视点不变，材质可变</a:t>
            </a:r>
          </a:p>
          <a:p>
            <a:r>
              <a:rPr lang="zh-CN" altLang="en-US" sz="2800" dirty="0" smtClean="0"/>
              <a:t>逐</a:t>
            </a:r>
            <a:r>
              <a:rPr lang="zh-CN" altLang="en-US" sz="2800" dirty="0"/>
              <a:t>像素计</a:t>
            </a:r>
            <a:r>
              <a:rPr lang="zh-CN" altLang="en-US" sz="2800" dirty="0" smtClean="0"/>
              <a:t>算达到视点的辐射亮度</a:t>
            </a:r>
            <a:endParaRPr lang="zh-CN" altLang="en-US" sz="2800" dirty="0"/>
          </a:p>
          <a:p>
            <a:r>
              <a:rPr lang="zh-CN" altLang="en-US" sz="2800" dirty="0" smtClean="0"/>
              <a:t>绘</a:t>
            </a:r>
            <a:r>
              <a:rPr lang="zh-CN" altLang="en-US" sz="2800" dirty="0"/>
              <a:t>制结果是一张分辨率、视点固定的图像</a:t>
            </a:r>
          </a:p>
        </p:txBody>
      </p:sp>
      <p:graphicFrame>
        <p:nvGraphicFramePr>
          <p:cNvPr id="49164" name="Object 12"/>
          <p:cNvGraphicFramePr>
            <a:graphicFrameLocks noChangeAspect="1"/>
          </p:cNvGraphicFramePr>
          <p:nvPr>
            <p:ph sz="half" idx="2"/>
          </p:nvPr>
        </p:nvGraphicFramePr>
        <p:xfrm>
          <a:off x="2195513" y="3789363"/>
          <a:ext cx="5040312" cy="2524125"/>
        </p:xfrm>
        <a:graphic>
          <a:graphicData uri="http://schemas.openxmlformats.org/presentationml/2006/ole">
            <p:oleObj spid="_x0000_s49164" name="Visio" r:id="rId4" imgW="2984927" imgH="1493601" progId="Visio.Drawing.11">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zh-CN" altLang="en-US" dirty="0" smtClean="0"/>
              <a:t>空</a:t>
            </a:r>
            <a:r>
              <a:rPr lang="zh-CN" altLang="en-US" dirty="0"/>
              <a:t>间静</a:t>
            </a:r>
            <a:r>
              <a:rPr lang="zh-CN" altLang="en-US" dirty="0" smtClean="0"/>
              <a:t>态：非压缩的预计算数据</a:t>
            </a:r>
            <a:endParaRPr lang="zh-CN" altLang="en-US" dirty="0"/>
          </a:p>
        </p:txBody>
      </p:sp>
      <p:sp>
        <p:nvSpPr>
          <p:cNvPr id="50179" name="Rectangle 3"/>
          <p:cNvSpPr>
            <a:spLocks noGrp="1" noChangeArrowheads="1"/>
          </p:cNvSpPr>
          <p:nvPr>
            <p:ph type="body" sz="half" idx="1"/>
          </p:nvPr>
        </p:nvSpPr>
        <p:spPr>
          <a:xfrm>
            <a:off x="457200" y="1600200"/>
            <a:ext cx="4043363" cy="4525963"/>
          </a:xfrm>
        </p:spPr>
        <p:txBody>
          <a:bodyPr/>
          <a:lstStyle/>
          <a:p>
            <a:r>
              <a:rPr lang="zh-CN" altLang="en-US" sz="2800"/>
              <a:t>只考虑不超过两次反射的辐射传播</a:t>
            </a:r>
          </a:p>
          <a:p>
            <a:r>
              <a:rPr lang="zh-CN" altLang="en-US" sz="2800"/>
              <a:t>光路包含从光源到视点整个过程</a:t>
            </a:r>
          </a:p>
          <a:p>
            <a:r>
              <a:rPr lang="zh-CN" altLang="en-US" sz="2800"/>
              <a:t>预计算结果为一组</a:t>
            </a:r>
            <a:r>
              <a:rPr lang="en-US" altLang="zh-CN" sz="2800"/>
              <a:t>HDR</a:t>
            </a:r>
            <a:r>
              <a:rPr lang="zh-CN" altLang="en-US" sz="2800"/>
              <a:t>图像</a:t>
            </a:r>
          </a:p>
        </p:txBody>
      </p:sp>
      <p:sp>
        <p:nvSpPr>
          <p:cNvPr id="50193" name="Rectangle 17"/>
          <p:cNvSpPr>
            <a:spLocks noChangeArrowheads="1"/>
          </p:cNvSpPr>
          <p:nvPr/>
        </p:nvSpPr>
        <p:spPr bwMode="auto">
          <a:xfrm>
            <a:off x="0" y="248126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50192" name="Object 16"/>
          <p:cNvGraphicFramePr>
            <a:graphicFrameLocks noChangeAspect="1"/>
          </p:cNvGraphicFramePr>
          <p:nvPr/>
        </p:nvGraphicFramePr>
        <p:xfrm>
          <a:off x="4498975" y="1952625"/>
          <a:ext cx="4176713" cy="3421063"/>
        </p:xfrm>
        <a:graphic>
          <a:graphicData uri="http://schemas.openxmlformats.org/presentationml/2006/ole">
            <p:oleObj spid="_x0000_s50192" name="Visio" r:id="rId4" imgW="2311777" imgH="1894727" progId="Visio.Drawing.11">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58" name="Rectangle 14"/>
          <p:cNvSpPr>
            <a:spLocks noGrp="1" noChangeArrowheads="1"/>
          </p:cNvSpPr>
          <p:nvPr>
            <p:ph type="title" sz="quarter"/>
          </p:nvPr>
        </p:nvSpPr>
        <p:spPr/>
        <p:txBody>
          <a:bodyPr/>
          <a:lstStyle/>
          <a:p>
            <a:r>
              <a:rPr lang="zh-CN" altLang="en-US" dirty="0" smtClean="0"/>
              <a:t>空间静态：实验结果</a:t>
            </a:r>
            <a:endParaRPr lang="zh-CN" altLang="zh-CN" dirty="0"/>
          </a:p>
        </p:txBody>
      </p:sp>
      <p:graphicFrame>
        <p:nvGraphicFramePr>
          <p:cNvPr id="82948" name="Object 4"/>
          <p:cNvGraphicFramePr>
            <a:graphicFrameLocks noChangeAspect="1"/>
          </p:cNvGraphicFramePr>
          <p:nvPr>
            <p:ph sz="quarter" idx="1"/>
          </p:nvPr>
        </p:nvGraphicFramePr>
        <p:xfrm>
          <a:off x="468313" y="1628775"/>
          <a:ext cx="2185987" cy="2185988"/>
        </p:xfrm>
        <a:graphic>
          <a:graphicData uri="http://schemas.openxmlformats.org/presentationml/2006/ole">
            <p:oleObj spid="_x0000_s82948" name="Image" r:id="rId4" imgW="2514286" imgH="2514286" progId="">
              <p:embed/>
            </p:oleObj>
          </a:graphicData>
        </a:graphic>
      </p:graphicFrame>
      <p:graphicFrame>
        <p:nvGraphicFramePr>
          <p:cNvPr id="82951" name="Object 7"/>
          <p:cNvGraphicFramePr>
            <a:graphicFrameLocks noChangeAspect="1"/>
          </p:cNvGraphicFramePr>
          <p:nvPr>
            <p:ph sz="quarter" idx="2"/>
          </p:nvPr>
        </p:nvGraphicFramePr>
        <p:xfrm>
          <a:off x="468313" y="3933825"/>
          <a:ext cx="2185987" cy="2185988"/>
        </p:xfrm>
        <a:graphic>
          <a:graphicData uri="http://schemas.openxmlformats.org/presentationml/2006/ole">
            <p:oleObj spid="_x0000_s82951" name="Image" r:id="rId5" imgW="2514286" imgH="2514286" progId="">
              <p:embed/>
            </p:oleObj>
          </a:graphicData>
        </a:graphic>
      </p:graphicFrame>
      <p:graphicFrame>
        <p:nvGraphicFramePr>
          <p:cNvPr id="82954" name="Object 10"/>
          <p:cNvGraphicFramePr>
            <a:graphicFrameLocks noChangeAspect="1"/>
          </p:cNvGraphicFramePr>
          <p:nvPr>
            <p:ph sz="quarter" idx="3"/>
          </p:nvPr>
        </p:nvGraphicFramePr>
        <p:xfrm>
          <a:off x="3536950" y="1628775"/>
          <a:ext cx="2187575" cy="2187575"/>
        </p:xfrm>
        <a:graphic>
          <a:graphicData uri="http://schemas.openxmlformats.org/presentationml/2006/ole">
            <p:oleObj spid="_x0000_s82954" name="Image" r:id="rId6" imgW="2514286" imgH="2514286" progId="">
              <p:embed/>
            </p:oleObj>
          </a:graphicData>
        </a:graphic>
      </p:graphicFrame>
      <p:graphicFrame>
        <p:nvGraphicFramePr>
          <p:cNvPr id="82957" name="Object 13"/>
          <p:cNvGraphicFramePr>
            <a:graphicFrameLocks noChangeAspect="1"/>
          </p:cNvGraphicFramePr>
          <p:nvPr>
            <p:ph sz="quarter" idx="4"/>
          </p:nvPr>
        </p:nvGraphicFramePr>
        <p:xfrm>
          <a:off x="3536950" y="3933825"/>
          <a:ext cx="2187575" cy="2187575"/>
        </p:xfrm>
        <a:graphic>
          <a:graphicData uri="http://schemas.openxmlformats.org/presentationml/2006/ole">
            <p:oleObj spid="_x0000_s82957" name="Image" r:id="rId7" imgW="2514286" imgH="2514286" progId="">
              <p:embed/>
            </p:oleObj>
          </a:graphicData>
        </a:graphic>
      </p:graphicFrame>
      <p:graphicFrame>
        <p:nvGraphicFramePr>
          <p:cNvPr id="82960" name="Object 16"/>
          <p:cNvGraphicFramePr>
            <a:graphicFrameLocks noChangeAspect="1"/>
          </p:cNvGraphicFramePr>
          <p:nvPr/>
        </p:nvGraphicFramePr>
        <p:xfrm>
          <a:off x="6516688" y="1628775"/>
          <a:ext cx="2160587" cy="2160588"/>
        </p:xfrm>
        <a:graphic>
          <a:graphicData uri="http://schemas.openxmlformats.org/presentationml/2006/ole">
            <p:oleObj spid="_x0000_s82960" name="Image" r:id="rId8" imgW="2514286" imgH="2514286" progId="">
              <p:embed/>
            </p:oleObj>
          </a:graphicData>
        </a:graphic>
      </p:graphicFrame>
      <p:graphicFrame>
        <p:nvGraphicFramePr>
          <p:cNvPr id="82961" name="Object 17"/>
          <p:cNvGraphicFramePr>
            <a:graphicFrameLocks noChangeAspect="1"/>
          </p:cNvGraphicFramePr>
          <p:nvPr/>
        </p:nvGraphicFramePr>
        <p:xfrm>
          <a:off x="6516688" y="3933825"/>
          <a:ext cx="2160587" cy="2160588"/>
        </p:xfrm>
        <a:graphic>
          <a:graphicData uri="http://schemas.openxmlformats.org/presentationml/2006/ole">
            <p:oleObj spid="_x0000_s82961" name="Image" r:id="rId9" imgW="2514286" imgH="2514286" progId="">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zh-CN" altLang="en-US" dirty="0" smtClean="0"/>
              <a:t>空间静态：交互</a:t>
            </a:r>
            <a:endParaRPr lang="zh-CN" altLang="en-US" dirty="0"/>
          </a:p>
        </p:txBody>
      </p:sp>
      <p:pic>
        <p:nvPicPr>
          <p:cNvPr id="5" name="ui.wmv">
            <a:hlinkClick r:id="" action="ppaction://media"/>
          </p:cNvPr>
          <p:cNvPicPr>
            <a:picLocks noRot="1" noChangeAspect="1"/>
          </p:cNvPicPr>
          <p:nvPr>
            <a:videoFile r:link="rId1"/>
          </p:nvPr>
        </p:nvPicPr>
        <p:blipFill>
          <a:blip r:embed="rId4"/>
          <a:stretch>
            <a:fillRect/>
          </a:stretch>
        </p:blipFill>
        <p:spPr>
          <a:xfrm>
            <a:off x="1524000" y="1576800"/>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39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zh-CN" altLang="en-US" dirty="0" smtClean="0"/>
              <a:t>优点和局限性</a:t>
            </a:r>
            <a:endParaRPr lang="zh-CN" altLang="zh-CN" dirty="0"/>
          </a:p>
        </p:txBody>
      </p:sp>
      <p:sp>
        <p:nvSpPr>
          <p:cNvPr id="83971" name="Rectangle 3"/>
          <p:cNvSpPr>
            <a:spLocks noGrp="1" noChangeArrowheads="1"/>
          </p:cNvSpPr>
          <p:nvPr>
            <p:ph type="body" idx="1"/>
          </p:nvPr>
        </p:nvSpPr>
        <p:spPr/>
        <p:txBody>
          <a:bodyPr/>
          <a:lstStyle/>
          <a:p>
            <a:r>
              <a:rPr lang="zh-CN" altLang="en-US" dirty="0" smtClean="0"/>
              <a:t>优点</a:t>
            </a:r>
            <a:endParaRPr lang="en-US" altLang="zh-CN" dirty="0" smtClean="0"/>
          </a:p>
          <a:p>
            <a:pPr lvl="1"/>
            <a:r>
              <a:rPr lang="zh-CN" altLang="en-US" dirty="0" smtClean="0"/>
              <a:t>第一个可变材质的全局光照明的绘制方法</a:t>
            </a:r>
            <a:endParaRPr lang="en-US" altLang="zh-CN" dirty="0" smtClean="0"/>
          </a:p>
          <a:p>
            <a:pPr lvl="1"/>
            <a:r>
              <a:rPr lang="zh-CN" altLang="en-US" dirty="0" smtClean="0"/>
              <a:t>可</a:t>
            </a:r>
            <a:r>
              <a:rPr lang="zh-CN" altLang="en-US" dirty="0"/>
              <a:t>以获</a:t>
            </a:r>
            <a:r>
              <a:rPr lang="zh-CN" altLang="en-US" dirty="0" smtClean="0"/>
              <a:t>得逐像素的绘制效果</a:t>
            </a:r>
            <a:endParaRPr lang="en-US" altLang="zh-CN" dirty="0" smtClean="0"/>
          </a:p>
          <a:p>
            <a:r>
              <a:rPr lang="zh-CN" altLang="en-US" dirty="0" smtClean="0"/>
              <a:t>局</a:t>
            </a:r>
            <a:r>
              <a:rPr lang="zh-CN" altLang="en-US" dirty="0"/>
              <a:t>限性</a:t>
            </a:r>
          </a:p>
          <a:p>
            <a:pPr lvl="1"/>
            <a:r>
              <a:rPr lang="zh-CN" altLang="en-US" dirty="0"/>
              <a:t>光照、视点不变</a:t>
            </a:r>
          </a:p>
          <a:p>
            <a:pPr lvl="1"/>
            <a:r>
              <a:rPr lang="zh-CN" altLang="en-US" dirty="0"/>
              <a:t>反射次数受人为限制</a:t>
            </a:r>
          </a:p>
          <a:p>
            <a:pPr lvl="1"/>
            <a:r>
              <a:rPr lang="zh-CN" altLang="en-US" dirty="0"/>
              <a:t>不支</a:t>
            </a:r>
            <a:r>
              <a:rPr lang="zh-CN" altLang="en-US" dirty="0" smtClean="0"/>
              <a:t>持空间动</a:t>
            </a:r>
            <a:r>
              <a:rPr lang="zh-CN" altLang="en-US" dirty="0"/>
              <a:t>态可变材质</a:t>
            </a:r>
          </a:p>
          <a:p>
            <a:pPr lvl="1">
              <a:buFontTx/>
              <a:buNone/>
            </a:pPr>
            <a:endParaRPr lang="en-US"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反射材质（</a:t>
            </a:r>
            <a:r>
              <a:rPr lang="en-US" altLang="zh-CN" dirty="0" smtClean="0"/>
              <a:t>BRDF</a:t>
            </a:r>
            <a:r>
              <a:rPr lang="zh-CN" altLang="en-US" dirty="0" smtClean="0"/>
              <a:t>）</a:t>
            </a:r>
            <a:endParaRPr lang="zh-CN" altLang="en-US" dirty="0"/>
          </a:p>
        </p:txBody>
      </p:sp>
      <p:sp>
        <p:nvSpPr>
          <p:cNvPr id="3" name="Text Placeholder 2"/>
          <p:cNvSpPr>
            <a:spLocks noGrp="1"/>
          </p:cNvSpPr>
          <p:nvPr>
            <p:ph type="body" sz="half" idx="1"/>
          </p:nvPr>
        </p:nvSpPr>
        <p:spPr>
          <a:xfrm>
            <a:off x="457200" y="1600200"/>
            <a:ext cx="8258204" cy="4525963"/>
          </a:xfrm>
        </p:spPr>
        <p:txBody>
          <a:bodyPr/>
          <a:lstStyle/>
          <a:p>
            <a:r>
              <a:rPr lang="zh-CN" altLang="en-US" dirty="0" smtClean="0"/>
              <a:t>辐</a:t>
            </a:r>
            <a:r>
              <a:rPr lang="zh-CN" altLang="en-US" dirty="0" smtClean="0"/>
              <a:t>射传</a:t>
            </a:r>
            <a:r>
              <a:rPr lang="zh-CN" altLang="en-US" dirty="0" smtClean="0"/>
              <a:t>输只在物体表</a:t>
            </a:r>
            <a:r>
              <a:rPr lang="zh-CN" altLang="en-US" dirty="0" smtClean="0"/>
              <a:t>面发生改变</a:t>
            </a:r>
            <a:endParaRPr lang="en-US" altLang="zh-CN" dirty="0" smtClean="0"/>
          </a:p>
          <a:p>
            <a:r>
              <a:rPr lang="zh-CN" altLang="en-US" dirty="0" smtClean="0"/>
              <a:t>材质的机理只包含反射，没有折射和散射</a:t>
            </a:r>
            <a:endParaRPr lang="en-US" altLang="zh-CN" dirty="0" smtClean="0"/>
          </a:p>
          <a:p>
            <a:endParaRPr lang="zh-CN" altLang="en-US" dirty="0"/>
          </a:p>
        </p:txBody>
      </p:sp>
      <p:pic>
        <p:nvPicPr>
          <p:cNvPr id="182274" name="Picture 2"/>
          <p:cNvPicPr>
            <a:picLocks noChangeAspect="1" noChangeArrowheads="1"/>
          </p:cNvPicPr>
          <p:nvPr/>
        </p:nvPicPr>
        <p:blipFill>
          <a:blip r:embed="rId3" cstate="print"/>
          <a:srcRect/>
          <a:stretch>
            <a:fillRect/>
          </a:stretch>
        </p:blipFill>
        <p:spPr bwMode="auto">
          <a:xfrm>
            <a:off x="524828" y="4071956"/>
            <a:ext cx="8094345" cy="2000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zh-CN" altLang="en-US" dirty="0" smtClean="0"/>
              <a:t>空</a:t>
            </a:r>
            <a:r>
              <a:rPr lang="zh-CN" altLang="en-US" dirty="0"/>
              <a:t>间动</a:t>
            </a:r>
            <a:r>
              <a:rPr lang="zh-CN" altLang="en-US" dirty="0" smtClean="0"/>
              <a:t>态：压缩的预计算数据</a:t>
            </a:r>
            <a:endParaRPr lang="en-US" altLang="zh-CN" dirty="0"/>
          </a:p>
        </p:txBody>
      </p:sp>
      <p:sp>
        <p:nvSpPr>
          <p:cNvPr id="51203" name="Rectangle 3"/>
          <p:cNvSpPr>
            <a:spLocks noGrp="1" noChangeArrowheads="1"/>
          </p:cNvSpPr>
          <p:nvPr>
            <p:ph type="body" sz="half" idx="1"/>
          </p:nvPr>
        </p:nvSpPr>
        <p:spPr/>
        <p:txBody>
          <a:bodyPr/>
          <a:lstStyle/>
          <a:p>
            <a:pPr>
              <a:lnSpc>
                <a:spcPct val="90000"/>
              </a:lnSpc>
            </a:pPr>
            <a:r>
              <a:rPr lang="zh-CN" altLang="en-US" sz="2800" dirty="0"/>
              <a:t>子分物体为空间静态可变材质的子区域来近似模拟空间动态可变材质</a:t>
            </a:r>
          </a:p>
          <a:p>
            <a:pPr>
              <a:lnSpc>
                <a:spcPct val="90000"/>
              </a:lnSpc>
            </a:pPr>
            <a:r>
              <a:rPr lang="zh-CN" altLang="en-US" sz="2800" dirty="0"/>
              <a:t>压缩数据量</a:t>
            </a:r>
          </a:p>
          <a:p>
            <a:pPr lvl="1">
              <a:lnSpc>
                <a:spcPct val="90000"/>
              </a:lnSpc>
            </a:pPr>
            <a:r>
              <a:rPr lang="zh-CN" altLang="en-US" sz="2400" dirty="0"/>
              <a:t>不考虑材质高光部分之间的反射 </a:t>
            </a:r>
            <a:r>
              <a:rPr lang="en-US" altLang="zh-CN" sz="2400" dirty="0"/>
              <a:t>[</a:t>
            </a:r>
            <a:r>
              <a:rPr lang="en-US" altLang="zh-CN" sz="2400" dirty="0" err="1"/>
              <a:t>Hasan</a:t>
            </a:r>
            <a:r>
              <a:rPr lang="en-US" altLang="zh-CN" sz="2400" dirty="0"/>
              <a:t> et al. 2006]</a:t>
            </a:r>
          </a:p>
          <a:p>
            <a:pPr lvl="1">
              <a:lnSpc>
                <a:spcPct val="90000"/>
              </a:lnSpc>
            </a:pPr>
            <a:r>
              <a:rPr lang="en-US" altLang="zh-CN" sz="2400" dirty="0"/>
              <a:t>PCA [Meyer et al. 2006]</a:t>
            </a:r>
          </a:p>
          <a:p>
            <a:pPr lvl="1">
              <a:lnSpc>
                <a:spcPct val="90000"/>
              </a:lnSpc>
            </a:pPr>
            <a:r>
              <a:rPr lang="zh-CN" altLang="en-US" sz="2400" dirty="0"/>
              <a:t>中值滤波 </a:t>
            </a:r>
            <a:r>
              <a:rPr lang="en-US" altLang="zh-CN" sz="2400" dirty="0"/>
              <a:t>+ </a:t>
            </a:r>
            <a:r>
              <a:rPr lang="en-US" altLang="zh-CN" sz="2400" dirty="0" err="1"/>
              <a:t>Haar</a:t>
            </a:r>
            <a:r>
              <a:rPr lang="zh-CN" altLang="en-US" sz="2400" dirty="0"/>
              <a:t>小波</a:t>
            </a:r>
          </a:p>
        </p:txBody>
      </p:sp>
      <p:graphicFrame>
        <p:nvGraphicFramePr>
          <p:cNvPr id="51204" name="Object 4"/>
          <p:cNvGraphicFramePr>
            <a:graphicFrameLocks noChangeAspect="1"/>
          </p:cNvGraphicFramePr>
          <p:nvPr>
            <p:ph sz="half" idx="2"/>
          </p:nvPr>
        </p:nvGraphicFramePr>
        <p:xfrm>
          <a:off x="4572000" y="1930400"/>
          <a:ext cx="3960813" cy="3586163"/>
        </p:xfrm>
        <a:graphic>
          <a:graphicData uri="http://schemas.openxmlformats.org/presentationml/2006/ole">
            <p:oleObj spid="_x0000_s51204" name="Visio" r:id="rId4" imgW="2305080" imgH="2085840" progId="Visio.Drawing.11">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30" name="Rectangle 14"/>
          <p:cNvSpPr>
            <a:spLocks noGrp="1" noChangeArrowheads="1"/>
          </p:cNvSpPr>
          <p:nvPr>
            <p:ph type="title" sz="quarter"/>
          </p:nvPr>
        </p:nvSpPr>
        <p:spPr/>
        <p:txBody>
          <a:bodyPr/>
          <a:lstStyle/>
          <a:p>
            <a:r>
              <a:rPr lang="zh-CN" altLang="en-US" dirty="0" smtClean="0"/>
              <a:t>空间动态：实验结果</a:t>
            </a:r>
            <a:endParaRPr lang="zh-CN" altLang="zh-CN" dirty="0"/>
          </a:p>
        </p:txBody>
      </p:sp>
      <p:graphicFrame>
        <p:nvGraphicFramePr>
          <p:cNvPr id="86020" name="Object 4"/>
          <p:cNvGraphicFramePr>
            <a:graphicFrameLocks noChangeAspect="1"/>
          </p:cNvGraphicFramePr>
          <p:nvPr>
            <p:ph sz="quarter" idx="1"/>
          </p:nvPr>
        </p:nvGraphicFramePr>
        <p:xfrm>
          <a:off x="468313" y="1628775"/>
          <a:ext cx="2185987" cy="2185988"/>
        </p:xfrm>
        <a:graphic>
          <a:graphicData uri="http://schemas.openxmlformats.org/presentationml/2006/ole">
            <p:oleObj spid="_x0000_s86020" name="Image" r:id="rId4" imgW="2514286" imgH="2514286" progId="">
              <p:embed/>
            </p:oleObj>
          </a:graphicData>
        </a:graphic>
      </p:graphicFrame>
      <p:graphicFrame>
        <p:nvGraphicFramePr>
          <p:cNvPr id="86023" name="Object 7"/>
          <p:cNvGraphicFramePr>
            <a:graphicFrameLocks noChangeAspect="1"/>
          </p:cNvGraphicFramePr>
          <p:nvPr>
            <p:ph sz="quarter" idx="2"/>
          </p:nvPr>
        </p:nvGraphicFramePr>
        <p:xfrm>
          <a:off x="468313" y="3933825"/>
          <a:ext cx="2185987" cy="2185988"/>
        </p:xfrm>
        <a:graphic>
          <a:graphicData uri="http://schemas.openxmlformats.org/presentationml/2006/ole">
            <p:oleObj spid="_x0000_s86023" name="Image" r:id="rId5" imgW="2514286" imgH="2514286" progId="">
              <p:embed/>
            </p:oleObj>
          </a:graphicData>
        </a:graphic>
      </p:graphicFrame>
      <p:graphicFrame>
        <p:nvGraphicFramePr>
          <p:cNvPr id="86026" name="Object 10"/>
          <p:cNvGraphicFramePr>
            <a:graphicFrameLocks noChangeAspect="1"/>
          </p:cNvGraphicFramePr>
          <p:nvPr>
            <p:ph sz="quarter" idx="3"/>
          </p:nvPr>
        </p:nvGraphicFramePr>
        <p:xfrm>
          <a:off x="3563938" y="1628775"/>
          <a:ext cx="2187575" cy="2187575"/>
        </p:xfrm>
        <a:graphic>
          <a:graphicData uri="http://schemas.openxmlformats.org/presentationml/2006/ole">
            <p:oleObj spid="_x0000_s86026" name="Image" r:id="rId6" imgW="2514286" imgH="2514286" progId="">
              <p:embed/>
            </p:oleObj>
          </a:graphicData>
        </a:graphic>
      </p:graphicFrame>
      <p:graphicFrame>
        <p:nvGraphicFramePr>
          <p:cNvPr id="86029" name="Object 13"/>
          <p:cNvGraphicFramePr>
            <a:graphicFrameLocks noChangeAspect="1"/>
          </p:cNvGraphicFramePr>
          <p:nvPr>
            <p:ph sz="quarter" idx="4"/>
          </p:nvPr>
        </p:nvGraphicFramePr>
        <p:xfrm>
          <a:off x="3563938" y="3978275"/>
          <a:ext cx="2187575" cy="2187575"/>
        </p:xfrm>
        <a:graphic>
          <a:graphicData uri="http://schemas.openxmlformats.org/presentationml/2006/ole">
            <p:oleObj spid="_x0000_s86029" name="Image" r:id="rId7" imgW="2514286" imgH="2514286" progId="">
              <p:embed/>
            </p:oleObj>
          </a:graphicData>
        </a:graphic>
      </p:graphicFrame>
      <p:graphicFrame>
        <p:nvGraphicFramePr>
          <p:cNvPr id="86032" name="Object 16"/>
          <p:cNvGraphicFramePr>
            <a:graphicFrameLocks noChangeAspect="1"/>
          </p:cNvGraphicFramePr>
          <p:nvPr/>
        </p:nvGraphicFramePr>
        <p:xfrm>
          <a:off x="6516688" y="1628775"/>
          <a:ext cx="2160587" cy="2160588"/>
        </p:xfrm>
        <a:graphic>
          <a:graphicData uri="http://schemas.openxmlformats.org/presentationml/2006/ole">
            <p:oleObj spid="_x0000_s86032" name="Image" r:id="rId8" imgW="2514286" imgH="2514286" progId="">
              <p:embed/>
            </p:oleObj>
          </a:graphicData>
        </a:graphic>
      </p:graphicFrame>
      <p:graphicFrame>
        <p:nvGraphicFramePr>
          <p:cNvPr id="86033" name="Object 17"/>
          <p:cNvGraphicFramePr>
            <a:graphicFrameLocks noChangeAspect="1"/>
          </p:cNvGraphicFramePr>
          <p:nvPr/>
        </p:nvGraphicFramePr>
        <p:xfrm>
          <a:off x="6515100" y="4005263"/>
          <a:ext cx="2160588" cy="2160587"/>
        </p:xfrm>
        <a:graphic>
          <a:graphicData uri="http://schemas.openxmlformats.org/presentationml/2006/ole">
            <p:oleObj spid="_x0000_s86033" name="Image" r:id="rId9" imgW="2514286" imgH="2514286" progId="">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zh-CN" altLang="en-US" dirty="0" smtClean="0"/>
              <a:t>优点和局限性</a:t>
            </a:r>
            <a:endParaRPr lang="zh-CN" altLang="zh-CN" dirty="0"/>
          </a:p>
        </p:txBody>
      </p:sp>
      <p:sp>
        <p:nvSpPr>
          <p:cNvPr id="87043" name="Rectangle 3"/>
          <p:cNvSpPr>
            <a:spLocks noGrp="1" noChangeArrowheads="1"/>
          </p:cNvSpPr>
          <p:nvPr>
            <p:ph type="body" idx="1"/>
          </p:nvPr>
        </p:nvSpPr>
        <p:spPr/>
        <p:txBody>
          <a:bodyPr/>
          <a:lstStyle/>
          <a:p>
            <a:r>
              <a:rPr lang="zh-CN" altLang="en-US" dirty="0" smtClean="0"/>
              <a:t>优点</a:t>
            </a:r>
            <a:endParaRPr lang="en-US" altLang="zh-CN" dirty="0" smtClean="0"/>
          </a:p>
          <a:p>
            <a:pPr lvl="1"/>
            <a:r>
              <a:rPr lang="zh-CN" altLang="en-US" dirty="0" smtClean="0"/>
              <a:t>第</a:t>
            </a:r>
            <a:r>
              <a:rPr lang="zh-CN" altLang="en-US" dirty="0"/>
              <a:t>一</a:t>
            </a:r>
            <a:r>
              <a:rPr lang="zh-CN" altLang="en-US" dirty="0" smtClean="0"/>
              <a:t>个空间动态可变材质的交互级绘制算法</a:t>
            </a:r>
            <a:endParaRPr lang="en-US" altLang="zh-CN" dirty="0" smtClean="0"/>
          </a:p>
          <a:p>
            <a:pPr lvl="1"/>
            <a:r>
              <a:rPr lang="zh-CN" altLang="en-US" dirty="0"/>
              <a:t>可</a:t>
            </a:r>
            <a:r>
              <a:rPr lang="zh-CN" altLang="en-US" dirty="0" smtClean="0"/>
              <a:t>以获得逐像素的绘制精度</a:t>
            </a:r>
            <a:endParaRPr lang="en-US" altLang="zh-CN" dirty="0" smtClean="0"/>
          </a:p>
          <a:p>
            <a:r>
              <a:rPr lang="zh-CN" altLang="en-US" dirty="0" smtClean="0"/>
              <a:t>局</a:t>
            </a:r>
            <a:r>
              <a:rPr lang="zh-CN" altLang="en-US" dirty="0"/>
              <a:t>限性</a:t>
            </a:r>
          </a:p>
          <a:p>
            <a:pPr lvl="1"/>
            <a:r>
              <a:rPr lang="zh-CN" altLang="en-US" dirty="0"/>
              <a:t>光照、视点不变</a:t>
            </a:r>
          </a:p>
          <a:p>
            <a:pPr lvl="1"/>
            <a:r>
              <a:rPr lang="zh-CN" altLang="en-US" dirty="0"/>
              <a:t>反射次数受人为限</a:t>
            </a:r>
            <a:r>
              <a:rPr lang="zh-CN" altLang="en-US" dirty="0" smtClean="0"/>
              <a:t>制</a:t>
            </a:r>
            <a:endParaRPr lang="en-US" altLang="zh-CN" dirty="0" smtClean="0"/>
          </a:p>
          <a:p>
            <a:pPr lvl="1"/>
            <a:r>
              <a:rPr lang="zh-CN" altLang="en-US" dirty="0" smtClean="0"/>
              <a:t>无法体现高光材质之间的反射效果</a:t>
            </a:r>
            <a:endParaRPr lang="zh-CN" altLang="en-US" dirty="0"/>
          </a:p>
          <a:p>
            <a:pPr lvl="1"/>
            <a:r>
              <a:rPr lang="zh-CN" altLang="en-US" dirty="0"/>
              <a:t>预计算数据量巨大，压缩代价高昂</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我</a:t>
            </a:r>
            <a:r>
              <a:rPr lang="zh-CN" altLang="en-US" dirty="0" smtClean="0"/>
              <a:t>们的工作</a:t>
            </a:r>
            <a:endParaRPr lang="zh-CN" altLang="en-US" dirty="0"/>
          </a:p>
        </p:txBody>
      </p:sp>
      <p:sp>
        <p:nvSpPr>
          <p:cNvPr id="3" name="Content Placeholder 2"/>
          <p:cNvSpPr>
            <a:spLocks noGrp="1"/>
          </p:cNvSpPr>
          <p:nvPr>
            <p:ph idx="1"/>
          </p:nvPr>
        </p:nvSpPr>
        <p:spPr/>
        <p:txBody>
          <a:bodyPr/>
          <a:lstStyle/>
          <a:p>
            <a:pPr>
              <a:buBlip>
                <a:blip r:embed="rId3"/>
              </a:buBlip>
            </a:pPr>
            <a:r>
              <a:rPr lang="zh-CN" altLang="en-US" dirty="0" smtClean="0">
                <a:solidFill>
                  <a:schemeClr val="accent4">
                    <a:lumMod val="50000"/>
                  </a:schemeClr>
                </a:solidFill>
              </a:rPr>
              <a:t>基于像素，空间静态</a:t>
            </a:r>
            <a:r>
              <a:rPr lang="en-US" altLang="zh-CN" dirty="0" smtClean="0">
                <a:solidFill>
                  <a:schemeClr val="accent4">
                    <a:lumMod val="50000"/>
                  </a:schemeClr>
                </a:solidFill>
              </a:rPr>
              <a:t>/</a:t>
            </a:r>
            <a:r>
              <a:rPr lang="zh-CN" altLang="en-US" dirty="0" smtClean="0">
                <a:solidFill>
                  <a:schemeClr val="accent4">
                    <a:lumMod val="50000"/>
                  </a:schemeClr>
                </a:solidFill>
              </a:rPr>
              <a:t>动态可变材质</a:t>
            </a:r>
            <a:r>
              <a:rPr lang="en-US" altLang="zh-CN" dirty="0" smtClean="0">
                <a:solidFill>
                  <a:schemeClr val="accent4">
                    <a:lumMod val="50000"/>
                  </a:schemeClr>
                </a:solidFill>
              </a:rPr>
              <a:t>(BRDF)</a:t>
            </a:r>
            <a:endParaRPr lang="zh-CN" altLang="en-US" dirty="0" smtClean="0">
              <a:solidFill>
                <a:schemeClr val="accent4">
                  <a:lumMod val="50000"/>
                </a:schemeClr>
              </a:solidFill>
            </a:endParaRPr>
          </a:p>
          <a:p>
            <a:endParaRPr lang="en-US" altLang="zh-CN" dirty="0" smtClean="0"/>
          </a:p>
          <a:p>
            <a:r>
              <a:rPr lang="zh-CN" altLang="en-US" dirty="0" smtClean="0"/>
              <a:t>基于顶点，空间静态可变材质</a:t>
            </a:r>
            <a:r>
              <a:rPr lang="en-US" altLang="zh-CN" dirty="0" smtClean="0"/>
              <a:t>(BRDF)</a:t>
            </a:r>
            <a:endParaRPr lang="zh-CN" altLang="en-US" dirty="0" smtClean="0"/>
          </a:p>
          <a:p>
            <a:endParaRPr lang="en-US" altLang="zh-CN" dirty="0" smtClean="0"/>
          </a:p>
          <a:p>
            <a:pPr>
              <a:buBlip>
                <a:blip r:embed="rId3"/>
              </a:buBlip>
            </a:pPr>
            <a:r>
              <a:rPr lang="zh-CN" altLang="en-US" dirty="0" smtClean="0">
                <a:solidFill>
                  <a:schemeClr val="accent4">
                    <a:lumMod val="50000"/>
                  </a:schemeClr>
                </a:solidFill>
              </a:rPr>
              <a:t>可变的折射和散射材质</a:t>
            </a:r>
          </a:p>
          <a:p>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我们的目标</a:t>
            </a:r>
            <a:endParaRPr lang="zh-CN" altLang="en-US" dirty="0"/>
          </a:p>
        </p:txBody>
      </p:sp>
      <p:sp>
        <p:nvSpPr>
          <p:cNvPr id="2" name="Content Placeholder 1"/>
          <p:cNvSpPr>
            <a:spLocks noGrp="1"/>
          </p:cNvSpPr>
          <p:nvPr>
            <p:ph sz="half" idx="1"/>
          </p:nvPr>
        </p:nvSpPr>
        <p:spPr/>
        <p:txBody>
          <a:bodyPr/>
          <a:lstStyle/>
          <a:p>
            <a:pPr>
              <a:buBlip>
                <a:blip r:embed="rId4"/>
              </a:buBlip>
            </a:pPr>
            <a:r>
              <a:rPr lang="zh-CN" altLang="en-US" dirty="0"/>
              <a:t>交互</a:t>
            </a:r>
            <a:r>
              <a:rPr lang="zh-CN" altLang="en-US" dirty="0" smtClean="0"/>
              <a:t>性：</a:t>
            </a:r>
            <a:endParaRPr lang="en-US" altLang="zh-CN" dirty="0" smtClean="0"/>
          </a:p>
          <a:p>
            <a:pPr lvl="1">
              <a:buBlip>
                <a:blip r:embed="rId4"/>
              </a:buBlip>
            </a:pPr>
            <a:r>
              <a:rPr lang="zh-CN" altLang="en-US" dirty="0" smtClean="0"/>
              <a:t>动态环境光照，动态视点，可变材质</a:t>
            </a:r>
            <a:endParaRPr lang="en-US" altLang="zh-CN" dirty="0" smtClean="0"/>
          </a:p>
          <a:p>
            <a:pPr>
              <a:buBlip>
                <a:blip r:embed="rId4"/>
              </a:buBlip>
            </a:pPr>
            <a:r>
              <a:rPr lang="zh-CN" altLang="en-US" dirty="0" smtClean="0"/>
              <a:t>绘制效果：</a:t>
            </a:r>
            <a:endParaRPr lang="en-US" altLang="zh-CN" dirty="0" smtClean="0"/>
          </a:p>
          <a:p>
            <a:pPr lvl="1">
              <a:buBlip>
                <a:blip r:embed="rId4"/>
              </a:buBlip>
            </a:pPr>
            <a:r>
              <a:rPr lang="zh-CN" altLang="en-US" dirty="0" smtClean="0"/>
              <a:t>直接光照和间接光照</a:t>
            </a:r>
            <a:endParaRPr lang="en-US" altLang="zh-CN" dirty="0" smtClean="0"/>
          </a:p>
          <a:p>
            <a:pPr lvl="1">
              <a:buBlip>
                <a:blip r:embed="rId4"/>
              </a:buBlip>
            </a:pPr>
            <a:r>
              <a:rPr lang="zh-CN" altLang="en-US" dirty="0" smtClean="0"/>
              <a:t>全频率的光照</a:t>
            </a:r>
            <a:endParaRPr lang="en-US" altLang="zh-CN" dirty="0" smtClean="0"/>
          </a:p>
          <a:p>
            <a:pPr>
              <a:buBlip>
                <a:blip r:embed="rId4"/>
              </a:buBlip>
            </a:pPr>
            <a:r>
              <a:rPr lang="zh-CN" altLang="en-US" dirty="0" smtClean="0"/>
              <a:t>性能：</a:t>
            </a:r>
            <a:endParaRPr lang="en-US" altLang="zh-CN" dirty="0" smtClean="0"/>
          </a:p>
          <a:p>
            <a:pPr lvl="1">
              <a:buBlip>
                <a:blip r:embed="rId4"/>
              </a:buBlip>
            </a:pPr>
            <a:r>
              <a:rPr lang="zh-CN" altLang="en-US" dirty="0" smtClean="0"/>
              <a:t>交互级绘制</a:t>
            </a:r>
            <a:endParaRPr lang="zh-CN" altLang="en-US" dirty="0"/>
          </a:p>
        </p:txBody>
      </p:sp>
      <p:pic>
        <p:nvPicPr>
          <p:cNvPr id="14" name="_watch.wmv">
            <a:hlinkClick r:id="" action="ppaction://media"/>
          </p:cNvPr>
          <p:cNvPicPr>
            <a:picLocks noGrp="1" noRot="1" noChangeAspect="1"/>
          </p:cNvPicPr>
          <p:nvPr>
            <p:ph sz="half" idx="2"/>
            <a:videoFile r:link="rId1"/>
          </p:nvPr>
        </p:nvPicPr>
        <p:blipFill>
          <a:blip r:embed="rId5"/>
          <a:stretch>
            <a:fillRect/>
          </a:stretch>
        </p:blipFill>
        <p:spPr>
          <a:xfrm>
            <a:off x="4420800" y="2059200"/>
            <a:ext cx="4267200" cy="320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299"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a:t>相</a:t>
            </a:r>
            <a:r>
              <a:rPr lang="zh-CN" altLang="en-US" dirty="0" smtClean="0"/>
              <a:t>关背景</a:t>
            </a:r>
            <a:endParaRPr lang="zh-CN" altLang="en-US" dirty="0"/>
          </a:p>
        </p:txBody>
      </p:sp>
      <p:sp>
        <p:nvSpPr>
          <p:cNvPr id="8" name="Content Placeholder 7"/>
          <p:cNvSpPr>
            <a:spLocks noGrp="1"/>
          </p:cNvSpPr>
          <p:nvPr>
            <p:ph sz="half" idx="1"/>
          </p:nvPr>
        </p:nvSpPr>
        <p:spPr/>
        <p:txBody>
          <a:bodyPr/>
          <a:lstStyle/>
          <a:p>
            <a:pPr>
              <a:buBlip>
                <a:blip r:embed="rId3"/>
              </a:buBlip>
            </a:pPr>
            <a:r>
              <a:rPr lang="zh-CN" altLang="en-US" dirty="0" smtClean="0"/>
              <a:t>预计算辐射传输</a:t>
            </a:r>
            <a:r>
              <a:rPr lang="en-US" altLang="zh-CN" dirty="0" smtClean="0"/>
              <a:t> </a:t>
            </a:r>
          </a:p>
          <a:p>
            <a:pPr lvl="1">
              <a:buBlip>
                <a:blip r:embed="rId3"/>
              </a:buBlip>
            </a:pPr>
            <a:r>
              <a:rPr lang="en-US" altLang="zh-CN" dirty="0" smtClean="0"/>
              <a:t>[Sloan 02] [Ng 03, 04]</a:t>
            </a:r>
          </a:p>
          <a:p>
            <a:pPr lvl="1">
              <a:buBlip>
                <a:blip r:embed="rId3"/>
              </a:buBlip>
            </a:pPr>
            <a:r>
              <a:rPr lang="zh-CN" altLang="en-US" dirty="0" smtClean="0">
                <a:solidFill>
                  <a:srgbClr val="FFC000"/>
                </a:solidFill>
              </a:rPr>
              <a:t>材质不可变</a:t>
            </a:r>
            <a:endParaRPr lang="en-US" altLang="zh-CN" dirty="0" smtClean="0">
              <a:solidFill>
                <a:srgbClr val="FFC000"/>
              </a:solidFill>
            </a:endParaRPr>
          </a:p>
        </p:txBody>
      </p:sp>
      <p:sp>
        <p:nvSpPr>
          <p:cNvPr id="9" name="Content Placeholder 8"/>
          <p:cNvSpPr>
            <a:spLocks noGrp="1"/>
          </p:cNvSpPr>
          <p:nvPr>
            <p:ph sz="half" idx="2"/>
          </p:nvPr>
        </p:nvSpPr>
        <p:spPr/>
        <p:txBody>
          <a:bodyPr/>
          <a:lstStyle/>
          <a:p>
            <a:pPr>
              <a:buBlip>
                <a:blip r:embed="rId3"/>
              </a:buBlip>
            </a:pPr>
            <a:r>
              <a:rPr lang="zh-CN" altLang="en-US" dirty="0" smtClean="0"/>
              <a:t>基于像素的可变材质的实时绘制</a:t>
            </a:r>
            <a:endParaRPr lang="en-US" altLang="zh-CN" dirty="0" smtClean="0"/>
          </a:p>
          <a:p>
            <a:pPr lvl="1">
              <a:buBlip>
                <a:blip r:embed="rId3"/>
              </a:buBlip>
            </a:pPr>
            <a:r>
              <a:rPr lang="en-US" altLang="zh-CN" dirty="0" smtClean="0"/>
              <a:t>[Ben-</a:t>
            </a:r>
            <a:r>
              <a:rPr lang="en-US" altLang="zh-CN" dirty="0" err="1" smtClean="0"/>
              <a:t>Artzi</a:t>
            </a:r>
            <a:r>
              <a:rPr lang="en-US" altLang="zh-CN" dirty="0" smtClean="0"/>
              <a:t> 06, 07]</a:t>
            </a:r>
          </a:p>
          <a:p>
            <a:pPr lvl="1">
              <a:buBlip>
                <a:blip r:embed="rId3"/>
              </a:buBlip>
            </a:pPr>
            <a:r>
              <a:rPr lang="zh-CN" altLang="en-US" dirty="0" smtClean="0">
                <a:solidFill>
                  <a:srgbClr val="FFC000"/>
                </a:solidFill>
              </a:rPr>
              <a:t>光照和视点不可变</a:t>
            </a:r>
            <a:endParaRPr lang="en-US" altLang="zh-CN" dirty="0" smtClean="0">
              <a:solidFill>
                <a:srgbClr val="FFC000"/>
              </a:solidFill>
            </a:endParaRPr>
          </a:p>
          <a:p>
            <a:endParaRPr lang="zh-CN" altLang="en-US" dirty="0"/>
          </a:p>
        </p:txBody>
      </p:sp>
      <p:pic>
        <p:nvPicPr>
          <p:cNvPr id="11" name="Content Placeholder 5" descr="prt_sh.png"/>
          <p:cNvPicPr>
            <a:picLocks noChangeAspect="1"/>
          </p:cNvPicPr>
          <p:nvPr/>
        </p:nvPicPr>
        <p:blipFill>
          <a:blip r:embed="rId4"/>
          <a:srcRect/>
          <a:stretch>
            <a:fillRect/>
          </a:stretch>
        </p:blipFill>
        <p:spPr bwMode="auto">
          <a:xfrm>
            <a:off x="914400" y="3657600"/>
            <a:ext cx="2286000" cy="2284412"/>
          </a:xfrm>
          <a:prstGeom prst="rect">
            <a:avLst/>
          </a:prstGeom>
          <a:noFill/>
          <a:ln w="9525">
            <a:noFill/>
            <a:miter lim="800000"/>
            <a:headEnd/>
            <a:tailEnd/>
          </a:ln>
        </p:spPr>
      </p:pic>
      <p:pic>
        <p:nvPicPr>
          <p:cNvPr id="12" name="Content Placeholder 10" descr="ben07.png"/>
          <p:cNvPicPr>
            <a:picLocks noChangeAspect="1"/>
          </p:cNvPicPr>
          <p:nvPr/>
        </p:nvPicPr>
        <p:blipFill>
          <a:blip r:embed="rId5"/>
          <a:srcRect/>
          <a:stretch>
            <a:fillRect/>
          </a:stretch>
        </p:blipFill>
        <p:spPr>
          <a:xfrm>
            <a:off x="5105400" y="3657600"/>
            <a:ext cx="3267914" cy="22860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zh-CN" altLang="en-US" dirty="0" smtClean="0"/>
              <a:t>辐射传输和材质的非线性关系</a:t>
            </a:r>
            <a:endParaRPr lang="en-US" altLang="zh-CN" dirty="0" smtClean="0"/>
          </a:p>
          <a:p>
            <a:pPr>
              <a:buBlip>
                <a:blip r:embed="rId3"/>
              </a:buBlip>
            </a:pPr>
            <a:endParaRPr lang="en-US" altLang="zh-CN" dirty="0" smtClean="0"/>
          </a:p>
          <a:p>
            <a:pPr>
              <a:buBlip>
                <a:blip r:embed="rId3"/>
              </a:buBlip>
            </a:pPr>
            <a:r>
              <a:rPr lang="zh-CN" altLang="en-US" dirty="0" smtClean="0"/>
              <a:t>动态局部入射辐射亮度、动态视点和可变材质条件下物体表面的快速着色</a:t>
            </a:r>
            <a:endParaRPr lang="zh-CN" altLang="en-US" dirty="0"/>
          </a:p>
        </p:txBody>
      </p:sp>
      <p:sp>
        <p:nvSpPr>
          <p:cNvPr id="3" name="Title 2"/>
          <p:cNvSpPr>
            <a:spLocks noGrp="1"/>
          </p:cNvSpPr>
          <p:nvPr>
            <p:ph type="title"/>
          </p:nvPr>
        </p:nvSpPr>
        <p:spPr/>
        <p:txBody>
          <a:bodyPr/>
          <a:lstStyle/>
          <a:p>
            <a:r>
              <a:rPr lang="zh-CN" altLang="en-US" dirty="0" smtClean="0"/>
              <a:t>问题的难点</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基于像素 </a:t>
            </a:r>
            <a:r>
              <a:rPr lang="en-US" altLang="zh-CN" dirty="0" err="1" smtClean="0"/>
              <a:t>vs</a:t>
            </a:r>
            <a:r>
              <a:rPr lang="zh-CN" altLang="en-US" dirty="0" smtClean="0"/>
              <a:t>基于顶点</a:t>
            </a:r>
            <a:endParaRPr lang="zh-CN" altLang="en-US" dirty="0"/>
          </a:p>
        </p:txBody>
      </p:sp>
      <p:graphicFrame>
        <p:nvGraphicFramePr>
          <p:cNvPr id="4" name="Content Placeholder 4"/>
          <p:cNvGraphicFramePr>
            <a:graphicFrameLocks noGrp="1"/>
          </p:cNvGraphicFramePr>
          <p:nvPr>
            <p:ph idx="1"/>
          </p:nvPr>
        </p:nvGraphicFramePr>
        <p:xfrm>
          <a:off x="457200" y="1600200"/>
          <a:ext cx="8258204" cy="3662680"/>
        </p:xfrm>
        <a:graphic>
          <a:graphicData uri="http://schemas.openxmlformats.org/drawingml/2006/table">
            <a:tbl>
              <a:tblPr firstRow="1" bandRow="1">
                <a:tableStyleId>{5C22544A-7EE6-4342-B048-85BDC9FD1C3A}</a:tableStyleId>
              </a:tblPr>
              <a:tblGrid>
                <a:gridCol w="1328718"/>
                <a:gridCol w="3515204"/>
                <a:gridCol w="3414282"/>
              </a:tblGrid>
              <a:tr h="370840">
                <a:tc>
                  <a:txBody>
                    <a:bodyPr/>
                    <a:lstStyle/>
                    <a:p>
                      <a:endParaRPr lang="zh-CN" altLang="en-US" b="1" dirty="0"/>
                    </a:p>
                  </a:txBody>
                  <a:tcPr/>
                </a:tc>
                <a:tc>
                  <a:txBody>
                    <a:bodyPr/>
                    <a:lstStyle/>
                    <a:p>
                      <a:r>
                        <a:rPr lang="zh-CN" altLang="en-US" dirty="0" smtClean="0"/>
                        <a:t>基于像素</a:t>
                      </a:r>
                      <a:endParaRPr lang="zh-CN" altLang="en-US" dirty="0"/>
                    </a:p>
                  </a:txBody>
                  <a:tcPr/>
                </a:tc>
                <a:tc>
                  <a:txBody>
                    <a:bodyPr/>
                    <a:lstStyle/>
                    <a:p>
                      <a:r>
                        <a:rPr lang="zh-CN" altLang="en-US" dirty="0" smtClean="0"/>
                        <a:t>基于顶点</a:t>
                      </a:r>
                      <a:endParaRPr lang="zh-CN" altLang="en-US" dirty="0"/>
                    </a:p>
                  </a:txBody>
                  <a:tcPr/>
                </a:tc>
              </a:tr>
              <a:tr h="370840">
                <a:tc>
                  <a:txBody>
                    <a:bodyPr/>
                    <a:lstStyle/>
                    <a:p>
                      <a:r>
                        <a:rPr lang="zh-CN" altLang="en-US" sz="1800" b="1" kern="1200" dirty="0" smtClean="0">
                          <a:solidFill>
                            <a:srgbClr val="0000FF"/>
                          </a:solidFill>
                          <a:latin typeface="+mn-lt"/>
                          <a:ea typeface="+mn-ea"/>
                          <a:cs typeface="+mn-cs"/>
                        </a:rPr>
                        <a:t>绘制效果</a:t>
                      </a:r>
                      <a:endParaRPr lang="zh-CN" altLang="en-US" sz="1800" b="1" kern="1200" dirty="0">
                        <a:solidFill>
                          <a:srgbClr val="0000FF"/>
                        </a:solidFill>
                        <a:latin typeface="+mn-lt"/>
                        <a:ea typeface="+mn-ea"/>
                        <a:cs typeface="+mn-cs"/>
                      </a:endParaRPr>
                    </a:p>
                  </a:txBody>
                  <a:tcPr/>
                </a:tc>
                <a:tc>
                  <a:txBody>
                    <a:bodyPr/>
                    <a:lstStyle/>
                    <a:p>
                      <a:pPr marL="0" algn="l" defTabSz="914400" rtl="0" eaLnBrk="1" latinLnBrk="0" hangingPunct="1"/>
                      <a:r>
                        <a:rPr lang="zh-CN" altLang="en-US" sz="1800" kern="1200" dirty="0" smtClean="0">
                          <a:solidFill>
                            <a:srgbClr val="000000"/>
                          </a:solidFill>
                          <a:latin typeface="+mn-lt"/>
                          <a:ea typeface="+mn-ea"/>
                          <a:cs typeface="+mn-cs"/>
                        </a:rPr>
                        <a:t>空间静态可变材质</a:t>
                      </a:r>
                      <a:endParaRPr lang="en-US" altLang="zh-CN" sz="1800" kern="1200" dirty="0" smtClean="0">
                        <a:solidFill>
                          <a:srgbClr val="000000"/>
                        </a:solidFill>
                        <a:latin typeface="+mn-lt"/>
                        <a:ea typeface="+mn-ea"/>
                        <a:cs typeface="+mn-cs"/>
                      </a:endParaRPr>
                    </a:p>
                    <a:p>
                      <a:pPr marL="0" algn="l" defTabSz="914400" rtl="0" eaLnBrk="1" latinLnBrk="0" hangingPunct="1"/>
                      <a:r>
                        <a:rPr lang="zh-CN" altLang="en-US" sz="1800" kern="1200" dirty="0" smtClean="0">
                          <a:solidFill>
                            <a:srgbClr val="FF0000"/>
                          </a:solidFill>
                          <a:latin typeface="+mn-lt"/>
                          <a:ea typeface="+mn-ea"/>
                          <a:cs typeface="+mn-cs"/>
                        </a:rPr>
                        <a:t>空间动态可变材质</a:t>
                      </a:r>
                      <a:endParaRPr lang="en-US" altLang="zh-CN" sz="1800" kern="1200" dirty="0" smtClean="0">
                        <a:solidFill>
                          <a:srgbClr val="FF0000"/>
                        </a:solidFill>
                        <a:latin typeface="+mn-lt"/>
                        <a:ea typeface="+mn-ea"/>
                        <a:cs typeface="+mn-cs"/>
                      </a:endParaRPr>
                    </a:p>
                    <a:p>
                      <a:pPr marL="0" algn="l" defTabSz="914400" rtl="0" eaLnBrk="1" latinLnBrk="0" hangingPunct="1"/>
                      <a:endParaRPr lang="en-US" altLang="zh-CN" sz="1800" kern="1200" dirty="0" smtClean="0">
                        <a:solidFill>
                          <a:srgbClr val="FF0000"/>
                        </a:solidFill>
                        <a:latin typeface="+mn-lt"/>
                        <a:ea typeface="+mn-ea"/>
                        <a:cs typeface="+mn-cs"/>
                      </a:endParaRPr>
                    </a:p>
                  </a:txBody>
                  <a:tcPr/>
                </a:tc>
                <a:tc>
                  <a:txBody>
                    <a:bodyPr/>
                    <a:lstStyle/>
                    <a:p>
                      <a:pPr marL="0" algn="l" defTabSz="914400" rtl="0" eaLnBrk="1" latinLnBrk="0" hangingPunct="1"/>
                      <a:r>
                        <a:rPr lang="zh-CN" altLang="en-US" sz="1800" kern="1200" dirty="0" smtClean="0">
                          <a:solidFill>
                            <a:srgbClr val="000000"/>
                          </a:solidFill>
                          <a:latin typeface="+mn-lt"/>
                          <a:ea typeface="+mn-ea"/>
                          <a:cs typeface="+mn-cs"/>
                        </a:rPr>
                        <a:t>空间静态可变材质</a:t>
                      </a:r>
                      <a:endParaRPr lang="zh-CN" altLang="en-US" sz="1800" kern="1200" dirty="0">
                        <a:solidFill>
                          <a:srgbClr val="000000"/>
                        </a:solidFill>
                        <a:latin typeface="+mn-lt"/>
                        <a:ea typeface="+mn-ea"/>
                        <a:cs typeface="+mn-cs"/>
                      </a:endParaRPr>
                    </a:p>
                  </a:txBody>
                  <a:tcPr/>
                </a:tc>
              </a:tr>
              <a:tr h="370840">
                <a:tc>
                  <a:txBody>
                    <a:bodyPr/>
                    <a:lstStyle/>
                    <a:p>
                      <a:r>
                        <a:rPr lang="zh-CN" altLang="en-US" sz="1800" b="1" kern="1200" dirty="0" smtClean="0">
                          <a:solidFill>
                            <a:srgbClr val="0000FF"/>
                          </a:solidFill>
                          <a:latin typeface="+mn-lt"/>
                          <a:ea typeface="+mn-ea"/>
                          <a:cs typeface="+mn-cs"/>
                        </a:rPr>
                        <a:t>交互性</a:t>
                      </a:r>
                      <a:endParaRPr lang="zh-CN" altLang="en-US" sz="1800" b="1" kern="1200" dirty="0">
                        <a:solidFill>
                          <a:srgbClr val="0000FF"/>
                        </a:solidFill>
                        <a:latin typeface="+mn-lt"/>
                        <a:ea typeface="+mn-ea"/>
                        <a:cs typeface="+mn-cs"/>
                      </a:endParaRPr>
                    </a:p>
                  </a:txBody>
                  <a:tcPr/>
                </a:tc>
                <a:tc>
                  <a:txBody>
                    <a:bodyPr/>
                    <a:lstStyle/>
                    <a:p>
                      <a:pPr marL="0" algn="l" defTabSz="914400" rtl="0" eaLnBrk="1" latinLnBrk="0" hangingPunct="1"/>
                      <a:r>
                        <a:rPr lang="zh-CN" altLang="en-US" sz="1800" kern="1200" dirty="0" smtClean="0">
                          <a:solidFill>
                            <a:srgbClr val="000000"/>
                          </a:solidFill>
                          <a:latin typeface="+mn-lt"/>
                          <a:ea typeface="+mn-ea"/>
                          <a:cs typeface="+mn-cs"/>
                        </a:rPr>
                        <a:t>可变材质</a:t>
                      </a:r>
                      <a:endParaRPr lang="zh-CN" altLang="en-US" sz="1800" kern="1200" dirty="0">
                        <a:solidFill>
                          <a:srgbClr val="000000"/>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rgbClr val="000000"/>
                          </a:solidFill>
                          <a:latin typeface="+mn-lt"/>
                          <a:ea typeface="+mn-ea"/>
                          <a:cs typeface="+mn-cs"/>
                        </a:rPr>
                        <a:t>可变材质</a:t>
                      </a:r>
                      <a:endParaRPr lang="en-US" altLang="zh-CN" sz="1800" kern="1200" dirty="0" smtClean="0">
                        <a:solidFill>
                          <a:srgbClr val="000000"/>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rgbClr val="FF0000"/>
                          </a:solidFill>
                          <a:latin typeface="+mn-lt"/>
                          <a:ea typeface="+mn-ea"/>
                          <a:cs typeface="+mn-cs"/>
                        </a:rPr>
                        <a:t>动态光照</a:t>
                      </a:r>
                      <a:endParaRPr lang="en-US" altLang="zh-CN" sz="1800" kern="1200" dirty="0" smtClean="0">
                        <a:solidFill>
                          <a:srgbClr val="FF0000"/>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rgbClr val="FF0000"/>
                          </a:solidFill>
                          <a:latin typeface="+mn-lt"/>
                          <a:ea typeface="+mn-ea"/>
                          <a:cs typeface="+mn-cs"/>
                        </a:rPr>
                        <a:t>动态视点</a:t>
                      </a:r>
                      <a:endParaRPr lang="en-US" altLang="zh-CN" sz="1800" kern="1200" dirty="0" smtClean="0">
                        <a:solidFill>
                          <a:srgbClr val="FF0000"/>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800" kern="1200" dirty="0" smtClean="0">
                        <a:solidFill>
                          <a:srgbClr val="FF0000"/>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0000FF"/>
                          </a:solidFill>
                          <a:latin typeface="+mn-lt"/>
                          <a:ea typeface="+mn-ea"/>
                          <a:cs typeface="+mn-cs"/>
                        </a:rPr>
                        <a:t>难点</a:t>
                      </a:r>
                    </a:p>
                  </a:txBody>
                  <a:tcPr/>
                </a:tc>
                <a:tc>
                  <a:txBody>
                    <a:bodyPr/>
                    <a:lstStyle/>
                    <a:p>
                      <a:pPr marL="0" algn="l" defTabSz="914400" rtl="0" eaLnBrk="1" latinLnBrk="0" hangingPunct="1"/>
                      <a:r>
                        <a:rPr lang="zh-CN" altLang="en-US" sz="1800" kern="1200" dirty="0" smtClean="0">
                          <a:solidFill>
                            <a:srgbClr val="000000"/>
                          </a:solidFill>
                          <a:latin typeface="+mn-lt"/>
                          <a:ea typeface="+mn-ea"/>
                          <a:cs typeface="+mn-cs"/>
                        </a:rPr>
                        <a:t>辐射传输和材质的非线性关系</a:t>
                      </a:r>
                      <a:endParaRPr lang="zh-CN" altLang="en-US" sz="1800" kern="1200" dirty="0">
                        <a:solidFill>
                          <a:srgbClr val="000000"/>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rgbClr val="000000"/>
                          </a:solidFill>
                          <a:latin typeface="+mn-lt"/>
                          <a:ea typeface="+mn-ea"/>
                          <a:cs typeface="+mn-cs"/>
                        </a:rPr>
                        <a:t>辐射传输和材质的非线性关系</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rgbClr val="FF0000"/>
                          </a:solidFill>
                          <a:latin typeface="+mn-lt"/>
                          <a:ea typeface="+mn-ea"/>
                          <a:cs typeface="+mn-cs"/>
                        </a:rPr>
                        <a:t>动态局部光照，动态视点，可变材质条件下物体表面的快速着色</a:t>
                      </a:r>
                      <a:endParaRPr lang="en-US" altLang="zh-CN" sz="1800" kern="1200" dirty="0" smtClean="0">
                        <a:solidFill>
                          <a:srgbClr val="FF0000"/>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800" kern="1200" dirty="0">
                        <a:solidFill>
                          <a:srgbClr val="FF0000"/>
                        </a:solidFill>
                        <a:latin typeface="+mn-lt"/>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ltLang="zh-CN" dirty="0" smtClean="0"/>
          </a:p>
          <a:p>
            <a:endParaRPr lang="en-US" altLang="zh-CN" dirty="0" smtClean="0"/>
          </a:p>
          <a:p>
            <a:endParaRPr lang="en-US" altLang="zh-CN" dirty="0" smtClean="0"/>
          </a:p>
          <a:p>
            <a:pPr>
              <a:buBlip>
                <a:blip r:embed="rId5"/>
              </a:buBlip>
            </a:pPr>
            <a:r>
              <a:rPr lang="zh-CN" altLang="en-US" dirty="0" smtClean="0">
                <a:solidFill>
                  <a:srgbClr val="FF0000"/>
                </a:solidFill>
              </a:rPr>
              <a:t>辐射传输</a:t>
            </a:r>
            <a:r>
              <a:rPr lang="en-US" altLang="zh-CN" dirty="0" smtClean="0">
                <a:solidFill>
                  <a:srgbClr val="FF0000"/>
                </a:solidFill>
              </a:rPr>
              <a:t> </a:t>
            </a:r>
            <a:r>
              <a:rPr lang="zh-CN" altLang="en-US" dirty="0"/>
              <a:t>表示</a:t>
            </a:r>
            <a:r>
              <a:rPr lang="zh-CN" altLang="en-US" dirty="0" smtClean="0"/>
              <a:t>为光照和材质的函数进行预计算和绘制</a:t>
            </a:r>
            <a:r>
              <a:rPr lang="en-US" altLang="zh-CN" dirty="0" smtClean="0"/>
              <a:t> </a:t>
            </a:r>
            <a:r>
              <a:rPr lang="zh-CN" altLang="en-US" dirty="0" smtClean="0"/>
              <a:t>（预计算传输张量，</a:t>
            </a:r>
            <a:r>
              <a:rPr lang="en-US" altLang="zh-CN" dirty="0" smtClean="0"/>
              <a:t>PTT</a:t>
            </a:r>
            <a:r>
              <a:rPr lang="zh-CN" altLang="en-US" dirty="0" smtClean="0"/>
              <a:t>）</a:t>
            </a:r>
            <a:endParaRPr lang="en-US" altLang="zh-CN" dirty="0" smtClean="0"/>
          </a:p>
          <a:p>
            <a:pPr>
              <a:buBlip>
                <a:blip r:embed="rId5"/>
              </a:buBlip>
            </a:pPr>
            <a:r>
              <a:rPr lang="en-US" altLang="zh-CN" dirty="0" smtClean="0">
                <a:solidFill>
                  <a:srgbClr val="FF0000"/>
                </a:solidFill>
              </a:rPr>
              <a:t>BRDF </a:t>
            </a:r>
            <a:r>
              <a:rPr lang="zh-CN" altLang="en-US" dirty="0">
                <a:solidFill>
                  <a:srgbClr val="FF0000"/>
                </a:solidFill>
              </a:rPr>
              <a:t>空</a:t>
            </a:r>
            <a:r>
              <a:rPr lang="zh-CN" altLang="en-US" dirty="0" smtClean="0">
                <a:solidFill>
                  <a:srgbClr val="FF0000"/>
                </a:solidFill>
              </a:rPr>
              <a:t>间 </a:t>
            </a:r>
            <a:r>
              <a:rPr lang="zh-CN" altLang="en-US" dirty="0"/>
              <a:t>采用张量分解的方法实</a:t>
            </a:r>
            <a:r>
              <a:rPr lang="zh-CN" altLang="en-US" dirty="0" smtClean="0"/>
              <a:t>现动态条件下的快</a:t>
            </a:r>
            <a:r>
              <a:rPr lang="zh-CN" altLang="en-US" dirty="0"/>
              <a:t>速着色</a:t>
            </a:r>
            <a:endParaRPr lang="en-US" altLang="zh-CN" dirty="0"/>
          </a:p>
          <a:p>
            <a:pPr>
              <a:buBlip>
                <a:blip r:embed="rId5"/>
              </a:buBlip>
            </a:pPr>
            <a:r>
              <a:rPr lang="zh-CN" altLang="en-US" dirty="0" smtClean="0">
                <a:solidFill>
                  <a:srgbClr val="FF0000"/>
                </a:solidFill>
              </a:rPr>
              <a:t>交互级绘</a:t>
            </a:r>
            <a:r>
              <a:rPr lang="zh-CN" altLang="en-US" dirty="0">
                <a:solidFill>
                  <a:srgbClr val="FF0000"/>
                </a:solidFill>
              </a:rPr>
              <a:t>制</a:t>
            </a:r>
            <a:r>
              <a:rPr lang="en-US" altLang="zh-CN" dirty="0">
                <a:solidFill>
                  <a:srgbClr val="FF0000"/>
                </a:solidFill>
              </a:rPr>
              <a:t> </a:t>
            </a:r>
            <a:r>
              <a:rPr lang="zh-CN" altLang="en-US" dirty="0"/>
              <a:t>采用预计算传输张量和 </a:t>
            </a:r>
            <a:r>
              <a:rPr lang="en-US" altLang="zh-CN" dirty="0"/>
              <a:t>BRDF</a:t>
            </a:r>
            <a:r>
              <a:rPr lang="zh-CN" altLang="en-US" dirty="0"/>
              <a:t> 空间的张量分解得以实</a:t>
            </a:r>
            <a:r>
              <a:rPr lang="zh-CN" altLang="en-US" dirty="0" smtClean="0"/>
              <a:t>现</a:t>
            </a:r>
            <a:endParaRPr lang="zh-CN" altLang="en-US" dirty="0"/>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15" name="Rectangle 14"/>
          <p:cNvSpPr/>
          <p:nvPr/>
        </p:nvSpPr>
        <p:spPr>
          <a:xfrm>
            <a:off x="3606800" y="1917700"/>
            <a:ext cx="1409700" cy="563563"/>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16" name="Rectangle 15"/>
          <p:cNvSpPr/>
          <p:nvPr/>
        </p:nvSpPr>
        <p:spPr>
          <a:xfrm>
            <a:off x="5048250" y="1917700"/>
            <a:ext cx="1670050" cy="566738"/>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17" name="Rectangle 16"/>
          <p:cNvSpPr/>
          <p:nvPr/>
        </p:nvSpPr>
        <p:spPr>
          <a:xfrm>
            <a:off x="1714500" y="1905000"/>
            <a:ext cx="1295400" cy="563563"/>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8" name="Object 15"/>
          <p:cNvGraphicFramePr>
            <a:graphicFrameLocks noChangeAspect="1"/>
          </p:cNvGraphicFramePr>
          <p:nvPr/>
        </p:nvGraphicFramePr>
        <p:xfrm>
          <a:off x="1681163" y="1828800"/>
          <a:ext cx="5781675" cy="1011238"/>
        </p:xfrm>
        <a:graphic>
          <a:graphicData uri="http://schemas.openxmlformats.org/presentationml/2006/ole">
            <p:oleObj spid="_x0000_s158722" name="Equation" r:id="rId6" imgW="2108160" imgH="368280" progId="Equation.DSMT4">
              <p:embed/>
            </p:oleObj>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16"/>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ltLang="zh-CN" dirty="0" smtClean="0"/>
          </a:p>
          <a:p>
            <a:endParaRPr lang="en-US" altLang="zh-CN" dirty="0" smtClean="0"/>
          </a:p>
          <a:p>
            <a:endParaRPr lang="en-US" altLang="zh-CN" dirty="0" smtClean="0"/>
          </a:p>
          <a:p>
            <a:pPr>
              <a:buBlip>
                <a:blip r:embed="rId4"/>
              </a:buBlip>
            </a:pPr>
            <a:r>
              <a:rPr lang="zh-CN" altLang="en-US" dirty="0" smtClean="0">
                <a:solidFill>
                  <a:srgbClr val="FF0000"/>
                </a:solidFill>
              </a:rPr>
              <a:t>辐射传输</a:t>
            </a:r>
            <a:r>
              <a:rPr lang="en-US" altLang="zh-CN" dirty="0" smtClean="0">
                <a:solidFill>
                  <a:srgbClr val="FF0000"/>
                </a:solidFill>
              </a:rPr>
              <a:t> </a:t>
            </a:r>
            <a:r>
              <a:rPr lang="zh-CN" altLang="en-US" dirty="0" smtClean="0"/>
              <a:t>表示为光照和材质的函数进行预计算和绘制</a:t>
            </a:r>
            <a:r>
              <a:rPr lang="en-US" altLang="zh-CN" dirty="0" smtClean="0"/>
              <a:t> </a:t>
            </a:r>
            <a:r>
              <a:rPr lang="zh-CN" altLang="en-US" dirty="0" smtClean="0"/>
              <a:t>（预计算传输张量，</a:t>
            </a:r>
            <a:r>
              <a:rPr lang="en-US" altLang="zh-CN" dirty="0" smtClean="0"/>
              <a:t>PTT </a:t>
            </a:r>
            <a:r>
              <a:rPr lang="zh-CN" altLang="en-US" dirty="0" smtClean="0"/>
              <a:t>）</a:t>
            </a:r>
            <a:endParaRPr lang="en-US" altLang="zh-CN" dirty="0" smtClean="0"/>
          </a:p>
          <a:p>
            <a:pPr>
              <a:buBlip>
                <a:blip r:embed="rId5"/>
              </a:buBlip>
            </a:pPr>
            <a:r>
              <a:rPr lang="en-US" altLang="zh-CN" dirty="0">
                <a:solidFill>
                  <a:schemeClr val="accent4">
                    <a:lumMod val="75000"/>
                  </a:schemeClr>
                </a:solidFill>
              </a:rPr>
              <a:t>BRDF </a:t>
            </a:r>
            <a:r>
              <a:rPr lang="zh-CN" altLang="en-US" dirty="0">
                <a:solidFill>
                  <a:schemeClr val="accent4">
                    <a:lumMod val="75000"/>
                  </a:schemeClr>
                </a:solidFill>
              </a:rPr>
              <a:t>空间</a:t>
            </a:r>
            <a:r>
              <a:rPr lang="zh-CN" altLang="en-US" dirty="0" smtClean="0">
                <a:solidFill>
                  <a:srgbClr val="FF0000"/>
                </a:solidFill>
              </a:rPr>
              <a:t> </a:t>
            </a:r>
            <a:r>
              <a:rPr lang="zh-CN" altLang="en-US" dirty="0">
                <a:solidFill>
                  <a:schemeClr val="accent6">
                    <a:lumMod val="75000"/>
                  </a:schemeClr>
                </a:solidFill>
              </a:rPr>
              <a:t>采用张量分解的方法实现动态条件下的快速着色</a:t>
            </a:r>
            <a:endParaRPr lang="en-US" altLang="zh-CN" dirty="0">
              <a:solidFill>
                <a:schemeClr val="accent6">
                  <a:lumMod val="75000"/>
                </a:schemeClr>
              </a:solidFill>
            </a:endParaRPr>
          </a:p>
          <a:p>
            <a:pPr>
              <a:buBlip>
                <a:blip r:embed="rId5"/>
              </a:buBlip>
            </a:pPr>
            <a:r>
              <a:rPr lang="zh-CN" altLang="en-US" dirty="0">
                <a:solidFill>
                  <a:schemeClr val="accent4">
                    <a:lumMod val="75000"/>
                  </a:schemeClr>
                </a:solidFill>
              </a:rPr>
              <a:t>交互级绘制</a:t>
            </a:r>
            <a:r>
              <a:rPr lang="en-US" altLang="zh-CN" dirty="0">
                <a:solidFill>
                  <a:schemeClr val="accent4">
                    <a:lumMod val="75000"/>
                  </a:schemeClr>
                </a:solidFill>
              </a:rPr>
              <a:t> </a:t>
            </a:r>
            <a:r>
              <a:rPr lang="zh-CN" altLang="en-US" dirty="0">
                <a:solidFill>
                  <a:schemeClr val="accent6">
                    <a:lumMod val="75000"/>
                  </a:schemeClr>
                </a:solidFill>
              </a:rPr>
              <a:t>采用预计算传输张量和 </a:t>
            </a:r>
            <a:r>
              <a:rPr lang="en-US" altLang="zh-CN" dirty="0">
                <a:solidFill>
                  <a:schemeClr val="accent6">
                    <a:lumMod val="75000"/>
                  </a:schemeClr>
                </a:solidFill>
              </a:rPr>
              <a:t>BRDF</a:t>
            </a:r>
            <a:r>
              <a:rPr lang="zh-CN" altLang="en-US" dirty="0">
                <a:solidFill>
                  <a:schemeClr val="accent6">
                    <a:lumMod val="75000"/>
                  </a:schemeClr>
                </a:solidFill>
              </a:rPr>
              <a:t> 空间的张量分解得以实现</a:t>
            </a:r>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15" name="Rectangle 14"/>
          <p:cNvSpPr/>
          <p:nvPr/>
        </p:nvSpPr>
        <p:spPr>
          <a:xfrm>
            <a:off x="3606800" y="1917700"/>
            <a:ext cx="1409700" cy="563563"/>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8" name="Object 15"/>
          <p:cNvGraphicFramePr>
            <a:graphicFrameLocks noChangeAspect="1"/>
          </p:cNvGraphicFramePr>
          <p:nvPr/>
        </p:nvGraphicFramePr>
        <p:xfrm>
          <a:off x="1681163" y="1828800"/>
          <a:ext cx="5781675" cy="1011238"/>
        </p:xfrm>
        <a:graphic>
          <a:graphicData uri="http://schemas.openxmlformats.org/presentationml/2006/ole">
            <p:oleObj spid="_x0000_s159746" name="Equation" r:id="rId6" imgW="2108160" imgH="368280" progId="Equation.DSMT4">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zh-CN" altLang="en-US" dirty="0" smtClean="0"/>
              <a:t>反射材质（</a:t>
            </a:r>
            <a:r>
              <a:rPr lang="zh-CN" altLang="en-US" sz="4000" dirty="0" smtClean="0"/>
              <a:t>空</a:t>
            </a:r>
            <a:r>
              <a:rPr lang="zh-CN" altLang="en-US" sz="4000" dirty="0"/>
              <a:t>间静态 </a:t>
            </a:r>
            <a:r>
              <a:rPr lang="en-US" altLang="zh-CN" sz="4000" dirty="0" err="1"/>
              <a:t>vs</a:t>
            </a:r>
            <a:r>
              <a:rPr lang="en-US" altLang="zh-CN" sz="4000" dirty="0"/>
              <a:t> </a:t>
            </a:r>
            <a:r>
              <a:rPr lang="zh-CN" altLang="en-US" sz="4000" dirty="0"/>
              <a:t>空间</a:t>
            </a:r>
            <a:r>
              <a:rPr lang="zh-CN" altLang="en-US" sz="4000" dirty="0" smtClean="0"/>
              <a:t>动态</a:t>
            </a:r>
            <a:r>
              <a:rPr lang="zh-CN" altLang="en-US" dirty="0" smtClean="0"/>
              <a:t>）</a:t>
            </a:r>
            <a:endParaRPr lang="zh-CN" altLang="en-US" dirty="0"/>
          </a:p>
        </p:txBody>
      </p:sp>
      <p:sp>
        <p:nvSpPr>
          <p:cNvPr id="46083" name="Rectangle 3"/>
          <p:cNvSpPr>
            <a:spLocks noGrp="1" noChangeArrowheads="1"/>
          </p:cNvSpPr>
          <p:nvPr>
            <p:ph type="body" sz="half" idx="1"/>
          </p:nvPr>
        </p:nvSpPr>
        <p:spPr>
          <a:xfrm>
            <a:off x="457200" y="1600200"/>
            <a:ext cx="8218488" cy="5257800"/>
          </a:xfrm>
        </p:spPr>
        <p:txBody>
          <a:bodyPr/>
          <a:lstStyle/>
          <a:p>
            <a:pPr marL="342900" lvl="1" indent="-342900">
              <a:lnSpc>
                <a:spcPct val="90000"/>
              </a:lnSpc>
            </a:pPr>
            <a:r>
              <a:rPr lang="zh-CN" altLang="en-US" dirty="0"/>
              <a:t>空间静</a:t>
            </a:r>
            <a:r>
              <a:rPr lang="zh-CN" altLang="en-US" dirty="0" smtClean="0"/>
              <a:t>态材质</a:t>
            </a:r>
            <a:r>
              <a:rPr lang="en-US" altLang="zh-CN" sz="3200" dirty="0" smtClean="0"/>
              <a:t>	</a:t>
            </a:r>
            <a:r>
              <a:rPr lang="en-US" altLang="zh-CN" sz="3200" dirty="0" smtClean="0">
                <a:solidFill>
                  <a:srgbClr val="FFC000"/>
                </a:solidFill>
              </a:rPr>
              <a:t>	</a:t>
            </a:r>
            <a:r>
              <a:rPr lang="zh-CN" altLang="en-US" sz="2400" dirty="0" smtClean="0">
                <a:solidFill>
                  <a:srgbClr val="FFC000"/>
                </a:solidFill>
              </a:rPr>
              <a:t>一个物体的材质处处相同</a:t>
            </a:r>
            <a:endParaRPr lang="en-US" altLang="zh-CN" sz="2400" dirty="0" smtClean="0">
              <a:solidFill>
                <a:srgbClr val="FFC000"/>
              </a:solidFill>
            </a:endParaRPr>
          </a:p>
          <a:p>
            <a:pPr marL="342900" lvl="1" indent="-342900">
              <a:lnSpc>
                <a:spcPct val="90000"/>
              </a:lnSpc>
            </a:pPr>
            <a:r>
              <a:rPr lang="zh-CN" altLang="en-US" dirty="0" smtClean="0"/>
              <a:t>空间静态可变材质</a:t>
            </a:r>
            <a:r>
              <a:rPr lang="en-US" altLang="zh-CN" sz="2400" dirty="0" smtClean="0"/>
              <a:t>	</a:t>
            </a:r>
            <a:r>
              <a:rPr lang="zh-CN" altLang="en-US" sz="2400" dirty="0" smtClean="0">
                <a:solidFill>
                  <a:srgbClr val="FFC000"/>
                </a:solidFill>
              </a:rPr>
              <a:t>对不同部分的材质相同的修改</a:t>
            </a:r>
            <a:endParaRPr lang="zh-CN" altLang="en-US" sz="2400" dirty="0">
              <a:solidFill>
                <a:srgbClr val="FFC000"/>
              </a:solidFill>
            </a:endParaRPr>
          </a:p>
          <a:p>
            <a:pPr marL="342900" lvl="1" indent="-342900">
              <a:lnSpc>
                <a:spcPct val="90000"/>
              </a:lnSpc>
            </a:pPr>
            <a:r>
              <a:rPr lang="zh-CN" altLang="en-US" dirty="0"/>
              <a:t>空间动</a:t>
            </a:r>
            <a:r>
              <a:rPr lang="zh-CN" altLang="en-US" dirty="0" smtClean="0"/>
              <a:t>态材质</a:t>
            </a:r>
            <a:r>
              <a:rPr lang="en-US" altLang="zh-CN" dirty="0" smtClean="0"/>
              <a:t>		</a:t>
            </a:r>
            <a:r>
              <a:rPr lang="zh-CN" altLang="en-US" sz="2400" dirty="0" smtClean="0">
                <a:solidFill>
                  <a:srgbClr val="FFC000"/>
                </a:solidFill>
              </a:rPr>
              <a:t>一个物体不同部分材质可能不同</a:t>
            </a:r>
          </a:p>
          <a:p>
            <a:pPr marL="342900" lvl="1" indent="-342900">
              <a:lnSpc>
                <a:spcPct val="90000"/>
              </a:lnSpc>
            </a:pPr>
            <a:r>
              <a:rPr lang="zh-CN" altLang="en-US" dirty="0" smtClean="0"/>
              <a:t>空间动态可变材质</a:t>
            </a:r>
            <a:r>
              <a:rPr lang="en-US" altLang="zh-CN" dirty="0" smtClean="0"/>
              <a:t>	</a:t>
            </a:r>
            <a:r>
              <a:rPr lang="zh-CN" altLang="en-US" sz="2400" dirty="0" smtClean="0">
                <a:solidFill>
                  <a:srgbClr val="FFC000"/>
                </a:solidFill>
              </a:rPr>
              <a:t>对不</a:t>
            </a:r>
            <a:r>
              <a:rPr lang="zh-CN" altLang="en-US" sz="2400" dirty="0">
                <a:solidFill>
                  <a:srgbClr val="FFC000"/>
                </a:solidFill>
              </a:rPr>
              <a:t>同部分的材</a:t>
            </a:r>
            <a:r>
              <a:rPr lang="zh-CN" altLang="en-US" sz="2400" dirty="0" smtClean="0">
                <a:solidFill>
                  <a:srgbClr val="FFC000"/>
                </a:solidFill>
              </a:rPr>
              <a:t>质做</a:t>
            </a:r>
            <a:r>
              <a:rPr lang="zh-CN" altLang="en-US" sz="2400" dirty="0">
                <a:solidFill>
                  <a:srgbClr val="FFC000"/>
                </a:solidFill>
              </a:rPr>
              <a:t>不同的修改</a:t>
            </a:r>
          </a:p>
        </p:txBody>
      </p:sp>
      <p:pic>
        <p:nvPicPr>
          <p:cNvPr id="46084" name="Picture 4" descr="gi_compare_new_s"/>
          <p:cNvPicPr>
            <a:picLocks noGrp="1" noChangeAspect="1" noChangeArrowheads="1"/>
          </p:cNvPicPr>
          <p:nvPr>
            <p:ph sz="half" idx="2"/>
          </p:nvPr>
        </p:nvPicPr>
        <p:blipFill>
          <a:blip r:embed="rId3"/>
          <a:srcRect/>
          <a:stretch>
            <a:fillRect/>
          </a:stretch>
        </p:blipFill>
        <p:spPr>
          <a:xfrm>
            <a:off x="611188" y="4071942"/>
            <a:ext cx="7920037" cy="1966913"/>
          </a:xfrm>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辐射传输</a:t>
            </a:r>
            <a:endParaRPr lang="zh-CN" altLang="en-US" dirty="0"/>
          </a:p>
        </p:txBody>
      </p:sp>
      <p:graphicFrame>
        <p:nvGraphicFramePr>
          <p:cNvPr id="36" name="Object 5"/>
          <p:cNvGraphicFramePr>
            <a:graphicFrameLocks noChangeAspect="1"/>
          </p:cNvGraphicFramePr>
          <p:nvPr/>
        </p:nvGraphicFramePr>
        <p:xfrm>
          <a:off x="469900" y="1114425"/>
          <a:ext cx="8191500" cy="4157663"/>
        </p:xfrm>
        <a:graphic>
          <a:graphicData uri="http://schemas.openxmlformats.org/presentationml/2006/ole">
            <p:oleObj spid="_x0000_s160770" name="Visio" r:id="rId5" imgW="5460492" imgH="2772156" progId="Visio.Drawing.11">
              <p:embed/>
            </p:oleObj>
          </a:graphicData>
        </a:graphic>
      </p:graphicFrame>
      <p:cxnSp>
        <p:nvCxnSpPr>
          <p:cNvPr id="37" name="Straight Arrow Connector 36"/>
          <p:cNvCxnSpPr/>
          <p:nvPr/>
        </p:nvCxnSpPr>
        <p:spPr>
          <a:xfrm>
            <a:off x="2451100" y="3289300"/>
            <a:ext cx="990600" cy="87630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3790950" y="2470150"/>
            <a:ext cx="660400" cy="41910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4349750" y="2533650"/>
            <a:ext cx="685800" cy="31750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16200000" flipH="1">
            <a:off x="3454400" y="3467100"/>
            <a:ext cx="1003300" cy="6350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3987800" y="3175000"/>
            <a:ext cx="1016000" cy="71120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2" name="Object 10"/>
          <p:cNvGraphicFramePr>
            <a:graphicFrameLocks noChangeAspect="1"/>
          </p:cNvGraphicFramePr>
          <p:nvPr/>
        </p:nvGraphicFramePr>
        <p:xfrm>
          <a:off x="7518400" y="2109788"/>
          <a:ext cx="179388" cy="355600"/>
        </p:xfrm>
        <a:graphic>
          <a:graphicData uri="http://schemas.openxmlformats.org/presentationml/2006/ole">
            <p:oleObj spid="_x0000_s160771" name="Equation" r:id="rId6" imgW="88560" imgH="177480" progId="Equation.DSMT4">
              <p:embed/>
            </p:oleObj>
          </a:graphicData>
        </a:graphic>
      </p:graphicFrame>
      <p:cxnSp>
        <p:nvCxnSpPr>
          <p:cNvPr id="43" name="Straight Connector 42"/>
          <p:cNvCxnSpPr/>
          <p:nvPr/>
        </p:nvCxnSpPr>
        <p:spPr>
          <a:xfrm rot="10800000" flipV="1">
            <a:off x="5676900" y="3352800"/>
            <a:ext cx="757238" cy="119063"/>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6200000" flipH="1">
            <a:off x="5585619" y="3575844"/>
            <a:ext cx="598488" cy="39370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0800000" flipV="1">
            <a:off x="4459288" y="3654425"/>
            <a:ext cx="1025525" cy="6238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6" name="Object 11"/>
          <p:cNvGraphicFramePr>
            <a:graphicFrameLocks noChangeAspect="1"/>
          </p:cNvGraphicFramePr>
          <p:nvPr/>
        </p:nvGraphicFramePr>
        <p:xfrm>
          <a:off x="2474913" y="5459413"/>
          <a:ext cx="614362" cy="457200"/>
        </p:xfrm>
        <a:graphic>
          <a:graphicData uri="http://schemas.openxmlformats.org/presentationml/2006/ole">
            <p:oleObj spid="_x0000_s160772" name="Equation" r:id="rId7" imgW="304560" imgH="228600" progId="Equation.DSMT4">
              <p:embed/>
            </p:oleObj>
          </a:graphicData>
        </a:graphic>
      </p:graphicFrame>
      <p:graphicFrame>
        <p:nvGraphicFramePr>
          <p:cNvPr id="47" name="Object 12"/>
          <p:cNvGraphicFramePr>
            <a:graphicFrameLocks noChangeAspect="1"/>
          </p:cNvGraphicFramePr>
          <p:nvPr/>
        </p:nvGraphicFramePr>
        <p:xfrm>
          <a:off x="4541838" y="4354513"/>
          <a:ext cx="333375" cy="457200"/>
        </p:xfrm>
        <a:graphic>
          <a:graphicData uri="http://schemas.openxmlformats.org/presentationml/2006/ole">
            <p:oleObj spid="_x0000_s160773" name="Equation" r:id="rId8" imgW="164880" imgH="228600" progId="Equation.DSMT4">
              <p:embed/>
            </p:oleObj>
          </a:graphicData>
        </a:graphic>
      </p:graphicFrame>
      <p:graphicFrame>
        <p:nvGraphicFramePr>
          <p:cNvPr id="48" name="Object 15"/>
          <p:cNvGraphicFramePr>
            <a:graphicFrameLocks noChangeAspect="1"/>
          </p:cNvGraphicFramePr>
          <p:nvPr/>
        </p:nvGraphicFramePr>
        <p:xfrm>
          <a:off x="4976813" y="5992813"/>
          <a:ext cx="639762" cy="457200"/>
        </p:xfrm>
        <a:graphic>
          <a:graphicData uri="http://schemas.openxmlformats.org/presentationml/2006/ole">
            <p:oleObj spid="_x0000_s160774" name="Equation" r:id="rId9" imgW="317160" imgH="228600" progId="Equation.DSMT4">
              <p:embed/>
            </p:oleObj>
          </a:graphicData>
        </a:graphic>
      </p:graphicFrame>
      <p:graphicFrame>
        <p:nvGraphicFramePr>
          <p:cNvPr id="49" name="Object 18"/>
          <p:cNvGraphicFramePr>
            <a:graphicFrameLocks noChangeAspect="1"/>
          </p:cNvGraphicFramePr>
          <p:nvPr/>
        </p:nvGraphicFramePr>
        <p:xfrm>
          <a:off x="6281738" y="5992813"/>
          <a:ext cx="331787" cy="457200"/>
        </p:xfrm>
        <a:graphic>
          <a:graphicData uri="http://schemas.openxmlformats.org/presentationml/2006/ole">
            <p:oleObj spid="_x0000_s160775" name="Equation" r:id="rId10" imgW="164880" imgH="228600" progId="Equation.DSMT4">
              <p:embed/>
            </p:oleObj>
          </a:graphicData>
        </a:graphic>
      </p:graphicFrame>
      <p:graphicFrame>
        <p:nvGraphicFramePr>
          <p:cNvPr id="50" name="Object 19"/>
          <p:cNvGraphicFramePr>
            <a:graphicFrameLocks noChangeAspect="1"/>
          </p:cNvGraphicFramePr>
          <p:nvPr/>
        </p:nvGraphicFramePr>
        <p:xfrm>
          <a:off x="5773738" y="5992813"/>
          <a:ext cx="357187" cy="457200"/>
        </p:xfrm>
        <a:graphic>
          <a:graphicData uri="http://schemas.openxmlformats.org/presentationml/2006/ole">
            <p:oleObj spid="_x0000_s160776" name="Equation" r:id="rId11" imgW="177480" imgH="228600" progId="Equation.DSMT4">
              <p:embed/>
            </p:oleObj>
          </a:graphicData>
        </a:graphic>
      </p:graphicFrame>
      <p:graphicFrame>
        <p:nvGraphicFramePr>
          <p:cNvPr id="51" name="Object 20"/>
          <p:cNvGraphicFramePr>
            <a:graphicFrameLocks noChangeAspect="1"/>
          </p:cNvGraphicFramePr>
          <p:nvPr/>
        </p:nvGraphicFramePr>
        <p:xfrm>
          <a:off x="2462213" y="5992813"/>
          <a:ext cx="641350" cy="457200"/>
        </p:xfrm>
        <a:graphic>
          <a:graphicData uri="http://schemas.openxmlformats.org/presentationml/2006/ole">
            <p:oleObj spid="_x0000_s160777" name="Equation" r:id="rId12" imgW="317160" imgH="228600" progId="Equation.DSMT4">
              <p:embed/>
            </p:oleObj>
          </a:graphicData>
        </a:graphic>
      </p:graphicFrame>
      <p:graphicFrame>
        <p:nvGraphicFramePr>
          <p:cNvPr id="52" name="Object 22"/>
          <p:cNvGraphicFramePr>
            <a:graphicFrameLocks noChangeAspect="1"/>
          </p:cNvGraphicFramePr>
          <p:nvPr/>
        </p:nvGraphicFramePr>
        <p:xfrm>
          <a:off x="3271838" y="5992813"/>
          <a:ext cx="306387" cy="457200"/>
        </p:xfrm>
        <a:graphic>
          <a:graphicData uri="http://schemas.openxmlformats.org/presentationml/2006/ole">
            <p:oleObj spid="_x0000_s160778" name="Equation" r:id="rId13" imgW="152280" imgH="228600" progId="Equation.DSMT4">
              <p:embed/>
            </p:oleObj>
          </a:graphicData>
        </a:graphic>
      </p:graphicFrame>
      <p:graphicFrame>
        <p:nvGraphicFramePr>
          <p:cNvPr id="53" name="Object 23"/>
          <p:cNvGraphicFramePr>
            <a:graphicFrameLocks noChangeAspect="1"/>
          </p:cNvGraphicFramePr>
          <p:nvPr/>
        </p:nvGraphicFramePr>
        <p:xfrm>
          <a:off x="4976813" y="5459413"/>
          <a:ext cx="639762" cy="457200"/>
        </p:xfrm>
        <a:graphic>
          <a:graphicData uri="http://schemas.openxmlformats.org/presentationml/2006/ole">
            <p:oleObj spid="_x0000_s160779" name="Equation" r:id="rId14" imgW="317160" imgH="228600" progId="Equation.DSMT4">
              <p:embed/>
            </p:oleObj>
          </a:graphicData>
        </a:graphic>
      </p:graphicFrame>
      <p:graphicFrame>
        <p:nvGraphicFramePr>
          <p:cNvPr id="54" name="Object 24"/>
          <p:cNvGraphicFramePr>
            <a:graphicFrameLocks noChangeAspect="1"/>
          </p:cNvGraphicFramePr>
          <p:nvPr/>
        </p:nvGraphicFramePr>
        <p:xfrm>
          <a:off x="5761038" y="5459413"/>
          <a:ext cx="357187" cy="457200"/>
        </p:xfrm>
        <a:graphic>
          <a:graphicData uri="http://schemas.openxmlformats.org/presentationml/2006/ole">
            <p:oleObj spid="_x0000_s160780" name="Equation" r:id="rId15" imgW="177480" imgH="228600" progId="Equation.DSMT4">
              <p:embed/>
            </p:oleObj>
          </a:graphicData>
        </a:graphic>
      </p:graphicFrame>
      <p:graphicFrame>
        <p:nvGraphicFramePr>
          <p:cNvPr id="55" name="Object 26"/>
          <p:cNvGraphicFramePr>
            <a:graphicFrameLocks noChangeAspect="1"/>
          </p:cNvGraphicFramePr>
          <p:nvPr/>
        </p:nvGraphicFramePr>
        <p:xfrm>
          <a:off x="2197100" y="3452813"/>
          <a:ext cx="307975" cy="457200"/>
        </p:xfrm>
        <a:graphic>
          <a:graphicData uri="http://schemas.openxmlformats.org/presentationml/2006/ole">
            <p:oleObj spid="_x0000_s160781" name="Equation" r:id="rId16" imgW="152280" imgH="228600" progId="Equation.DSMT4">
              <p:embed/>
            </p:oleObj>
          </a:graphicData>
        </a:graphic>
      </p:graphicFrame>
      <p:graphicFrame>
        <p:nvGraphicFramePr>
          <p:cNvPr id="56" name="Object 27"/>
          <p:cNvGraphicFramePr>
            <a:graphicFrameLocks noChangeAspect="1"/>
          </p:cNvGraphicFramePr>
          <p:nvPr/>
        </p:nvGraphicFramePr>
        <p:xfrm>
          <a:off x="3683000" y="2106613"/>
          <a:ext cx="333375" cy="457200"/>
        </p:xfrm>
        <a:graphic>
          <a:graphicData uri="http://schemas.openxmlformats.org/presentationml/2006/ole">
            <p:oleObj spid="_x0000_s160782" name="Equation" r:id="rId17" imgW="164880" imgH="228600" progId="Equation.DSMT4">
              <p:embed/>
            </p:oleObj>
          </a:graphicData>
        </a:graphic>
      </p:graphicFrame>
      <p:graphicFrame>
        <p:nvGraphicFramePr>
          <p:cNvPr id="57" name="Object 28"/>
          <p:cNvGraphicFramePr>
            <a:graphicFrameLocks noChangeAspect="1"/>
          </p:cNvGraphicFramePr>
          <p:nvPr/>
        </p:nvGraphicFramePr>
        <p:xfrm>
          <a:off x="4699000" y="2259013"/>
          <a:ext cx="333375" cy="457200"/>
        </p:xfrm>
        <a:graphic>
          <a:graphicData uri="http://schemas.openxmlformats.org/presentationml/2006/ole">
            <p:oleObj spid="_x0000_s160783" name="Equation" r:id="rId18" imgW="164880" imgH="228600" progId="Equation.DSMT4">
              <p:embed/>
            </p:oleObj>
          </a:graphicData>
        </a:graphic>
      </p:graphicFrame>
      <p:graphicFrame>
        <p:nvGraphicFramePr>
          <p:cNvPr id="58" name="Object 29"/>
          <p:cNvGraphicFramePr>
            <a:graphicFrameLocks noChangeAspect="1"/>
          </p:cNvGraphicFramePr>
          <p:nvPr/>
        </p:nvGraphicFramePr>
        <p:xfrm>
          <a:off x="6537325" y="3452813"/>
          <a:ext cx="333375" cy="457200"/>
        </p:xfrm>
        <a:graphic>
          <a:graphicData uri="http://schemas.openxmlformats.org/presentationml/2006/ole">
            <p:oleObj spid="_x0000_s160784" name="Equation" r:id="rId19" imgW="164880" imgH="228600" progId="Equation.DSMT4">
              <p:embed/>
            </p:oleObj>
          </a:graphicData>
        </a:graphic>
      </p:graphicFrame>
      <p:graphicFrame>
        <p:nvGraphicFramePr>
          <p:cNvPr id="59" name="Object 25"/>
          <p:cNvGraphicFramePr>
            <a:graphicFrameLocks noChangeAspect="1"/>
          </p:cNvGraphicFramePr>
          <p:nvPr/>
        </p:nvGraphicFramePr>
        <p:xfrm>
          <a:off x="485775" y="5607050"/>
          <a:ext cx="8172450" cy="655638"/>
        </p:xfrm>
        <a:graphic>
          <a:graphicData uri="http://schemas.openxmlformats.org/presentationml/2006/ole">
            <p:oleObj spid="_x0000_s160785" name="Equation" r:id="rId20" imgW="4863960" imgH="393480" progId="Equation.DSMT4">
              <p:embed/>
            </p:oleObj>
          </a:graphicData>
        </a:graphic>
      </p:graphicFrame>
      <p:cxnSp>
        <p:nvCxnSpPr>
          <p:cNvPr id="60" name="Straight Connector 59"/>
          <p:cNvCxnSpPr/>
          <p:nvPr/>
        </p:nvCxnSpPr>
        <p:spPr>
          <a:xfrm rot="10800000">
            <a:off x="5470525" y="3652838"/>
            <a:ext cx="608013" cy="414337"/>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61" name="Object 34"/>
          <p:cNvGraphicFramePr>
            <a:graphicFrameLocks noChangeAspect="1"/>
          </p:cNvGraphicFramePr>
          <p:nvPr/>
        </p:nvGraphicFramePr>
        <p:xfrm>
          <a:off x="6754813" y="5992813"/>
          <a:ext cx="357187" cy="457200"/>
        </p:xfrm>
        <a:graphic>
          <a:graphicData uri="http://schemas.openxmlformats.org/presentationml/2006/ole">
            <p:oleObj spid="_x0000_s160786" name="Equation" r:id="rId21" imgW="177480" imgH="228600" progId="Equation.DSMT4">
              <p:embed/>
            </p:oleObj>
          </a:graphicData>
        </a:graphic>
      </p:graphicFrame>
      <p:graphicFrame>
        <p:nvGraphicFramePr>
          <p:cNvPr id="62" name="Object 7"/>
          <p:cNvGraphicFramePr>
            <a:graphicFrameLocks noChangeAspect="1"/>
          </p:cNvGraphicFramePr>
          <p:nvPr/>
        </p:nvGraphicFramePr>
        <p:xfrm>
          <a:off x="3360738" y="2741613"/>
          <a:ext cx="306387" cy="457200"/>
        </p:xfrm>
        <a:graphic>
          <a:graphicData uri="http://schemas.openxmlformats.org/presentationml/2006/ole">
            <p:oleObj spid="_x0000_s160787" name="Equation" r:id="rId22" imgW="152280" imgH="228600" progId="Equation.DSMT4">
              <p:embed/>
            </p:oleObj>
          </a:graphicData>
        </a:graphic>
      </p:graphicFrame>
      <p:graphicFrame>
        <p:nvGraphicFramePr>
          <p:cNvPr id="63" name="Object 8"/>
          <p:cNvGraphicFramePr>
            <a:graphicFrameLocks noChangeAspect="1"/>
          </p:cNvGraphicFramePr>
          <p:nvPr/>
        </p:nvGraphicFramePr>
        <p:xfrm>
          <a:off x="5151438" y="2919413"/>
          <a:ext cx="357187" cy="457200"/>
        </p:xfrm>
        <a:graphic>
          <a:graphicData uri="http://schemas.openxmlformats.org/presentationml/2006/ole">
            <p:oleObj spid="_x0000_s160788" name="Equation" r:id="rId23" imgW="177480" imgH="228600" progId="Equation.DSMT4">
              <p:embed/>
            </p:oleObj>
          </a:graphicData>
        </a:graphic>
      </p:graphicFrame>
      <p:graphicFrame>
        <p:nvGraphicFramePr>
          <p:cNvPr id="64" name="Object 9"/>
          <p:cNvGraphicFramePr>
            <a:graphicFrameLocks noChangeAspect="1"/>
          </p:cNvGraphicFramePr>
          <p:nvPr/>
        </p:nvGraphicFramePr>
        <p:xfrm>
          <a:off x="3106738" y="4557713"/>
          <a:ext cx="331787" cy="457200"/>
        </p:xfrm>
        <a:graphic>
          <a:graphicData uri="http://schemas.openxmlformats.org/presentationml/2006/ole">
            <p:oleObj spid="_x0000_s160789" name="Equation" r:id="rId24" imgW="164880" imgH="228600" progId="Equation.DSMT4">
              <p:embed/>
            </p:oleObj>
          </a:graphicData>
        </a:graphic>
      </p:graphicFrame>
      <p:sp>
        <p:nvSpPr>
          <p:cNvPr id="65" name="Rounded Rectangle 64"/>
          <p:cNvSpPr/>
          <p:nvPr/>
        </p:nvSpPr>
        <p:spPr>
          <a:xfrm>
            <a:off x="5749925" y="5476875"/>
            <a:ext cx="403225" cy="425450"/>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66" name="Rounded Rectangle 65"/>
          <p:cNvSpPr/>
          <p:nvPr/>
        </p:nvSpPr>
        <p:spPr>
          <a:xfrm>
            <a:off x="5749925" y="6010275"/>
            <a:ext cx="403225" cy="425450"/>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67" name="Rounded Rectangle 66"/>
          <p:cNvSpPr/>
          <p:nvPr/>
        </p:nvSpPr>
        <p:spPr>
          <a:xfrm>
            <a:off x="6731000" y="6010275"/>
            <a:ext cx="403225" cy="425450"/>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68" name="Rounded Rectangle 67"/>
          <p:cNvSpPr/>
          <p:nvPr/>
        </p:nvSpPr>
        <p:spPr>
          <a:xfrm>
            <a:off x="5130800" y="2924175"/>
            <a:ext cx="403225" cy="425450"/>
          </a:xfrm>
          <a:prstGeom prst="round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5"/>
                                        </p:tgtEl>
                                        <p:attrNameLst>
                                          <p:attrName>style.visibility</p:attrName>
                                        </p:attrNameLst>
                                      </p:cBhvr>
                                      <p:to>
                                        <p:strVal val="visible"/>
                                      </p:to>
                                    </p:set>
                                  </p:childTnLst>
                                </p:cTn>
                              </p:par>
                            </p:childTnLst>
                          </p:cTn>
                        </p:par>
                        <p:par>
                          <p:cTn id="10" fill="hold">
                            <p:stCondLst>
                              <p:cond delay="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up)">
                                      <p:cBhvr>
                                        <p:cTn id="23" dur="500"/>
                                        <p:tgtEl>
                                          <p:spTgt spid="38"/>
                                        </p:tgtEl>
                                      </p:cBhvr>
                                    </p:animEffect>
                                  </p:childTnLst>
                                </p:cTn>
                              </p:par>
                            </p:childTnLst>
                          </p:cTn>
                        </p:par>
                        <p:par>
                          <p:cTn id="24" fill="hold">
                            <p:stCondLst>
                              <p:cond delay="1000"/>
                            </p:stCondLst>
                            <p:childTnLst>
                              <p:par>
                                <p:cTn id="25" presetID="1" presetClass="entr" presetSubtype="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par>
                          <p:cTn id="27" fill="hold">
                            <p:stCondLst>
                              <p:cond delay="1000"/>
                            </p:stCondLst>
                            <p:childTnLst>
                              <p:par>
                                <p:cTn id="28" presetID="22" presetClass="entr" presetSubtype="1"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up)">
                                      <p:cBhvr>
                                        <p:cTn id="30" dur="500"/>
                                        <p:tgtEl>
                                          <p:spTgt spid="40"/>
                                        </p:tgtEl>
                                      </p:cBhvr>
                                    </p:animEffect>
                                  </p:childTnLst>
                                </p:cTn>
                              </p:par>
                            </p:childTnLst>
                          </p:cTn>
                        </p:par>
                        <p:par>
                          <p:cTn id="31" fill="hold">
                            <p:stCondLst>
                              <p:cond delay="1500"/>
                            </p:stCondLst>
                            <p:childTnLst>
                              <p:par>
                                <p:cTn id="32" presetID="1" presetClass="entr" presetSubtype="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childTnLst>
                                </p:cTn>
                              </p:par>
                            </p:childTnLst>
                          </p:cTn>
                        </p:par>
                        <p:par>
                          <p:cTn id="34" fill="hold">
                            <p:stCondLst>
                              <p:cond delay="1500"/>
                            </p:stCondLst>
                            <p:childTnLst>
                              <p:par>
                                <p:cTn id="35" presetID="1"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up)">
                                      <p:cBhvr>
                                        <p:cTn id="40" dur="500"/>
                                        <p:tgtEl>
                                          <p:spTgt spid="39"/>
                                        </p:tgtEl>
                                      </p:cBhvr>
                                    </p:animEffect>
                                  </p:childTnLst>
                                </p:cTn>
                              </p:par>
                            </p:childTnLst>
                          </p:cTn>
                        </p:par>
                        <p:par>
                          <p:cTn id="41" fill="hold">
                            <p:stCondLst>
                              <p:cond delay="2000"/>
                            </p:stCondLst>
                            <p:childTnLst>
                              <p:par>
                                <p:cTn id="42" presetID="1" presetClass="entr" presetSubtype="0"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childTnLst>
                                </p:cTn>
                              </p:par>
                            </p:childTnLst>
                          </p:cTn>
                        </p:par>
                        <p:par>
                          <p:cTn id="44" fill="hold">
                            <p:stCondLst>
                              <p:cond delay="2000"/>
                            </p:stCondLst>
                            <p:childTnLst>
                              <p:par>
                                <p:cTn id="45" presetID="22" presetClass="entr" presetSubtype="1"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up)">
                                      <p:cBhvr>
                                        <p:cTn id="47" dur="500"/>
                                        <p:tgtEl>
                                          <p:spTgt spid="41"/>
                                        </p:tgtEl>
                                      </p:cBhvr>
                                    </p:animEffect>
                                  </p:childTnLst>
                                </p:cTn>
                              </p:par>
                            </p:childTnLst>
                          </p:cTn>
                        </p:par>
                        <p:par>
                          <p:cTn id="48" fill="hold">
                            <p:stCondLst>
                              <p:cond delay="2500"/>
                            </p:stCondLst>
                            <p:childTnLst>
                              <p:par>
                                <p:cTn id="49" presetID="1" presetClass="entr" presetSubtype="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childTnLst>
                          </p:cTn>
                        </p:par>
                        <p:par>
                          <p:cTn id="51" fill="hold">
                            <p:stCondLst>
                              <p:cond delay="2500"/>
                            </p:stCondLst>
                            <p:childTnLst>
                              <p:par>
                                <p:cTn id="52" presetID="1"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childTnLst>
                                </p:cTn>
                              </p:par>
                            </p:childTnLst>
                          </p:cTn>
                        </p:par>
                        <p:par>
                          <p:cTn id="54" fill="hold">
                            <p:stCondLst>
                              <p:cond delay="25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3000"/>
                            </p:stCondLst>
                            <p:childTnLst>
                              <p:par>
                                <p:cTn id="59" presetID="1" presetClass="entr" presetSubtype="0"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childTnLst>
                                </p:cTn>
                              </p:par>
                            </p:childTnLst>
                          </p:cTn>
                        </p:par>
                        <p:par>
                          <p:cTn id="61" fill="hold">
                            <p:stCondLst>
                              <p:cond delay="3000"/>
                            </p:stCondLst>
                            <p:childTnLst>
                              <p:par>
                                <p:cTn id="62" presetID="22" presetClass="entr" presetSubtype="1"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up)">
                                      <p:cBhvr>
                                        <p:cTn id="64" dur="500"/>
                                        <p:tgtEl>
                                          <p:spTgt spid="44"/>
                                        </p:tgtEl>
                                      </p:cBhvr>
                                    </p:animEffect>
                                  </p:childTnLst>
                                </p:cTn>
                              </p:par>
                            </p:childTnLst>
                          </p:cTn>
                        </p:par>
                        <p:par>
                          <p:cTn id="65" fill="hold">
                            <p:stCondLst>
                              <p:cond delay="3500"/>
                            </p:stCondLst>
                            <p:childTnLst>
                              <p:par>
                                <p:cTn id="66" presetID="1" presetClass="entr" presetSubtype="0"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4000"/>
                            </p:stCondLst>
                            <p:childTnLst>
                              <p:par>
                                <p:cTn id="73" presetID="1" presetClass="entr" presetSubtype="0"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childTnLst>
                                </p:cTn>
                              </p:par>
                            </p:childTnLst>
                          </p:cTn>
                        </p:par>
                        <p:par>
                          <p:cTn id="75" fill="hold">
                            <p:stCondLst>
                              <p:cond delay="4000"/>
                            </p:stCondLst>
                            <p:childTnLst>
                              <p:par>
                                <p:cTn id="76" presetID="22" presetClass="entr" presetSubtype="2" fill="hold"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righ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37"/>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38"/>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40"/>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46"/>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51"/>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52"/>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55"/>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56"/>
                                        </p:tgtEl>
                                        <p:attrNameLst>
                                          <p:attrName>style.visibility</p:attrName>
                                        </p:attrNameLst>
                                      </p:cBhvr>
                                      <p:to>
                                        <p:strVal val="hidden"/>
                                      </p:to>
                                    </p:set>
                                  </p:childTnLst>
                                </p:cTn>
                              </p:par>
                              <p:par>
                                <p:cTn id="97" presetID="1" presetClass="entr" presetSubtype="0" fill="hold" grpId="0" nodeType="withEffect">
                                  <p:stCondLst>
                                    <p:cond delay="0"/>
                                  </p:stCondLst>
                                  <p:childTnLst>
                                    <p:set>
                                      <p:cBhvr>
                                        <p:cTn id="98" dur="1" fill="hold">
                                          <p:stCondLst>
                                            <p:cond delay="0"/>
                                          </p:stCondLst>
                                        </p:cTn>
                                        <p:tgtEl>
                                          <p:spTgt spid="65"/>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66"/>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68"/>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xit" presetSubtype="0" fill="hold" nodeType="clickEffect">
                                  <p:stCondLst>
                                    <p:cond delay="0"/>
                                  </p:stCondLst>
                                  <p:childTnLst>
                                    <p:set>
                                      <p:cBhvr>
                                        <p:cTn id="108" dur="1" fill="hold">
                                          <p:stCondLst>
                                            <p:cond delay="0"/>
                                          </p:stCondLst>
                                        </p:cTn>
                                        <p:tgtEl>
                                          <p:spTgt spid="39"/>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41"/>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53"/>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54"/>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57"/>
                                        </p:tgtEl>
                                        <p:attrNameLst>
                                          <p:attrName>style.visibility</p:attrName>
                                        </p:attrNameLst>
                                      </p:cBhvr>
                                      <p:to>
                                        <p:strVal val="hidden"/>
                                      </p:to>
                                    </p:set>
                                  </p:childTnLst>
                                </p:cTn>
                              </p:par>
                              <p:par>
                                <p:cTn id="117" presetID="1" presetClass="exit" presetSubtype="0" fill="hold" grpId="1" nodeType="withEffect">
                                  <p:stCondLst>
                                    <p:cond delay="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xit" presetSubtype="0" fill="hold" grpId="1" nodeType="withEffect">
                                  <p:stCondLst>
                                    <p:cond delay="0"/>
                                  </p:stCondLst>
                                  <p:childTnLst>
                                    <p:set>
                                      <p:cBhvr>
                                        <p:cTn id="120" dur="1" fill="hold">
                                          <p:stCondLst>
                                            <p:cond delay="0"/>
                                          </p:stCondLst>
                                        </p:cTn>
                                        <p:tgtEl>
                                          <p:spTgt spid="65"/>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67"/>
                                        </p:tgtEl>
                                        <p:attrNameLst>
                                          <p:attrName>style.visibility</p:attrName>
                                        </p:attrNameLst>
                                      </p:cBhvr>
                                      <p:to>
                                        <p:strVal val="hidden"/>
                                      </p:to>
                                    </p:set>
                                  </p:childTnLst>
                                </p:cTn>
                              </p:par>
                              <p:par>
                                <p:cTn id="123" presetID="1" presetClass="exit" presetSubtype="0" fill="hold" grpId="1" nodeType="withEffect">
                                  <p:stCondLst>
                                    <p:cond delay="0"/>
                                  </p:stCondLst>
                                  <p:childTnLst>
                                    <p:set>
                                      <p:cBhvr>
                                        <p:cTn id="124" dur="1" fill="hold">
                                          <p:stCondLst>
                                            <p:cond delay="0"/>
                                          </p:stCondLst>
                                        </p:cTn>
                                        <p:tgtEl>
                                          <p:spTgt spid="66"/>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nodeType="clickEffect">
                                  <p:stCondLst>
                                    <p:cond delay="0"/>
                                  </p:stCondLst>
                                  <p:childTnLst>
                                    <p:set>
                                      <p:cBhvr>
                                        <p:cTn id="128" dur="1" fill="hold">
                                          <p:stCondLst>
                                            <p:cond delay="0"/>
                                          </p:stCondLst>
                                        </p:cTn>
                                        <p:tgtEl>
                                          <p:spTgt spid="59"/>
                                        </p:tgtEl>
                                        <p:attrNameLst>
                                          <p:attrName>style.visibility</p:attrName>
                                        </p:attrNameLst>
                                      </p:cBhvr>
                                      <p:to>
                                        <p:strVal val="visible"/>
                                      </p:to>
                                    </p:set>
                                  </p:childTnLst>
                                </p:cTn>
                              </p:par>
                              <p:par>
                                <p:cTn id="129" presetID="1" presetClass="exit" presetSubtype="0" fill="hold" nodeType="withEffect">
                                  <p:stCondLst>
                                    <p:cond delay="0"/>
                                  </p:stCondLst>
                                  <p:childTnLst>
                                    <p:set>
                                      <p:cBhvr>
                                        <p:cTn id="130" dur="1" fill="hold">
                                          <p:stCondLst>
                                            <p:cond delay="0"/>
                                          </p:stCondLst>
                                        </p:cTn>
                                        <p:tgtEl>
                                          <p:spTgt spid="48"/>
                                        </p:tgtEl>
                                        <p:attrNameLst>
                                          <p:attrName>style.visibility</p:attrName>
                                        </p:attrNameLst>
                                      </p:cBhvr>
                                      <p:to>
                                        <p:strVal val="hidden"/>
                                      </p:to>
                                    </p:set>
                                  </p:childTnLst>
                                </p:cTn>
                              </p:par>
                              <p:par>
                                <p:cTn id="131" presetID="1" presetClass="exit" presetSubtype="0" fill="hold" nodeType="withEffect">
                                  <p:stCondLst>
                                    <p:cond delay="0"/>
                                  </p:stCondLst>
                                  <p:childTnLst>
                                    <p:set>
                                      <p:cBhvr>
                                        <p:cTn id="132" dur="1" fill="hold">
                                          <p:stCondLst>
                                            <p:cond delay="0"/>
                                          </p:stCondLst>
                                        </p:cTn>
                                        <p:tgtEl>
                                          <p:spTgt spid="50"/>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49"/>
                                        </p:tgtEl>
                                        <p:attrNameLst>
                                          <p:attrName>style.visibility</p:attrName>
                                        </p:attrNameLst>
                                      </p:cBhvr>
                                      <p:to>
                                        <p:strVal val="hidden"/>
                                      </p:to>
                                    </p:set>
                                  </p:childTnLst>
                                </p:cTn>
                              </p:par>
                              <p:par>
                                <p:cTn id="135" presetID="1" presetClass="exit" presetSubtype="0" fill="hold" nodeType="withEffect">
                                  <p:stCondLst>
                                    <p:cond delay="0"/>
                                  </p:stCondLst>
                                  <p:childTnLst>
                                    <p:set>
                                      <p:cBhvr>
                                        <p:cTn id="136" dur="1" fill="hold">
                                          <p:stCondLst>
                                            <p:cond delay="0"/>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5" grpId="1" animBg="1"/>
      <p:bldP spid="66" grpId="0" animBg="1"/>
      <p:bldP spid="66" grpId="1" animBg="1"/>
      <p:bldP spid="67" grpId="0" animBg="1"/>
      <p:bldP spid="67" grpId="1" animBg="1"/>
      <p:bldP spid="68" grpId="0" animBg="1"/>
      <p:bldP spid="68"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en-US" altLang="zh-CN" dirty="0" smtClean="0"/>
              <a:t>BRDF</a:t>
            </a:r>
            <a:r>
              <a:rPr lang="zh-CN" altLang="en-US" dirty="0" smtClean="0"/>
              <a:t> 空间的 </a:t>
            </a:r>
            <a:r>
              <a:rPr altLang="zh-CN" smtClean="0"/>
              <a:t>PCA</a:t>
            </a:r>
            <a:r>
              <a:rPr lang="zh-CN" altLang="en-US" dirty="0" smtClean="0"/>
              <a:t> 基</a:t>
            </a:r>
            <a:endParaRPr lang="zh-CN" altLang="en-US" dirty="0"/>
          </a:p>
        </p:txBody>
      </p:sp>
      <p:graphicFrame>
        <p:nvGraphicFramePr>
          <p:cNvPr id="4" name="Object 5"/>
          <p:cNvGraphicFramePr>
            <a:graphicFrameLocks noChangeAspect="1"/>
          </p:cNvGraphicFramePr>
          <p:nvPr/>
        </p:nvGraphicFramePr>
        <p:xfrm>
          <a:off x="-396875" y="2514600"/>
          <a:ext cx="8729663" cy="3265488"/>
        </p:xfrm>
        <a:graphic>
          <a:graphicData uri="http://schemas.openxmlformats.org/presentationml/2006/ole">
            <p:oleObj spid="_x0000_s161794" name="Visio" r:id="rId4" imgW="5309128" imgH="1985761" progId="Visio.Drawing.11">
              <p:embed/>
            </p:oleObj>
          </a:graphicData>
        </a:graphic>
      </p:graphicFrame>
      <p:graphicFrame>
        <p:nvGraphicFramePr>
          <p:cNvPr id="5" name="Object 4"/>
          <p:cNvGraphicFramePr>
            <a:graphicFrameLocks noChangeAspect="1"/>
          </p:cNvGraphicFramePr>
          <p:nvPr/>
        </p:nvGraphicFramePr>
        <p:xfrm>
          <a:off x="7089775" y="5713413"/>
          <a:ext cx="307975" cy="482600"/>
        </p:xfrm>
        <a:graphic>
          <a:graphicData uri="http://schemas.openxmlformats.org/presentationml/2006/ole">
            <p:oleObj spid="_x0000_s161795" name="Equation" r:id="rId5" imgW="152280" imgH="241200" progId="Equation.DSMT4">
              <p:embed/>
            </p:oleObj>
          </a:graphicData>
        </a:graphic>
      </p:graphicFrame>
      <p:graphicFrame>
        <p:nvGraphicFramePr>
          <p:cNvPr id="6" name="Object 4"/>
          <p:cNvGraphicFramePr>
            <a:graphicFrameLocks noChangeAspect="1"/>
          </p:cNvGraphicFramePr>
          <p:nvPr/>
        </p:nvGraphicFramePr>
        <p:xfrm>
          <a:off x="4473575" y="5789613"/>
          <a:ext cx="358775" cy="330200"/>
        </p:xfrm>
        <a:graphic>
          <a:graphicData uri="http://schemas.openxmlformats.org/presentationml/2006/ole">
            <p:oleObj spid="_x0000_s161796" name="Equation" r:id="rId6" imgW="177480" imgH="164880" progId="Equation.DSMT4">
              <p:embed/>
            </p:oleObj>
          </a:graphicData>
        </a:graphic>
      </p:graphicFrame>
      <p:graphicFrame>
        <p:nvGraphicFramePr>
          <p:cNvPr id="7" name="Object 6"/>
          <p:cNvGraphicFramePr>
            <a:graphicFrameLocks noChangeAspect="1"/>
          </p:cNvGraphicFramePr>
          <p:nvPr/>
        </p:nvGraphicFramePr>
        <p:xfrm>
          <a:off x="546100" y="1792288"/>
          <a:ext cx="8053388" cy="709612"/>
        </p:xfrm>
        <a:graphic>
          <a:graphicData uri="http://schemas.openxmlformats.org/presentationml/2006/ole">
            <p:oleObj spid="_x0000_s161797" name="Equation" r:id="rId7" imgW="4419360" imgH="393480" progId="Equation.DSMT4">
              <p:embed/>
            </p:oleObj>
          </a:graphicData>
        </a:graphic>
      </p:graphicFrame>
      <p:sp>
        <p:nvSpPr>
          <p:cNvPr id="8" name="TextBox 6"/>
          <p:cNvSpPr txBox="1">
            <a:spLocks noChangeArrowheads="1"/>
          </p:cNvSpPr>
          <p:nvPr/>
        </p:nvSpPr>
        <p:spPr bwMode="auto">
          <a:xfrm>
            <a:off x="6526213" y="5327650"/>
            <a:ext cx="1026499" cy="400110"/>
          </a:xfrm>
          <a:prstGeom prst="rect">
            <a:avLst/>
          </a:prstGeom>
          <a:noFill/>
          <a:ln w="9525">
            <a:noFill/>
            <a:miter lim="800000"/>
            <a:headEnd/>
            <a:tailEnd/>
          </a:ln>
        </p:spPr>
        <p:txBody>
          <a:bodyPr wrap="none">
            <a:spAutoFit/>
          </a:bodyPr>
          <a:lstStyle/>
          <a:p>
            <a:pPr algn="ctr"/>
            <a:r>
              <a:rPr lang="en-US" altLang="zh-CN" sz="2000" dirty="0"/>
              <a:t>PCA </a:t>
            </a:r>
            <a:r>
              <a:rPr lang="zh-CN" altLang="en-US" sz="2000" dirty="0" smtClean="0"/>
              <a:t>基</a:t>
            </a:r>
            <a:endParaRPr lang="zh-CN" altLang="en-US" sz="2000" dirty="0"/>
          </a:p>
        </p:txBody>
      </p:sp>
      <p:sp>
        <p:nvSpPr>
          <p:cNvPr id="9" name="TextBox 7"/>
          <p:cNvSpPr txBox="1">
            <a:spLocks noChangeArrowheads="1"/>
          </p:cNvSpPr>
          <p:nvPr/>
        </p:nvSpPr>
        <p:spPr bwMode="auto">
          <a:xfrm>
            <a:off x="3668713" y="5327650"/>
            <a:ext cx="1210588" cy="400110"/>
          </a:xfrm>
          <a:prstGeom prst="rect">
            <a:avLst/>
          </a:prstGeom>
          <a:noFill/>
          <a:ln w="9525">
            <a:noFill/>
            <a:miter lim="800000"/>
            <a:headEnd/>
            <a:tailEnd/>
          </a:ln>
        </p:spPr>
        <p:txBody>
          <a:bodyPr wrap="none">
            <a:spAutoFit/>
          </a:bodyPr>
          <a:lstStyle/>
          <a:p>
            <a:pPr algn="ctr"/>
            <a:r>
              <a:rPr lang="zh-CN" altLang="en-US" sz="2000" dirty="0" smtClean="0"/>
              <a:t>投影矩阵</a:t>
            </a:r>
            <a:endParaRPr lang="zh-CN" altLang="en-US" sz="2000" dirty="0"/>
          </a:p>
        </p:txBody>
      </p:sp>
      <p:sp>
        <p:nvSpPr>
          <p:cNvPr id="10" name="TextBox 8"/>
          <p:cNvSpPr txBox="1">
            <a:spLocks noChangeArrowheads="1"/>
          </p:cNvSpPr>
          <p:nvPr/>
        </p:nvSpPr>
        <p:spPr bwMode="auto">
          <a:xfrm>
            <a:off x="1344613" y="5327650"/>
            <a:ext cx="1468672" cy="400110"/>
          </a:xfrm>
          <a:prstGeom prst="rect">
            <a:avLst/>
          </a:prstGeom>
          <a:noFill/>
          <a:ln w="9525">
            <a:noFill/>
            <a:miter lim="800000"/>
            <a:headEnd/>
            <a:tailEnd/>
          </a:ln>
        </p:spPr>
        <p:txBody>
          <a:bodyPr wrap="none">
            <a:spAutoFit/>
          </a:bodyPr>
          <a:lstStyle/>
          <a:p>
            <a:pPr algn="ctr"/>
            <a:r>
              <a:rPr lang="en-US" altLang="zh-CN" sz="2000" dirty="0"/>
              <a:t>BRDF </a:t>
            </a:r>
            <a:r>
              <a:rPr lang="zh-CN" altLang="en-US" sz="2000" dirty="0"/>
              <a:t>空间</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ea typeface="宋体" pitchFamily="2" charset="-122"/>
              </a:rPr>
              <a:t>预计算传输张量</a:t>
            </a:r>
            <a:r>
              <a:rPr altLang="zh-CN" smtClean="0">
                <a:ea typeface="宋体" pitchFamily="2" charset="-122"/>
              </a:rPr>
              <a:t> </a:t>
            </a:r>
            <a:r>
              <a:rPr lang="zh-CN" altLang="en-US" dirty="0" smtClean="0">
                <a:ea typeface="宋体" pitchFamily="2" charset="-122"/>
              </a:rPr>
              <a:t>（</a:t>
            </a:r>
            <a:r>
              <a:rPr altLang="zh-CN" smtClean="0">
                <a:ea typeface="宋体" pitchFamily="2" charset="-122"/>
              </a:rPr>
              <a:t>PTT</a:t>
            </a:r>
            <a:r>
              <a:rPr lang="zh-CN" altLang="en-US" dirty="0" smtClean="0">
                <a:ea typeface="宋体" pitchFamily="2" charset="-122"/>
              </a:rPr>
              <a:t>）</a:t>
            </a:r>
            <a:endParaRPr lang="zh-CN" altLang="en-US" dirty="0"/>
          </a:p>
        </p:txBody>
      </p:sp>
      <p:graphicFrame>
        <p:nvGraphicFramePr>
          <p:cNvPr id="4" name="Object 9"/>
          <p:cNvGraphicFramePr>
            <a:graphicFrameLocks noChangeAspect="1"/>
          </p:cNvGraphicFramePr>
          <p:nvPr/>
        </p:nvGraphicFramePr>
        <p:xfrm>
          <a:off x="349250" y="2044700"/>
          <a:ext cx="8794750" cy="4235450"/>
        </p:xfrm>
        <a:graphic>
          <a:graphicData uri="http://schemas.openxmlformats.org/presentationml/2006/ole">
            <p:oleObj spid="_x0000_s162818" name="Visio" r:id="rId4" imgW="3873945" imgH="1865105" progId="Visio.Drawing.11">
              <p:embed/>
            </p:oleObj>
          </a:graphicData>
        </a:graphic>
      </p:graphicFrame>
      <p:graphicFrame>
        <p:nvGraphicFramePr>
          <p:cNvPr id="5" name="Object 10"/>
          <p:cNvGraphicFramePr>
            <a:graphicFrameLocks noChangeAspect="1"/>
          </p:cNvGraphicFramePr>
          <p:nvPr/>
        </p:nvGraphicFramePr>
        <p:xfrm>
          <a:off x="2632075" y="2308225"/>
          <a:ext cx="276225" cy="411163"/>
        </p:xfrm>
        <a:graphic>
          <a:graphicData uri="http://schemas.openxmlformats.org/presentationml/2006/ole">
            <p:oleObj spid="_x0000_s162819" name="Equation" r:id="rId5" imgW="152280" imgH="228600" progId="Equation.DSMT4">
              <p:embed/>
            </p:oleObj>
          </a:graphicData>
        </a:graphic>
      </p:graphicFrame>
      <p:sp>
        <p:nvSpPr>
          <p:cNvPr id="6" name="TextBox 6"/>
          <p:cNvSpPr txBox="1">
            <a:spLocks noChangeArrowheads="1"/>
          </p:cNvSpPr>
          <p:nvPr/>
        </p:nvSpPr>
        <p:spPr bwMode="auto">
          <a:xfrm>
            <a:off x="735013" y="1987550"/>
            <a:ext cx="1467068" cy="707886"/>
          </a:xfrm>
          <a:prstGeom prst="rect">
            <a:avLst/>
          </a:prstGeom>
          <a:noFill/>
          <a:ln w="9525">
            <a:noFill/>
            <a:miter lim="800000"/>
            <a:headEnd/>
            <a:tailEnd/>
          </a:ln>
        </p:spPr>
        <p:txBody>
          <a:bodyPr wrap="none">
            <a:spAutoFit/>
          </a:bodyPr>
          <a:lstStyle/>
          <a:p>
            <a:r>
              <a:rPr lang="zh-CN" altLang="en-US" sz="2000" dirty="0" smtClean="0"/>
              <a:t>光照的基：</a:t>
            </a:r>
            <a:endParaRPr lang="en-US" altLang="zh-CN" sz="2000" dirty="0"/>
          </a:p>
          <a:p>
            <a:r>
              <a:rPr lang="zh-CN" altLang="en-US" sz="2000" dirty="0" smtClean="0"/>
              <a:t>维度：</a:t>
            </a:r>
            <a:endParaRPr lang="zh-CN" altLang="en-US" sz="2000" dirty="0"/>
          </a:p>
        </p:txBody>
      </p:sp>
      <p:sp>
        <p:nvSpPr>
          <p:cNvPr id="7" name="TextBox 7"/>
          <p:cNvSpPr txBox="1">
            <a:spLocks noChangeArrowheads="1"/>
          </p:cNvSpPr>
          <p:nvPr/>
        </p:nvSpPr>
        <p:spPr bwMode="auto">
          <a:xfrm>
            <a:off x="6196013" y="1987550"/>
            <a:ext cx="1468672" cy="707886"/>
          </a:xfrm>
          <a:prstGeom prst="rect">
            <a:avLst/>
          </a:prstGeom>
          <a:noFill/>
          <a:ln w="9525">
            <a:noFill/>
            <a:miter lim="800000"/>
            <a:headEnd/>
            <a:tailEnd/>
          </a:ln>
        </p:spPr>
        <p:txBody>
          <a:bodyPr wrap="none">
            <a:spAutoFit/>
          </a:bodyPr>
          <a:lstStyle/>
          <a:p>
            <a:r>
              <a:rPr lang="en-US" altLang="zh-CN" sz="2000" dirty="0"/>
              <a:t>BRDF </a:t>
            </a:r>
            <a:r>
              <a:rPr lang="zh-CN" altLang="en-US" sz="2000" dirty="0" smtClean="0"/>
              <a:t>基：</a:t>
            </a:r>
            <a:endParaRPr lang="en-US" altLang="zh-CN" sz="2000" dirty="0"/>
          </a:p>
          <a:p>
            <a:r>
              <a:rPr lang="zh-CN" altLang="en-US" sz="2000" dirty="0"/>
              <a:t>维</a:t>
            </a:r>
            <a:r>
              <a:rPr lang="zh-CN" altLang="en-US" sz="2000" dirty="0" smtClean="0"/>
              <a:t>度：</a:t>
            </a:r>
            <a:endParaRPr lang="zh-CN" altLang="en-US" sz="2000" dirty="0"/>
          </a:p>
        </p:txBody>
      </p:sp>
      <p:sp>
        <p:nvSpPr>
          <p:cNvPr id="8" name="TextBox 8"/>
          <p:cNvSpPr txBox="1">
            <a:spLocks noChangeArrowheads="1"/>
          </p:cNvSpPr>
          <p:nvPr/>
        </p:nvSpPr>
        <p:spPr bwMode="auto">
          <a:xfrm>
            <a:off x="3325813" y="4210050"/>
            <a:ext cx="1468672" cy="707886"/>
          </a:xfrm>
          <a:prstGeom prst="rect">
            <a:avLst/>
          </a:prstGeom>
          <a:noFill/>
          <a:ln w="9525">
            <a:noFill/>
            <a:miter lim="800000"/>
            <a:headEnd/>
            <a:tailEnd/>
          </a:ln>
        </p:spPr>
        <p:txBody>
          <a:bodyPr wrap="none">
            <a:spAutoFit/>
          </a:bodyPr>
          <a:lstStyle/>
          <a:p>
            <a:r>
              <a:rPr lang="zh-CN" altLang="en-US" sz="2000" dirty="0" smtClean="0"/>
              <a:t>不同的物体</a:t>
            </a:r>
            <a:endParaRPr lang="en-US" altLang="zh-CN" sz="2000" dirty="0" smtClean="0"/>
          </a:p>
          <a:p>
            <a:r>
              <a:rPr lang="zh-CN" altLang="en-US" sz="2000" dirty="0" smtClean="0"/>
              <a:t>维度：</a:t>
            </a:r>
            <a:endParaRPr lang="zh-CN" altLang="en-US" sz="2000" dirty="0"/>
          </a:p>
        </p:txBody>
      </p:sp>
      <p:graphicFrame>
        <p:nvGraphicFramePr>
          <p:cNvPr id="9" name="Object 7"/>
          <p:cNvGraphicFramePr>
            <a:graphicFrameLocks noChangeAspect="1"/>
          </p:cNvGraphicFramePr>
          <p:nvPr/>
        </p:nvGraphicFramePr>
        <p:xfrm>
          <a:off x="2540000" y="1957388"/>
          <a:ext cx="460375" cy="457200"/>
        </p:xfrm>
        <a:graphic>
          <a:graphicData uri="http://schemas.openxmlformats.org/presentationml/2006/ole">
            <p:oleObj spid="_x0000_s162820" name="Equation" r:id="rId6" imgW="253800" imgH="253800" progId="Equation.DSMT4">
              <p:embed/>
            </p:oleObj>
          </a:graphicData>
        </a:graphic>
      </p:graphicFrame>
      <p:graphicFrame>
        <p:nvGraphicFramePr>
          <p:cNvPr id="10" name="Object 8"/>
          <p:cNvGraphicFramePr>
            <a:graphicFrameLocks noChangeAspect="1"/>
          </p:cNvGraphicFramePr>
          <p:nvPr/>
        </p:nvGraphicFramePr>
        <p:xfrm>
          <a:off x="5008563" y="4530725"/>
          <a:ext cx="298450" cy="411163"/>
        </p:xfrm>
        <a:graphic>
          <a:graphicData uri="http://schemas.openxmlformats.org/presentationml/2006/ole">
            <p:oleObj spid="_x0000_s162821" name="Equation" r:id="rId7" imgW="164880" imgH="228600" progId="Equation.DSMT4">
              <p:embed/>
            </p:oleObj>
          </a:graphicData>
        </a:graphic>
      </p:graphicFrame>
      <p:graphicFrame>
        <p:nvGraphicFramePr>
          <p:cNvPr id="11" name="Object 6"/>
          <p:cNvGraphicFramePr>
            <a:graphicFrameLocks noChangeAspect="1"/>
          </p:cNvGraphicFramePr>
          <p:nvPr/>
        </p:nvGraphicFramePr>
        <p:xfrm>
          <a:off x="7840663" y="1887538"/>
          <a:ext cx="528637" cy="595312"/>
        </p:xfrm>
        <a:graphic>
          <a:graphicData uri="http://schemas.openxmlformats.org/presentationml/2006/ole">
            <p:oleObj spid="_x0000_s162822" name="Equation" r:id="rId8" imgW="291960" imgH="330120" progId="Equation.DSMT4">
              <p:embed/>
            </p:oleObj>
          </a:graphicData>
        </a:graphic>
      </p:graphicFrame>
      <p:graphicFrame>
        <p:nvGraphicFramePr>
          <p:cNvPr id="12" name="Object 7"/>
          <p:cNvGraphicFramePr>
            <a:graphicFrameLocks noChangeAspect="1"/>
          </p:cNvGraphicFramePr>
          <p:nvPr/>
        </p:nvGraphicFramePr>
        <p:xfrm>
          <a:off x="7931150" y="2308225"/>
          <a:ext cx="322263" cy="433388"/>
        </p:xfrm>
        <a:graphic>
          <a:graphicData uri="http://schemas.openxmlformats.org/presentationml/2006/ole">
            <p:oleObj spid="_x0000_s162823" name="Equation" r:id="rId9" imgW="177480" imgH="241200" progId="Equation.DSMT4">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ea typeface="宋体" pitchFamily="2" charset="-122"/>
              </a:rPr>
              <a:t>预计算传输张量 （</a:t>
            </a:r>
            <a:r>
              <a:rPr lang="en-US" altLang="zh-CN" dirty="0" smtClean="0">
                <a:ea typeface="宋体" pitchFamily="2" charset="-122"/>
              </a:rPr>
              <a:t>PTT</a:t>
            </a:r>
            <a:r>
              <a:rPr lang="zh-CN" altLang="en-US" dirty="0" smtClean="0">
                <a:ea typeface="宋体" pitchFamily="2" charset="-122"/>
              </a:rPr>
              <a:t>）</a:t>
            </a:r>
            <a:endParaRPr lang="zh-CN" altLang="en-US" dirty="0"/>
          </a:p>
        </p:txBody>
      </p:sp>
      <p:graphicFrame>
        <p:nvGraphicFramePr>
          <p:cNvPr id="4" name="Object 2"/>
          <p:cNvGraphicFramePr>
            <a:graphicFrameLocks noChangeAspect="1"/>
          </p:cNvGraphicFramePr>
          <p:nvPr/>
        </p:nvGraphicFramePr>
        <p:xfrm>
          <a:off x="1112838" y="1757363"/>
          <a:ext cx="7519987" cy="4627562"/>
        </p:xfrm>
        <a:graphic>
          <a:graphicData uri="http://schemas.openxmlformats.org/presentationml/2006/ole">
            <p:oleObj spid="_x0000_s163842" name="Visio" r:id="rId4" imgW="7108623" imgH="4372864" progId="Visio.Drawing.11">
              <p:embed/>
            </p:oleObj>
          </a:graphicData>
        </a:graphic>
      </p:graphicFrame>
      <p:cxnSp>
        <p:nvCxnSpPr>
          <p:cNvPr id="5" name="Straight Connector 4"/>
          <p:cNvCxnSpPr/>
          <p:nvPr/>
        </p:nvCxnSpPr>
        <p:spPr>
          <a:xfrm>
            <a:off x="1295400" y="2849563"/>
            <a:ext cx="1128713" cy="33655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411413" y="3182938"/>
            <a:ext cx="1282700" cy="11112"/>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282700" y="3824288"/>
            <a:ext cx="1557338" cy="14128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827338" y="3824288"/>
            <a:ext cx="1676400" cy="9239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486275" y="4743450"/>
            <a:ext cx="1285875" cy="2063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282700" y="3484563"/>
            <a:ext cx="1346200" cy="10636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617788" y="3305175"/>
            <a:ext cx="2314575" cy="18415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14900" y="3298825"/>
            <a:ext cx="2095500" cy="103663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996113" y="4327525"/>
            <a:ext cx="882650"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270000" y="3378200"/>
            <a:ext cx="444500" cy="127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052513" y="5556250"/>
            <a:ext cx="1620958" cy="523220"/>
          </a:xfrm>
          <a:prstGeom prst="rect">
            <a:avLst/>
          </a:prstGeom>
          <a:noFill/>
          <a:ln w="9525">
            <a:noFill/>
            <a:miter lim="800000"/>
            <a:headEnd/>
            <a:tailEnd/>
          </a:ln>
        </p:spPr>
        <p:txBody>
          <a:bodyPr wrap="none">
            <a:spAutoFit/>
          </a:bodyPr>
          <a:lstStyle/>
          <a:p>
            <a:pPr algn="ctr"/>
            <a:r>
              <a:rPr lang="zh-CN" altLang="en-US" sz="2800" dirty="0" smtClean="0"/>
              <a:t>直接光</a:t>
            </a:r>
            <a:r>
              <a:rPr lang="zh-CN" altLang="en-US" sz="2800" dirty="0"/>
              <a:t>照</a:t>
            </a:r>
          </a:p>
        </p:txBody>
      </p:sp>
      <p:sp>
        <p:nvSpPr>
          <p:cNvPr id="16" name="TextBox 15"/>
          <p:cNvSpPr txBox="1">
            <a:spLocks noChangeArrowheads="1"/>
          </p:cNvSpPr>
          <p:nvPr/>
        </p:nvSpPr>
        <p:spPr bwMode="auto">
          <a:xfrm>
            <a:off x="2998788" y="5556250"/>
            <a:ext cx="1620958" cy="523220"/>
          </a:xfrm>
          <a:prstGeom prst="rect">
            <a:avLst/>
          </a:prstGeom>
          <a:noFill/>
          <a:ln w="9525">
            <a:noFill/>
            <a:miter lim="800000"/>
            <a:headEnd/>
            <a:tailEnd/>
          </a:ln>
        </p:spPr>
        <p:txBody>
          <a:bodyPr wrap="none">
            <a:spAutoFit/>
          </a:bodyPr>
          <a:lstStyle/>
          <a:p>
            <a:pPr algn="ctr"/>
            <a:r>
              <a:rPr lang="zh-CN" altLang="en-US" sz="2800" dirty="0" smtClean="0"/>
              <a:t>一次反射</a:t>
            </a:r>
            <a:endParaRPr lang="zh-CN" altLang="en-US" sz="2800" dirty="0"/>
          </a:p>
        </p:txBody>
      </p:sp>
      <p:sp>
        <p:nvSpPr>
          <p:cNvPr id="17" name="TextBox 16"/>
          <p:cNvSpPr txBox="1">
            <a:spLocks noChangeArrowheads="1"/>
          </p:cNvSpPr>
          <p:nvPr/>
        </p:nvSpPr>
        <p:spPr bwMode="auto">
          <a:xfrm>
            <a:off x="5013325" y="5556250"/>
            <a:ext cx="1620958" cy="523220"/>
          </a:xfrm>
          <a:prstGeom prst="rect">
            <a:avLst/>
          </a:prstGeom>
          <a:noFill/>
          <a:ln w="9525">
            <a:noFill/>
            <a:miter lim="800000"/>
            <a:headEnd/>
            <a:tailEnd/>
          </a:ln>
        </p:spPr>
        <p:txBody>
          <a:bodyPr wrap="none">
            <a:spAutoFit/>
          </a:bodyPr>
          <a:lstStyle/>
          <a:p>
            <a:pPr algn="ctr"/>
            <a:r>
              <a:rPr lang="zh-CN" altLang="en-US" sz="2800" dirty="0" smtClean="0"/>
              <a:t>两次反射</a:t>
            </a:r>
            <a:endParaRPr lang="zh-CN" altLang="en-US" sz="2800" dirty="0"/>
          </a:p>
        </p:txBody>
      </p:sp>
      <p:sp>
        <p:nvSpPr>
          <p:cNvPr id="18" name="TextBox 17"/>
          <p:cNvSpPr txBox="1">
            <a:spLocks noChangeArrowheads="1"/>
          </p:cNvSpPr>
          <p:nvPr/>
        </p:nvSpPr>
        <p:spPr bwMode="auto">
          <a:xfrm>
            <a:off x="7104063" y="5556250"/>
            <a:ext cx="1620958" cy="523220"/>
          </a:xfrm>
          <a:prstGeom prst="rect">
            <a:avLst/>
          </a:prstGeom>
          <a:noFill/>
          <a:ln w="9525">
            <a:noFill/>
            <a:miter lim="800000"/>
            <a:headEnd/>
            <a:tailEnd/>
          </a:ln>
        </p:spPr>
        <p:txBody>
          <a:bodyPr wrap="none">
            <a:spAutoFit/>
          </a:bodyPr>
          <a:lstStyle/>
          <a:p>
            <a:pPr algn="ctr"/>
            <a:r>
              <a:rPr lang="zh-CN" altLang="en-US" sz="2800" dirty="0" smtClean="0"/>
              <a:t>三次反射</a:t>
            </a:r>
            <a:endParaRPr lang="zh-CN" altLang="en-US" sz="2800" dirty="0"/>
          </a:p>
        </p:txBody>
      </p:sp>
      <p:graphicFrame>
        <p:nvGraphicFramePr>
          <p:cNvPr id="19" name="Object 3"/>
          <p:cNvGraphicFramePr>
            <a:graphicFrameLocks noChangeAspect="1"/>
          </p:cNvGraphicFramePr>
          <p:nvPr/>
        </p:nvGraphicFramePr>
        <p:xfrm>
          <a:off x="193675" y="5429264"/>
          <a:ext cx="735013" cy="728662"/>
        </p:xfrm>
        <a:graphic>
          <a:graphicData uri="http://schemas.openxmlformats.org/presentationml/2006/ole">
            <p:oleObj spid="_x0000_s163843" name="Equation" r:id="rId5" imgW="228600" imgH="2286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3000"/>
                            </p:stCondLst>
                            <p:childTnLst>
                              <p:par>
                                <p:cTn id="35" presetID="1"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5000"/>
                            </p:stCondLst>
                            <p:childTnLst>
                              <p:par>
                                <p:cTn id="54" presetID="1"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ea typeface="宋体" pitchFamily="2" charset="-122"/>
              </a:rPr>
              <a:t>预计算传输张量 （</a:t>
            </a:r>
            <a:r>
              <a:rPr lang="en-US" altLang="zh-CN" dirty="0" smtClean="0">
                <a:ea typeface="宋体" pitchFamily="2" charset="-122"/>
              </a:rPr>
              <a:t>PTT</a:t>
            </a:r>
            <a:r>
              <a:rPr lang="zh-CN" altLang="en-US" dirty="0" smtClean="0">
                <a:ea typeface="宋体" pitchFamily="2" charset="-122"/>
              </a:rPr>
              <a:t>）</a:t>
            </a:r>
            <a:endParaRPr lang="zh-CN" altLang="en-US" dirty="0"/>
          </a:p>
        </p:txBody>
      </p:sp>
      <p:graphicFrame>
        <p:nvGraphicFramePr>
          <p:cNvPr id="4" name="Object 4"/>
          <p:cNvGraphicFramePr>
            <a:graphicFrameLocks noChangeAspect="1"/>
          </p:cNvGraphicFramePr>
          <p:nvPr/>
        </p:nvGraphicFramePr>
        <p:xfrm>
          <a:off x="1112838" y="1757363"/>
          <a:ext cx="7519987" cy="4627562"/>
        </p:xfrm>
        <a:graphic>
          <a:graphicData uri="http://schemas.openxmlformats.org/presentationml/2006/ole">
            <p:oleObj spid="_x0000_s164866" name="Visio" r:id="rId4" imgW="7108623" imgH="4372864" progId="Visio.Drawing.11">
              <p:embed/>
            </p:oleObj>
          </a:graphicData>
        </a:graphic>
      </p:graphicFrame>
      <p:sp>
        <p:nvSpPr>
          <p:cNvPr id="5" name="TextBox 9"/>
          <p:cNvSpPr txBox="1">
            <a:spLocks noChangeArrowheads="1"/>
          </p:cNvSpPr>
          <p:nvPr/>
        </p:nvSpPr>
        <p:spPr bwMode="auto">
          <a:xfrm>
            <a:off x="101600" y="5573713"/>
            <a:ext cx="806824" cy="1015663"/>
          </a:xfrm>
          <a:prstGeom prst="rect">
            <a:avLst/>
          </a:prstGeom>
          <a:noFill/>
          <a:ln w="9525">
            <a:noFill/>
            <a:miter lim="800000"/>
            <a:headEnd/>
            <a:tailEnd/>
          </a:ln>
        </p:spPr>
        <p:txBody>
          <a:bodyPr wrap="none">
            <a:spAutoFit/>
          </a:bodyPr>
          <a:lstStyle/>
          <a:p>
            <a:r>
              <a:rPr lang="en-US" altLang="zh-CN" sz="2000" dirty="0"/>
              <a:t>PTT :</a:t>
            </a:r>
          </a:p>
          <a:p>
            <a:endParaRPr lang="en-US" altLang="zh-CN" sz="2000" dirty="0"/>
          </a:p>
          <a:p>
            <a:r>
              <a:rPr lang="zh-CN" altLang="en-US" sz="2000" dirty="0" smtClean="0"/>
              <a:t>维度</a:t>
            </a:r>
            <a:r>
              <a:rPr lang="en-US" altLang="zh-CN" sz="2000" dirty="0" smtClean="0"/>
              <a:t>:</a:t>
            </a:r>
            <a:endParaRPr lang="zh-CN" altLang="en-US" sz="2000" dirty="0"/>
          </a:p>
        </p:txBody>
      </p:sp>
      <p:graphicFrame>
        <p:nvGraphicFramePr>
          <p:cNvPr id="6" name="Object 6"/>
          <p:cNvGraphicFramePr>
            <a:graphicFrameLocks noChangeAspect="1"/>
          </p:cNvGraphicFramePr>
          <p:nvPr/>
        </p:nvGraphicFramePr>
        <p:xfrm>
          <a:off x="1527175" y="6156325"/>
          <a:ext cx="338138" cy="503238"/>
        </p:xfrm>
        <a:graphic>
          <a:graphicData uri="http://schemas.openxmlformats.org/presentationml/2006/ole">
            <p:oleObj spid="_x0000_s164867" name="Equation" r:id="rId5" imgW="152280" imgH="228600" progId="Equation.DSMT4">
              <p:embed/>
            </p:oleObj>
          </a:graphicData>
        </a:graphic>
      </p:graphicFrame>
      <p:graphicFrame>
        <p:nvGraphicFramePr>
          <p:cNvPr id="7" name="Object 7"/>
          <p:cNvGraphicFramePr>
            <a:graphicFrameLocks noChangeAspect="1"/>
          </p:cNvGraphicFramePr>
          <p:nvPr/>
        </p:nvGraphicFramePr>
        <p:xfrm>
          <a:off x="2787650" y="6143625"/>
          <a:ext cx="1485900" cy="528638"/>
        </p:xfrm>
        <a:graphic>
          <a:graphicData uri="http://schemas.openxmlformats.org/presentationml/2006/ole">
            <p:oleObj spid="_x0000_s164868" name="Equation" r:id="rId6" imgW="672840" imgH="241200" progId="Equation.DSMT4">
              <p:embed/>
            </p:oleObj>
          </a:graphicData>
        </a:graphic>
      </p:graphicFrame>
      <p:graphicFrame>
        <p:nvGraphicFramePr>
          <p:cNvPr id="8" name="Object 8"/>
          <p:cNvGraphicFramePr>
            <a:graphicFrameLocks noChangeAspect="1"/>
          </p:cNvGraphicFramePr>
          <p:nvPr/>
        </p:nvGraphicFramePr>
        <p:xfrm>
          <a:off x="5056188" y="6007100"/>
          <a:ext cx="1885950" cy="698500"/>
        </p:xfrm>
        <a:graphic>
          <a:graphicData uri="http://schemas.openxmlformats.org/presentationml/2006/ole">
            <p:oleObj spid="_x0000_s164869" name="Equation" r:id="rId7" imgW="850680" imgH="317160" progId="Equation.DSMT4">
              <p:embed/>
            </p:oleObj>
          </a:graphicData>
        </a:graphic>
      </p:graphicFrame>
      <p:graphicFrame>
        <p:nvGraphicFramePr>
          <p:cNvPr id="9" name="Object 9"/>
          <p:cNvGraphicFramePr>
            <a:graphicFrameLocks noChangeAspect="1"/>
          </p:cNvGraphicFramePr>
          <p:nvPr/>
        </p:nvGraphicFramePr>
        <p:xfrm>
          <a:off x="7521575" y="5959475"/>
          <a:ext cx="758825" cy="431800"/>
        </p:xfrm>
        <a:graphic>
          <a:graphicData uri="http://schemas.openxmlformats.org/presentationml/2006/ole">
            <p:oleObj spid="_x0000_s164870" name="Equation" r:id="rId8" imgW="177480" imgH="101520" progId="Equation.DSMT4">
              <p:embed/>
            </p:oleObj>
          </a:graphicData>
        </a:graphic>
      </p:graphicFrame>
      <p:sp>
        <p:nvSpPr>
          <p:cNvPr id="10" name="Right Arrow 9"/>
          <p:cNvSpPr/>
          <p:nvPr/>
        </p:nvSpPr>
        <p:spPr>
          <a:xfrm>
            <a:off x="1384300" y="3378200"/>
            <a:ext cx="6400800" cy="660400"/>
          </a:xfrm>
          <a:prstGeom prst="rightArrow">
            <a:avLst/>
          </a:prstGeom>
          <a:solidFill>
            <a:schemeClr val="accent1">
              <a:alpha val="70000"/>
            </a:schemeClr>
          </a:solidFill>
          <a:ln>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1" name="Object 15"/>
          <p:cNvGraphicFramePr>
            <a:graphicFrameLocks noChangeAspect="1"/>
          </p:cNvGraphicFramePr>
          <p:nvPr/>
        </p:nvGraphicFramePr>
        <p:xfrm>
          <a:off x="1282700" y="5519738"/>
          <a:ext cx="876300" cy="558800"/>
        </p:xfrm>
        <a:graphic>
          <a:graphicData uri="http://schemas.openxmlformats.org/presentationml/2006/ole">
            <p:oleObj spid="_x0000_s164871" name="Equation" r:id="rId9" imgW="393480" imgH="253800" progId="Equation.DSMT4">
              <p:embed/>
            </p:oleObj>
          </a:graphicData>
        </a:graphic>
      </p:graphicFrame>
      <p:graphicFrame>
        <p:nvGraphicFramePr>
          <p:cNvPr id="12" name="Object 16"/>
          <p:cNvGraphicFramePr>
            <a:graphicFrameLocks noChangeAspect="1"/>
          </p:cNvGraphicFramePr>
          <p:nvPr/>
        </p:nvGraphicFramePr>
        <p:xfrm>
          <a:off x="2755900" y="5519738"/>
          <a:ext cx="1639888" cy="558800"/>
        </p:xfrm>
        <a:graphic>
          <a:graphicData uri="http://schemas.openxmlformats.org/presentationml/2006/ole">
            <p:oleObj spid="_x0000_s164872" name="Equation" r:id="rId10" imgW="736560" imgH="253800" progId="Equation.DSMT4">
              <p:embed/>
            </p:oleObj>
          </a:graphicData>
        </a:graphic>
      </p:graphicFrame>
      <p:graphicFrame>
        <p:nvGraphicFramePr>
          <p:cNvPr id="13" name="Object 17"/>
          <p:cNvGraphicFramePr>
            <a:graphicFrameLocks noChangeAspect="1"/>
          </p:cNvGraphicFramePr>
          <p:nvPr/>
        </p:nvGraphicFramePr>
        <p:xfrm>
          <a:off x="4606925" y="5519738"/>
          <a:ext cx="2460625" cy="558800"/>
        </p:xfrm>
        <a:graphic>
          <a:graphicData uri="http://schemas.openxmlformats.org/presentationml/2006/ole">
            <p:oleObj spid="_x0000_s164873" name="Equation" r:id="rId11" imgW="1104840" imgH="253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0"/>
                                        <p:tgtEl>
                                          <p:spTgt spid="10"/>
                                        </p:tgtEl>
                                      </p:cBhvr>
                                    </p:animEffect>
                                  </p:childTnLst>
                                </p:cTn>
                              </p:par>
                              <p:par>
                                <p:cTn id="8" presetID="1" presetClass="entr" presetSubtype="0" fill="hold" nodeType="withEffect">
                                  <p:stCondLst>
                                    <p:cond delay="100"/>
                                  </p:stCondLst>
                                  <p:childTnLst>
                                    <p:set>
                                      <p:cBhvr>
                                        <p:cTn id="9" dur="1" fill="hold">
                                          <p:stCondLst>
                                            <p:cond delay="0"/>
                                          </p:stCondLst>
                                        </p:cTn>
                                        <p:tgtEl>
                                          <p:spTgt spid="11"/>
                                        </p:tgtEl>
                                        <p:attrNameLst>
                                          <p:attrName>style.visibility</p:attrName>
                                        </p:attrNameLst>
                                      </p:cBhvr>
                                      <p:to>
                                        <p:strVal val="visible"/>
                                      </p:to>
                                    </p:set>
                                  </p:childTnLst>
                                </p:cTn>
                              </p:par>
                              <p:par>
                                <p:cTn id="10" presetID="1" presetClass="entr" presetSubtype="0" fill="hold" nodeType="withEffect">
                                  <p:stCondLst>
                                    <p:cond delay="10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70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nodeType="withEffect">
                                  <p:stCondLst>
                                    <p:cond delay="700"/>
                                  </p:stCondLst>
                                  <p:childTnLst>
                                    <p:set>
                                      <p:cBhvr>
                                        <p:cTn id="15" dur="1" fill="hold">
                                          <p:stCondLst>
                                            <p:cond delay="0"/>
                                          </p:stCondLst>
                                        </p:cTn>
                                        <p:tgtEl>
                                          <p:spTgt spid="12"/>
                                        </p:tgtEl>
                                        <p:attrNameLst>
                                          <p:attrName>style.visibility</p:attrName>
                                        </p:attrNameLst>
                                      </p:cBhvr>
                                      <p:to>
                                        <p:strVal val="visible"/>
                                      </p:to>
                                    </p:set>
                                  </p:childTnLst>
                                </p:cTn>
                              </p:par>
                              <p:par>
                                <p:cTn id="16" presetID="1" presetClass="entr" presetSubtype="0" fill="hold" nodeType="withEffect">
                                  <p:stCondLst>
                                    <p:cond delay="1800"/>
                                  </p:stCondLst>
                                  <p:childTnLst>
                                    <p:set>
                                      <p:cBhvr>
                                        <p:cTn id="17" dur="1" fill="hold">
                                          <p:stCondLst>
                                            <p:cond delay="0"/>
                                          </p:stCondLst>
                                        </p:cTn>
                                        <p:tgtEl>
                                          <p:spTgt spid="13"/>
                                        </p:tgtEl>
                                        <p:attrNameLst>
                                          <p:attrName>style.visibility</p:attrName>
                                        </p:attrNameLst>
                                      </p:cBhvr>
                                      <p:to>
                                        <p:strVal val="visible"/>
                                      </p:to>
                                    </p:set>
                                  </p:childTnLst>
                                </p:cTn>
                              </p:par>
                              <p:par>
                                <p:cTn id="18" presetID="1" presetClass="entr" presetSubtype="0" fill="hold" nodeType="withEffect">
                                  <p:stCondLst>
                                    <p:cond delay="180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nodeType="withEffect">
                                  <p:stCondLst>
                                    <p:cond delay="240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ea typeface="宋体" pitchFamily="2" charset="-122"/>
              </a:rPr>
              <a:t>预计算传输张量 （</a:t>
            </a:r>
            <a:r>
              <a:rPr lang="en-US" altLang="zh-CN" dirty="0" smtClean="0">
                <a:ea typeface="宋体" pitchFamily="2" charset="-122"/>
              </a:rPr>
              <a:t>PTT</a:t>
            </a:r>
            <a:r>
              <a:rPr lang="zh-CN" altLang="en-US" dirty="0" smtClean="0">
                <a:ea typeface="宋体" pitchFamily="2" charset="-122"/>
              </a:rPr>
              <a:t>）</a:t>
            </a:r>
            <a:endParaRPr lang="zh-CN" altLang="en-US" dirty="0"/>
          </a:p>
        </p:txBody>
      </p:sp>
      <p:sp>
        <p:nvSpPr>
          <p:cNvPr id="4" name="TextBox 3"/>
          <p:cNvSpPr txBox="1">
            <a:spLocks noChangeArrowheads="1"/>
          </p:cNvSpPr>
          <p:nvPr/>
        </p:nvSpPr>
        <p:spPr bwMode="auto">
          <a:xfrm>
            <a:off x="2005013" y="5594350"/>
            <a:ext cx="1419225" cy="461963"/>
          </a:xfrm>
          <a:prstGeom prst="rect">
            <a:avLst/>
          </a:prstGeom>
          <a:noFill/>
          <a:ln w="9525">
            <a:noFill/>
            <a:miter lim="800000"/>
            <a:headEnd/>
            <a:tailEnd/>
          </a:ln>
        </p:spPr>
        <p:txBody>
          <a:bodyPr wrap="none">
            <a:spAutoFit/>
          </a:bodyPr>
          <a:lstStyle/>
          <a:p>
            <a:pPr algn="ctr"/>
            <a:r>
              <a:rPr lang="en-US" altLang="zh-CN" sz="2400"/>
              <a:t>Region 2</a:t>
            </a:r>
            <a:endParaRPr lang="zh-CN" altLang="en-US" sz="2400"/>
          </a:p>
        </p:txBody>
      </p:sp>
      <p:sp>
        <p:nvSpPr>
          <p:cNvPr id="5" name="TextBox 4"/>
          <p:cNvSpPr txBox="1">
            <a:spLocks noChangeArrowheads="1"/>
          </p:cNvSpPr>
          <p:nvPr/>
        </p:nvSpPr>
        <p:spPr bwMode="auto">
          <a:xfrm>
            <a:off x="4138613" y="5594350"/>
            <a:ext cx="1419225" cy="461963"/>
          </a:xfrm>
          <a:prstGeom prst="rect">
            <a:avLst/>
          </a:prstGeom>
          <a:noFill/>
          <a:ln w="9525">
            <a:noFill/>
            <a:miter lim="800000"/>
            <a:headEnd/>
            <a:tailEnd/>
          </a:ln>
        </p:spPr>
        <p:txBody>
          <a:bodyPr wrap="none">
            <a:spAutoFit/>
          </a:bodyPr>
          <a:lstStyle/>
          <a:p>
            <a:pPr algn="ctr"/>
            <a:r>
              <a:rPr lang="en-US" altLang="zh-CN" sz="2400"/>
              <a:t>Region 3</a:t>
            </a:r>
            <a:endParaRPr lang="zh-CN" altLang="en-US" sz="2400"/>
          </a:p>
        </p:txBody>
      </p:sp>
      <p:sp>
        <p:nvSpPr>
          <p:cNvPr id="6" name="TextBox 5"/>
          <p:cNvSpPr txBox="1">
            <a:spLocks noChangeArrowheads="1"/>
          </p:cNvSpPr>
          <p:nvPr/>
        </p:nvSpPr>
        <p:spPr bwMode="auto">
          <a:xfrm>
            <a:off x="6196013" y="5594350"/>
            <a:ext cx="1419225" cy="461963"/>
          </a:xfrm>
          <a:prstGeom prst="rect">
            <a:avLst/>
          </a:prstGeom>
          <a:noFill/>
          <a:ln w="9525">
            <a:noFill/>
            <a:miter lim="800000"/>
            <a:headEnd/>
            <a:tailEnd/>
          </a:ln>
        </p:spPr>
        <p:txBody>
          <a:bodyPr wrap="none">
            <a:spAutoFit/>
          </a:bodyPr>
          <a:lstStyle/>
          <a:p>
            <a:pPr algn="ctr"/>
            <a:r>
              <a:rPr lang="en-US" altLang="zh-CN" sz="2400"/>
              <a:t>Region 2</a:t>
            </a:r>
            <a:endParaRPr lang="zh-CN" altLang="en-US" sz="2400"/>
          </a:p>
        </p:txBody>
      </p:sp>
      <p:graphicFrame>
        <p:nvGraphicFramePr>
          <p:cNvPr id="7" name="Object 11"/>
          <p:cNvGraphicFramePr>
            <a:graphicFrameLocks noChangeAspect="1"/>
          </p:cNvGraphicFramePr>
          <p:nvPr/>
        </p:nvGraphicFramePr>
        <p:xfrm>
          <a:off x="4779963" y="6142038"/>
          <a:ext cx="3081337" cy="558800"/>
        </p:xfrm>
        <a:graphic>
          <a:graphicData uri="http://schemas.openxmlformats.org/presentationml/2006/ole">
            <p:oleObj spid="_x0000_s165890" name="Equation" r:id="rId4" imgW="1384200" imgH="253800" progId="Equation.DSMT4">
              <p:embed/>
            </p:oleObj>
          </a:graphicData>
        </a:graphic>
      </p:graphicFrame>
      <p:sp>
        <p:nvSpPr>
          <p:cNvPr id="8" name="TextBox 7"/>
          <p:cNvSpPr txBox="1">
            <a:spLocks noChangeArrowheads="1"/>
          </p:cNvSpPr>
          <p:nvPr/>
        </p:nvSpPr>
        <p:spPr bwMode="auto">
          <a:xfrm>
            <a:off x="150813" y="6153150"/>
            <a:ext cx="1072730" cy="461665"/>
          </a:xfrm>
          <a:prstGeom prst="rect">
            <a:avLst/>
          </a:prstGeom>
          <a:noFill/>
          <a:ln w="9525">
            <a:noFill/>
            <a:miter lim="800000"/>
            <a:headEnd/>
            <a:tailEnd/>
          </a:ln>
        </p:spPr>
        <p:txBody>
          <a:bodyPr wrap="none">
            <a:spAutoFit/>
          </a:bodyPr>
          <a:lstStyle/>
          <a:p>
            <a:pPr algn="ctr"/>
            <a:r>
              <a:rPr lang="en-US" altLang="zh-CN" sz="2400" dirty="0" smtClean="0"/>
              <a:t>PTT</a:t>
            </a:r>
            <a:r>
              <a:rPr lang="zh-CN" altLang="en-US" sz="2400" dirty="0" smtClean="0"/>
              <a:t>：</a:t>
            </a:r>
            <a:endParaRPr lang="zh-CN" altLang="en-US" sz="2400" dirty="0"/>
          </a:p>
        </p:txBody>
      </p:sp>
      <p:graphicFrame>
        <p:nvGraphicFramePr>
          <p:cNvPr id="9" name="Object 12"/>
          <p:cNvGraphicFramePr>
            <a:graphicFrameLocks noChangeAspect="1"/>
          </p:cNvGraphicFramePr>
          <p:nvPr/>
        </p:nvGraphicFramePr>
        <p:xfrm>
          <a:off x="2408238" y="6103938"/>
          <a:ext cx="2262187" cy="585787"/>
        </p:xfrm>
        <a:graphic>
          <a:graphicData uri="http://schemas.openxmlformats.org/presentationml/2006/ole">
            <p:oleObj spid="_x0000_s165891" name="Equation" r:id="rId5" imgW="1015920" imgH="266400" progId="Equation.DSMT4">
              <p:embed/>
            </p:oleObj>
          </a:graphicData>
        </a:graphic>
      </p:graphicFrame>
      <p:graphicFrame>
        <p:nvGraphicFramePr>
          <p:cNvPr id="10" name="Object 3"/>
          <p:cNvGraphicFramePr>
            <a:graphicFrameLocks noChangeAspect="1"/>
          </p:cNvGraphicFramePr>
          <p:nvPr/>
        </p:nvGraphicFramePr>
        <p:xfrm>
          <a:off x="1111250" y="1755775"/>
          <a:ext cx="8037513" cy="4403725"/>
        </p:xfrm>
        <a:graphic>
          <a:graphicData uri="http://schemas.openxmlformats.org/presentationml/2006/ole">
            <p:oleObj spid="_x0000_s165892" name="Visio" r:id="rId6" imgW="7585450" imgH="4155395" progId="Visio.Drawing.11">
              <p:embed/>
            </p:oleObj>
          </a:graphicData>
        </a:graphic>
      </p:graphicFrame>
      <p:graphicFrame>
        <p:nvGraphicFramePr>
          <p:cNvPr id="11" name="Object 4"/>
          <p:cNvGraphicFramePr>
            <a:graphicFrameLocks noChangeAspect="1"/>
          </p:cNvGraphicFramePr>
          <p:nvPr/>
        </p:nvGraphicFramePr>
        <p:xfrm>
          <a:off x="1111250" y="1755775"/>
          <a:ext cx="8037513" cy="4403725"/>
        </p:xfrm>
        <a:graphic>
          <a:graphicData uri="http://schemas.openxmlformats.org/presentationml/2006/ole">
            <p:oleObj spid="_x0000_s165893" name="Visio" r:id="rId7" imgW="7585450" imgH="4155395" progId="Visio.Drawing.11">
              <p:embed/>
            </p:oleObj>
          </a:graphicData>
        </a:graphic>
      </p:graphicFrame>
      <p:graphicFrame>
        <p:nvGraphicFramePr>
          <p:cNvPr id="12" name="Object 5"/>
          <p:cNvGraphicFramePr>
            <a:graphicFrameLocks noChangeAspect="1"/>
          </p:cNvGraphicFramePr>
          <p:nvPr/>
        </p:nvGraphicFramePr>
        <p:xfrm>
          <a:off x="1111250" y="1755775"/>
          <a:ext cx="8037513" cy="4403725"/>
        </p:xfrm>
        <a:graphic>
          <a:graphicData uri="http://schemas.openxmlformats.org/presentationml/2006/ole">
            <p:oleObj spid="_x0000_s165894" name="Visio" r:id="rId8" imgW="7585450" imgH="4155395" progId="Visio.Drawing.11">
              <p:embed/>
            </p:oleObj>
          </a:graphicData>
        </a:graphic>
      </p:graphicFrame>
      <p:graphicFrame>
        <p:nvGraphicFramePr>
          <p:cNvPr id="13" name="Object 6"/>
          <p:cNvGraphicFramePr>
            <a:graphicFrameLocks noChangeAspect="1"/>
          </p:cNvGraphicFramePr>
          <p:nvPr/>
        </p:nvGraphicFramePr>
        <p:xfrm>
          <a:off x="1111250" y="1755775"/>
          <a:ext cx="8037513" cy="4403725"/>
        </p:xfrm>
        <a:graphic>
          <a:graphicData uri="http://schemas.openxmlformats.org/presentationml/2006/ole">
            <p:oleObj spid="_x0000_s165895" name="Visio" r:id="rId9" imgW="7585450" imgH="4155395" progId="Visio.Drawing.11">
              <p:embed/>
            </p:oleObj>
          </a:graphicData>
        </a:graphic>
      </p:graphicFrame>
      <p:sp>
        <p:nvSpPr>
          <p:cNvPr id="14" name="Right Arrow 13"/>
          <p:cNvSpPr/>
          <p:nvPr/>
        </p:nvSpPr>
        <p:spPr>
          <a:xfrm>
            <a:off x="1384300" y="3378200"/>
            <a:ext cx="6400800" cy="660400"/>
          </a:xfrm>
          <a:prstGeom prst="rightArrow">
            <a:avLst/>
          </a:prstGeom>
          <a:solidFill>
            <a:schemeClr val="accent2">
              <a:lumMod val="40000"/>
              <a:lumOff val="60000"/>
              <a:alpha val="70000"/>
            </a:schemeClr>
          </a:solidFill>
          <a:ln>
            <a:solidFill>
              <a:schemeClr val="accent2">
                <a:lumMod val="20000"/>
                <a:lumOff val="8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13"/>
                                        </p:tgtEl>
                                        <p:attrNameLst>
                                          <p:attrName>style.visibility</p:attrName>
                                        </p:attrNameLst>
                                      </p:cBhvr>
                                      <p:to>
                                        <p:strVal val="visible"/>
                                      </p:to>
                                    </p:se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3500"/>
                                        <p:tgtEl>
                                          <p:spTgt spid="14"/>
                                        </p:tgtEl>
                                      </p:cBhvr>
                                    </p:animEffect>
                                  </p:childTnLst>
                                </p:cTn>
                              </p:par>
                              <p:par>
                                <p:cTn id="14" presetID="1" presetClass="entr" presetSubtype="0" fill="hold" grpId="0" nodeType="withEffect">
                                  <p:stCondLst>
                                    <p:cond delay="1000"/>
                                  </p:stCondLst>
                                  <p:childTnLst>
                                    <p:set>
                                      <p:cBhvr>
                                        <p:cTn id="15" dur="1" fill="hold">
                                          <p:stCondLst>
                                            <p:cond delay="0"/>
                                          </p:stCondLst>
                                        </p:cTn>
                                        <p:tgtEl>
                                          <p:spTgt spid="4"/>
                                        </p:tgtEl>
                                        <p:attrNameLst>
                                          <p:attrName>style.visibility</p:attrName>
                                        </p:attrNameLst>
                                      </p:cBhvr>
                                      <p:to>
                                        <p:strVal val="visible"/>
                                      </p:to>
                                    </p:set>
                                  </p:childTnLst>
                                </p:cTn>
                              </p:par>
                              <p:par>
                                <p:cTn id="16" presetID="1" presetClass="entr" presetSubtype="0" fill="hold" grpId="0" nodeType="withEffect">
                                  <p:stCondLst>
                                    <p:cond delay="200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grpId="0" nodeType="withEffect">
                                  <p:stCondLst>
                                    <p:cond delay="3000"/>
                                  </p:stCondLst>
                                  <p:childTnLst>
                                    <p:set>
                                      <p:cBhvr>
                                        <p:cTn id="19" dur="1" fill="hold">
                                          <p:stCondLst>
                                            <p:cond delay="0"/>
                                          </p:stCondLst>
                                        </p:cTn>
                                        <p:tgtEl>
                                          <p:spTgt spid="6"/>
                                        </p:tgtEl>
                                        <p:attrNameLst>
                                          <p:attrName>style.visibility</p:attrName>
                                        </p:attrNameLst>
                                      </p:cBhvr>
                                      <p:to>
                                        <p:strVal val="visible"/>
                                      </p:to>
                                    </p:set>
                                  </p:childTnLst>
                                </p:cTn>
                              </p:par>
                              <p:par>
                                <p:cTn id="20" presetID="1" presetClass="entr" presetSubtype="0" fill="hold" nodeType="withEffect">
                                  <p:stCondLst>
                                    <p:cond delay="350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ntr" presetSubtype="0" fill="hold" grpId="0" nodeType="withEffect">
                                  <p:stCondLst>
                                    <p:cond delay="3500"/>
                                  </p:stCondLst>
                                  <p:childTnLst>
                                    <p:set>
                                      <p:cBhvr>
                                        <p:cTn id="23" dur="1" fill="hold">
                                          <p:stCondLst>
                                            <p:cond delay="0"/>
                                          </p:stCondLst>
                                        </p:cTn>
                                        <p:tgtEl>
                                          <p:spTgt spid="8"/>
                                        </p:tgtEl>
                                        <p:attrNameLst>
                                          <p:attrName>style.visibility</p:attrName>
                                        </p:attrNameLst>
                                      </p:cBhvr>
                                      <p:to>
                                        <p:strVal val="visible"/>
                                      </p:to>
                                    </p:set>
                                  </p:childTnLst>
                                </p:cTn>
                              </p:par>
                              <p:par>
                                <p:cTn id="24" presetID="1" presetClass="entr" presetSubtype="0" fill="hold" nodeType="withEffect">
                                  <p:stCondLst>
                                    <p:cond delay="350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4"/>
              </a:buBlip>
            </a:pPr>
            <a:r>
              <a:rPr lang="en-US" altLang="zh-CN" dirty="0" smtClean="0">
                <a:ea typeface="宋体" charset="-122"/>
              </a:rPr>
              <a:t>PTT</a:t>
            </a:r>
            <a:r>
              <a:rPr lang="zh-CN" altLang="en-US" dirty="0" smtClean="0">
                <a:ea typeface="宋体" charset="-122"/>
              </a:rPr>
              <a:t>中对于不同的反射路径的辐射传输进行独立的表示和预计算</a:t>
            </a:r>
            <a:endParaRPr lang="en-US" altLang="zh-CN" dirty="0" smtClean="0">
              <a:ea typeface="宋体" charset="-122"/>
            </a:endParaRPr>
          </a:p>
          <a:p>
            <a:pPr>
              <a:buBlip>
                <a:blip r:embed="rId4"/>
              </a:buBlip>
            </a:pPr>
            <a:endParaRPr lang="en-US" altLang="zh-CN" dirty="0" smtClean="0">
              <a:ea typeface="宋体" charset="-122"/>
            </a:endParaRPr>
          </a:p>
          <a:p>
            <a:pPr>
              <a:buBlip>
                <a:blip r:embed="rId4"/>
              </a:buBlip>
            </a:pPr>
            <a:r>
              <a:rPr lang="en-US" altLang="zh-CN" dirty="0" smtClean="0">
                <a:ea typeface="宋体" charset="-122"/>
              </a:rPr>
              <a:t>PTT</a:t>
            </a:r>
            <a:r>
              <a:rPr lang="zh-CN" altLang="en-US" dirty="0" smtClean="0">
                <a:ea typeface="宋体" charset="-122"/>
              </a:rPr>
              <a:t>的每一项都是光照和其所经过的</a:t>
            </a:r>
            <a:r>
              <a:rPr lang="en-US" altLang="zh-CN" dirty="0" smtClean="0">
                <a:ea typeface="宋体" charset="-122"/>
              </a:rPr>
              <a:t>BRDF</a:t>
            </a:r>
            <a:r>
              <a:rPr lang="zh-CN" altLang="en-US" dirty="0" smtClean="0">
                <a:ea typeface="宋体" charset="-122"/>
              </a:rPr>
              <a:t>的线性函数</a:t>
            </a:r>
            <a:endParaRPr lang="en-US" altLang="zh-CN" dirty="0" smtClean="0">
              <a:ea typeface="宋体" charset="-122"/>
            </a:endParaRPr>
          </a:p>
          <a:p>
            <a:pPr>
              <a:buBlip>
                <a:blip r:embed="rId4"/>
              </a:buBlip>
            </a:pPr>
            <a:endParaRPr lang="en-US" altLang="zh-CN" dirty="0" smtClean="0">
              <a:ea typeface="宋体" charset="-122"/>
            </a:endParaRPr>
          </a:p>
          <a:p>
            <a:pPr>
              <a:buBlip>
                <a:blip r:embed="rId4"/>
              </a:buBlip>
            </a:pPr>
            <a:r>
              <a:rPr lang="zh-CN" altLang="en-US" dirty="0" smtClean="0">
                <a:ea typeface="宋体" charset="-122"/>
              </a:rPr>
              <a:t>绘制时，</a:t>
            </a:r>
            <a:r>
              <a:rPr lang="en-US" altLang="zh-CN" dirty="0" smtClean="0">
                <a:ea typeface="宋体" charset="-122"/>
              </a:rPr>
              <a:t>PTT</a:t>
            </a:r>
            <a:r>
              <a:rPr lang="zh-CN" altLang="en-US" dirty="0" smtClean="0">
                <a:ea typeface="宋体" charset="-122"/>
              </a:rPr>
              <a:t>能够快速组合得到当前的辐射传输得到的局部入射亮度</a:t>
            </a:r>
            <a:endParaRPr lang="en-US" altLang="zh-CN" dirty="0" smtClean="0">
              <a:ea typeface="宋体" charset="-122"/>
            </a:endParaRPr>
          </a:p>
          <a:p>
            <a:endParaRPr lang="zh-CN" altLang="en-US" dirty="0"/>
          </a:p>
        </p:txBody>
      </p:sp>
      <p:sp>
        <p:nvSpPr>
          <p:cNvPr id="3" name="Title 2"/>
          <p:cNvSpPr>
            <a:spLocks noGrp="1"/>
          </p:cNvSpPr>
          <p:nvPr>
            <p:ph type="title"/>
          </p:nvPr>
        </p:nvSpPr>
        <p:spPr/>
        <p:txBody>
          <a:bodyPr/>
          <a:lstStyle/>
          <a:p>
            <a:r>
              <a:rPr lang="zh-CN" altLang="en-US" dirty="0" smtClean="0">
                <a:ea typeface="宋体" pitchFamily="2" charset="-122"/>
              </a:rPr>
              <a:t>预计算传输张量 （</a:t>
            </a:r>
            <a:r>
              <a:rPr lang="en-US" altLang="zh-CN" dirty="0" smtClean="0">
                <a:ea typeface="宋体" pitchFamily="2" charset="-122"/>
              </a:rPr>
              <a:t>PTT</a:t>
            </a:r>
            <a:r>
              <a:rPr lang="zh-CN" altLang="en-US" dirty="0" smtClean="0">
                <a:ea typeface="宋体" pitchFamily="2" charset="-122"/>
              </a:rPr>
              <a:t>）</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lang="zh-CN" altLang="en-US" sz="3200" dirty="0" smtClean="0">
                <a:solidFill>
                  <a:srgbClr val="FFC000"/>
                </a:solidFill>
              </a:rPr>
              <a:t>室内</a:t>
            </a:r>
            <a:endParaRPr lang="zh-CN" altLang="en-US" sz="3200" dirty="0">
              <a:solidFill>
                <a:srgbClr val="FFC000"/>
              </a:solidFill>
            </a:endParaRPr>
          </a:p>
        </p:txBody>
      </p:sp>
      <p:pic>
        <p:nvPicPr>
          <p:cNvPr id="5" name="_indoor.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ltLang="zh-CN" dirty="0" smtClean="0"/>
          </a:p>
          <a:p>
            <a:endParaRPr lang="en-US" altLang="zh-CN" dirty="0" smtClean="0"/>
          </a:p>
          <a:p>
            <a:endParaRPr lang="en-US" altLang="zh-CN" dirty="0" smtClean="0"/>
          </a:p>
          <a:p>
            <a:pPr>
              <a:buBlip>
                <a:blip r:embed="rId4"/>
              </a:buBlip>
            </a:pPr>
            <a:r>
              <a:rPr lang="zh-CN" altLang="en-US" dirty="0">
                <a:solidFill>
                  <a:schemeClr val="accent4">
                    <a:lumMod val="75000"/>
                  </a:schemeClr>
                </a:solidFill>
              </a:rPr>
              <a:t>辐射传输</a:t>
            </a:r>
            <a:r>
              <a:rPr lang="en-US" altLang="zh-CN" dirty="0" smtClean="0">
                <a:solidFill>
                  <a:srgbClr val="FF0000"/>
                </a:solidFill>
              </a:rPr>
              <a:t> </a:t>
            </a:r>
            <a:r>
              <a:rPr lang="zh-CN" altLang="en-US" dirty="0">
                <a:solidFill>
                  <a:schemeClr val="accent6">
                    <a:lumMod val="75000"/>
                  </a:schemeClr>
                </a:solidFill>
              </a:rPr>
              <a:t>表示为光照和材质的函数进行预计算和绘制</a:t>
            </a:r>
            <a:r>
              <a:rPr lang="en-US" altLang="zh-CN" dirty="0">
                <a:solidFill>
                  <a:schemeClr val="accent6">
                    <a:lumMod val="75000"/>
                  </a:schemeClr>
                </a:solidFill>
              </a:rPr>
              <a:t> </a:t>
            </a:r>
            <a:r>
              <a:rPr lang="zh-CN" altLang="en-US" dirty="0">
                <a:solidFill>
                  <a:schemeClr val="accent6">
                    <a:lumMod val="75000"/>
                  </a:schemeClr>
                </a:solidFill>
              </a:rPr>
              <a:t>（预计算传输张量，</a:t>
            </a:r>
            <a:r>
              <a:rPr lang="en-US" altLang="zh-CN" dirty="0">
                <a:solidFill>
                  <a:schemeClr val="accent6">
                    <a:lumMod val="75000"/>
                  </a:schemeClr>
                </a:solidFill>
              </a:rPr>
              <a:t>PTT</a:t>
            </a:r>
            <a:r>
              <a:rPr lang="zh-CN" altLang="en-US" dirty="0" smtClean="0"/>
              <a:t>）</a:t>
            </a:r>
            <a:endParaRPr lang="en-US" altLang="zh-CN" dirty="0" smtClean="0"/>
          </a:p>
          <a:p>
            <a:pPr>
              <a:buBlip>
                <a:blip r:embed="rId5"/>
              </a:buBlip>
            </a:pPr>
            <a:r>
              <a:rPr lang="en-US" altLang="zh-CN" dirty="0" smtClean="0">
                <a:solidFill>
                  <a:srgbClr val="FF0000"/>
                </a:solidFill>
              </a:rPr>
              <a:t>BRDF </a:t>
            </a:r>
            <a:r>
              <a:rPr lang="zh-CN" altLang="en-US" dirty="0" smtClean="0">
                <a:solidFill>
                  <a:srgbClr val="FF0000"/>
                </a:solidFill>
              </a:rPr>
              <a:t>空间 </a:t>
            </a:r>
            <a:r>
              <a:rPr lang="zh-CN" altLang="en-US" dirty="0" smtClean="0"/>
              <a:t>采用张量分解的方法实现动态条件下的快速着色</a:t>
            </a:r>
            <a:endParaRPr lang="en-US" altLang="zh-CN" dirty="0" smtClean="0"/>
          </a:p>
          <a:p>
            <a:pPr>
              <a:buBlip>
                <a:blip r:embed="rId4"/>
              </a:buBlip>
            </a:pPr>
            <a:r>
              <a:rPr lang="zh-CN" altLang="en-US" dirty="0" smtClean="0">
                <a:solidFill>
                  <a:schemeClr val="accent4">
                    <a:lumMod val="75000"/>
                  </a:schemeClr>
                </a:solidFill>
              </a:rPr>
              <a:t>交互级绘制</a:t>
            </a:r>
            <a:r>
              <a:rPr lang="en-US" altLang="zh-CN" dirty="0" smtClean="0">
                <a:solidFill>
                  <a:schemeClr val="accent4">
                    <a:lumMod val="75000"/>
                  </a:schemeClr>
                </a:solidFill>
              </a:rPr>
              <a:t> </a:t>
            </a:r>
            <a:r>
              <a:rPr lang="zh-CN" altLang="en-US" dirty="0" smtClean="0">
                <a:solidFill>
                  <a:schemeClr val="accent6">
                    <a:lumMod val="75000"/>
                  </a:schemeClr>
                </a:solidFill>
              </a:rPr>
              <a:t>采用预计算传输张量和 </a:t>
            </a:r>
            <a:r>
              <a:rPr lang="en-US" altLang="zh-CN" dirty="0" smtClean="0">
                <a:solidFill>
                  <a:schemeClr val="accent6">
                    <a:lumMod val="75000"/>
                  </a:schemeClr>
                </a:solidFill>
              </a:rPr>
              <a:t>BRDF</a:t>
            </a:r>
            <a:r>
              <a:rPr lang="zh-CN" altLang="en-US" dirty="0" smtClean="0">
                <a:solidFill>
                  <a:schemeClr val="accent6">
                    <a:lumMod val="75000"/>
                  </a:schemeClr>
                </a:solidFill>
              </a:rPr>
              <a:t> 空间的张量分解得以实现</a:t>
            </a:r>
            <a:endParaRPr lang="zh-CN" altLang="en-US" dirty="0">
              <a:solidFill>
                <a:schemeClr val="accent6">
                  <a:lumMod val="75000"/>
                </a:schemeClr>
              </a:solidFill>
            </a:endParaRPr>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16" name="Rectangle 15"/>
          <p:cNvSpPr/>
          <p:nvPr/>
        </p:nvSpPr>
        <p:spPr>
          <a:xfrm>
            <a:off x="5048250" y="1917700"/>
            <a:ext cx="1670050" cy="566738"/>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8" name="Object 15"/>
          <p:cNvGraphicFramePr>
            <a:graphicFrameLocks noChangeAspect="1"/>
          </p:cNvGraphicFramePr>
          <p:nvPr/>
        </p:nvGraphicFramePr>
        <p:xfrm>
          <a:off x="1681163" y="1828800"/>
          <a:ext cx="5781675" cy="1011238"/>
        </p:xfrm>
        <a:graphic>
          <a:graphicData uri="http://schemas.openxmlformats.org/presentationml/2006/ole">
            <p:oleObj spid="_x0000_s166914" name="Equation" r:id="rId6" imgW="2108160" imgH="368280" progId="Equation.DSMT4">
              <p:embed/>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dirty="0"/>
          </a:p>
        </p:txBody>
      </p:sp>
      <p:sp>
        <p:nvSpPr>
          <p:cNvPr id="3" name="Title 2"/>
          <p:cNvSpPr>
            <a:spLocks noGrp="1"/>
          </p:cNvSpPr>
          <p:nvPr>
            <p:ph type="title"/>
          </p:nvPr>
        </p:nvSpPr>
        <p:spPr/>
        <p:txBody>
          <a:bodyPr/>
          <a:lstStyle/>
          <a:p>
            <a:r>
              <a:rPr altLang="zh-CN" smtClean="0"/>
              <a:t>BRDF </a:t>
            </a:r>
            <a:r>
              <a:rPr lang="zh-CN" altLang="en-US" dirty="0" smtClean="0"/>
              <a:t>的张量分解</a:t>
            </a:r>
            <a:endParaRPr lang="zh-CN" altLang="en-US" dirty="0"/>
          </a:p>
        </p:txBody>
      </p:sp>
      <p:graphicFrame>
        <p:nvGraphicFramePr>
          <p:cNvPr id="10" name="Object 4"/>
          <p:cNvGraphicFramePr>
            <a:graphicFrameLocks noChangeAspect="1"/>
          </p:cNvGraphicFramePr>
          <p:nvPr/>
        </p:nvGraphicFramePr>
        <p:xfrm>
          <a:off x="228600" y="2565400"/>
          <a:ext cx="8726488" cy="4114800"/>
        </p:xfrm>
        <a:graphic>
          <a:graphicData uri="http://schemas.openxmlformats.org/presentationml/2006/ole">
            <p:oleObj spid="_x0000_s167938" name="Visio" r:id="rId5" imgW="9573795" imgH="4863434" progId="Visio.Drawing.11">
              <p:embed/>
            </p:oleObj>
          </a:graphicData>
        </a:graphic>
      </p:graphicFrame>
      <p:sp>
        <p:nvSpPr>
          <p:cNvPr id="11" name="TextBox 3"/>
          <p:cNvSpPr txBox="1">
            <a:spLocks noChangeArrowheads="1"/>
          </p:cNvSpPr>
          <p:nvPr/>
        </p:nvSpPr>
        <p:spPr bwMode="auto">
          <a:xfrm>
            <a:off x="1027113" y="5759450"/>
            <a:ext cx="1468672" cy="400110"/>
          </a:xfrm>
          <a:prstGeom prst="rect">
            <a:avLst/>
          </a:prstGeom>
          <a:noFill/>
          <a:ln w="9525">
            <a:noFill/>
            <a:miter lim="800000"/>
            <a:headEnd/>
            <a:tailEnd/>
          </a:ln>
        </p:spPr>
        <p:txBody>
          <a:bodyPr wrap="none">
            <a:spAutoFit/>
          </a:bodyPr>
          <a:lstStyle/>
          <a:p>
            <a:pPr algn="ctr"/>
            <a:r>
              <a:rPr lang="en-US" altLang="zh-CN" sz="2000" dirty="0"/>
              <a:t>BRDF </a:t>
            </a:r>
            <a:r>
              <a:rPr lang="zh-CN" altLang="en-US" sz="2000" dirty="0" smtClean="0"/>
              <a:t>张量</a:t>
            </a:r>
            <a:endParaRPr lang="zh-CN" altLang="en-US" sz="2400" dirty="0"/>
          </a:p>
        </p:txBody>
      </p:sp>
      <p:graphicFrame>
        <p:nvGraphicFramePr>
          <p:cNvPr id="12" name="Object 5"/>
          <p:cNvGraphicFramePr>
            <a:graphicFrameLocks noChangeAspect="1"/>
          </p:cNvGraphicFramePr>
          <p:nvPr/>
        </p:nvGraphicFramePr>
        <p:xfrm>
          <a:off x="2376488" y="2006600"/>
          <a:ext cx="436562" cy="431800"/>
        </p:xfrm>
        <a:graphic>
          <a:graphicData uri="http://schemas.openxmlformats.org/presentationml/2006/ole">
            <p:oleObj spid="_x0000_s167939" name="Equation" r:id="rId6" imgW="164880" imgH="164880" progId="Equation.DSMT4">
              <p:embed/>
            </p:oleObj>
          </a:graphicData>
        </a:graphic>
      </p:graphicFrame>
      <p:sp>
        <p:nvSpPr>
          <p:cNvPr id="13" name="Right Arrow 12"/>
          <p:cNvSpPr/>
          <p:nvPr/>
        </p:nvSpPr>
        <p:spPr>
          <a:xfrm rot="19039973">
            <a:off x="996950" y="3370263"/>
            <a:ext cx="647700" cy="219075"/>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14" name="Right Arrow 13"/>
          <p:cNvSpPr/>
          <p:nvPr/>
        </p:nvSpPr>
        <p:spPr>
          <a:xfrm>
            <a:off x="1814513" y="3197225"/>
            <a:ext cx="828675" cy="18415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15" name="Right Arrow 14"/>
          <p:cNvSpPr/>
          <p:nvPr/>
        </p:nvSpPr>
        <p:spPr>
          <a:xfrm rot="5400000">
            <a:off x="496888" y="4392613"/>
            <a:ext cx="847725" cy="212725"/>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折</a:t>
            </a:r>
            <a:r>
              <a:rPr lang="zh-CN" altLang="en-US" dirty="0" smtClean="0"/>
              <a:t>射和散射材质</a:t>
            </a:r>
            <a:endParaRPr lang="zh-CN" altLang="en-US" dirty="0"/>
          </a:p>
        </p:txBody>
      </p:sp>
      <p:sp>
        <p:nvSpPr>
          <p:cNvPr id="3" name="Text Placeholder 2"/>
          <p:cNvSpPr>
            <a:spLocks noGrp="1"/>
          </p:cNvSpPr>
          <p:nvPr>
            <p:ph type="body" sz="half" idx="1"/>
          </p:nvPr>
        </p:nvSpPr>
        <p:spPr>
          <a:xfrm>
            <a:off x="457200" y="1600200"/>
            <a:ext cx="8186766" cy="4525963"/>
          </a:xfrm>
        </p:spPr>
        <p:txBody>
          <a:bodyPr/>
          <a:lstStyle/>
          <a:p>
            <a:r>
              <a:rPr lang="zh-CN" altLang="en-US" dirty="0" smtClean="0"/>
              <a:t>折射</a:t>
            </a:r>
            <a:endParaRPr lang="en-US" altLang="zh-CN" dirty="0" smtClean="0"/>
          </a:p>
          <a:p>
            <a:pPr lvl="1"/>
            <a:r>
              <a:rPr lang="zh-CN" altLang="en-US" sz="2000" dirty="0" smtClean="0"/>
              <a:t>折射率均匀的物体：</a:t>
            </a:r>
            <a:r>
              <a:rPr lang="en-US" altLang="zh-CN" sz="2000" dirty="0" smtClean="0"/>
              <a:t>	</a:t>
            </a:r>
            <a:r>
              <a:rPr lang="zh-CN" altLang="en-US" sz="2000" dirty="0" smtClean="0">
                <a:solidFill>
                  <a:srgbClr val="FFC000"/>
                </a:solidFill>
              </a:rPr>
              <a:t>折射发生在不同介质的交界面</a:t>
            </a:r>
            <a:endParaRPr lang="en-US" altLang="zh-CN" sz="2000" dirty="0" smtClean="0">
              <a:solidFill>
                <a:srgbClr val="FFC000"/>
              </a:solidFill>
            </a:endParaRPr>
          </a:p>
          <a:p>
            <a:pPr lvl="1"/>
            <a:r>
              <a:rPr lang="zh-CN" altLang="en-US" sz="2000" dirty="0" smtClean="0"/>
              <a:t>折射率不均匀的物体：</a:t>
            </a:r>
            <a:r>
              <a:rPr lang="en-US" altLang="zh-CN" sz="2000" dirty="0" smtClean="0"/>
              <a:t>	</a:t>
            </a:r>
            <a:r>
              <a:rPr lang="zh-CN" altLang="en-US" sz="2000" dirty="0" smtClean="0">
                <a:solidFill>
                  <a:srgbClr val="FFC000"/>
                </a:solidFill>
              </a:rPr>
              <a:t>折射发生在空间中折射率有变化的位置</a:t>
            </a:r>
            <a:endParaRPr lang="en-US" altLang="zh-CN" dirty="0" smtClean="0"/>
          </a:p>
          <a:p>
            <a:r>
              <a:rPr lang="zh-CN" altLang="en-US" dirty="0"/>
              <a:t>散</a:t>
            </a:r>
            <a:r>
              <a:rPr lang="zh-CN" altLang="en-US" dirty="0" smtClean="0"/>
              <a:t>射</a:t>
            </a:r>
            <a:endParaRPr lang="en-US" altLang="zh-CN" dirty="0" smtClean="0"/>
          </a:p>
          <a:p>
            <a:pPr lvl="1"/>
            <a:r>
              <a:rPr lang="zh-CN" altLang="en-US" sz="2000" dirty="0" smtClean="0"/>
              <a:t>辐射传输在参与介质中传输：</a:t>
            </a:r>
            <a:r>
              <a:rPr lang="zh-CN" altLang="en-US" sz="2000" dirty="0" smtClean="0">
                <a:solidFill>
                  <a:srgbClr val="FFC000"/>
                </a:solidFill>
              </a:rPr>
              <a:t>散射、吸收</a:t>
            </a:r>
            <a:endParaRPr lang="en-US" altLang="zh-CN" sz="2000" dirty="0" smtClean="0">
              <a:solidFill>
                <a:srgbClr val="FFC000"/>
              </a:solidFill>
            </a:endParaRPr>
          </a:p>
          <a:p>
            <a:pPr lvl="1"/>
            <a:endParaRPr lang="en-US" altLang="zh-CN" dirty="0" smtClean="0"/>
          </a:p>
          <a:p>
            <a:pPr lvl="1"/>
            <a:endParaRPr lang="en-US" altLang="zh-CN" dirty="0" smtClean="0"/>
          </a:p>
          <a:p>
            <a:pPr lvl="1"/>
            <a:endParaRPr lang="zh-CN" altLang="en-US" dirty="0"/>
          </a:p>
        </p:txBody>
      </p:sp>
      <p:pic>
        <p:nvPicPr>
          <p:cNvPr id="181250" name="Picture 2"/>
          <p:cNvPicPr>
            <a:picLocks noChangeAspect="1" noChangeArrowheads="1"/>
          </p:cNvPicPr>
          <p:nvPr/>
        </p:nvPicPr>
        <p:blipFill>
          <a:blip r:embed="rId3" cstate="print"/>
          <a:srcRect/>
          <a:stretch>
            <a:fillRect/>
          </a:stretch>
        </p:blipFill>
        <p:spPr bwMode="auto">
          <a:xfrm>
            <a:off x="857224" y="4100530"/>
            <a:ext cx="2438400" cy="1828800"/>
          </a:xfrm>
          <a:prstGeom prst="rect">
            <a:avLst/>
          </a:prstGeom>
          <a:noFill/>
          <a:ln w="9525">
            <a:noFill/>
            <a:miter lim="800000"/>
            <a:headEnd/>
            <a:tailEnd/>
          </a:ln>
          <a:effectLst/>
        </p:spPr>
      </p:pic>
      <p:pic>
        <p:nvPicPr>
          <p:cNvPr id="181251" name="Picture 3"/>
          <p:cNvPicPr>
            <a:picLocks noChangeAspect="1" noChangeArrowheads="1"/>
          </p:cNvPicPr>
          <p:nvPr/>
        </p:nvPicPr>
        <p:blipFill>
          <a:blip r:embed="rId4" cstate="print"/>
          <a:srcRect/>
          <a:stretch>
            <a:fillRect/>
          </a:stretch>
        </p:blipFill>
        <p:spPr bwMode="auto">
          <a:xfrm>
            <a:off x="3371864" y="4100530"/>
            <a:ext cx="2438400" cy="1828800"/>
          </a:xfrm>
          <a:prstGeom prst="rect">
            <a:avLst/>
          </a:prstGeom>
          <a:noFill/>
          <a:ln w="9525">
            <a:noFill/>
            <a:miter lim="800000"/>
            <a:headEnd/>
            <a:tailEnd/>
          </a:ln>
          <a:effectLst/>
        </p:spPr>
      </p:pic>
      <p:pic>
        <p:nvPicPr>
          <p:cNvPr id="181252" name="Picture 4"/>
          <p:cNvPicPr>
            <a:picLocks noChangeAspect="1" noChangeArrowheads="1"/>
          </p:cNvPicPr>
          <p:nvPr/>
        </p:nvPicPr>
        <p:blipFill>
          <a:blip r:embed="rId5" cstate="print"/>
          <a:srcRect/>
          <a:stretch>
            <a:fillRect/>
          </a:stretch>
        </p:blipFill>
        <p:spPr bwMode="auto">
          <a:xfrm>
            <a:off x="5848376" y="4100530"/>
            <a:ext cx="2438400" cy="1828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dirty="0"/>
          </a:p>
        </p:txBody>
      </p:sp>
      <p:sp>
        <p:nvSpPr>
          <p:cNvPr id="3" name="Title 2"/>
          <p:cNvSpPr>
            <a:spLocks noGrp="1"/>
          </p:cNvSpPr>
          <p:nvPr>
            <p:ph type="title"/>
          </p:nvPr>
        </p:nvSpPr>
        <p:spPr/>
        <p:txBody>
          <a:bodyPr/>
          <a:lstStyle/>
          <a:p>
            <a:r>
              <a:rPr lang="en-US" altLang="zh-CN" dirty="0" smtClean="0"/>
              <a:t>BRDF </a:t>
            </a:r>
            <a:r>
              <a:rPr lang="zh-CN" altLang="en-US" dirty="0" smtClean="0"/>
              <a:t>的张量分解</a:t>
            </a:r>
            <a:endParaRPr lang="zh-CN" altLang="en-US" dirty="0"/>
          </a:p>
        </p:txBody>
      </p:sp>
      <p:graphicFrame>
        <p:nvGraphicFramePr>
          <p:cNvPr id="4" name="Object 4"/>
          <p:cNvGraphicFramePr>
            <a:graphicFrameLocks noChangeAspect="1"/>
          </p:cNvGraphicFramePr>
          <p:nvPr/>
        </p:nvGraphicFramePr>
        <p:xfrm>
          <a:off x="228600" y="2565400"/>
          <a:ext cx="8726488" cy="4114800"/>
        </p:xfrm>
        <a:graphic>
          <a:graphicData uri="http://schemas.openxmlformats.org/presentationml/2006/ole">
            <p:oleObj spid="_x0000_s168962" name="Visio" r:id="rId4" imgW="9573768" imgH="4863465" progId="Visio.Drawing.11">
              <p:embed/>
            </p:oleObj>
          </a:graphicData>
        </a:graphic>
      </p:graphicFrame>
      <p:sp>
        <p:nvSpPr>
          <p:cNvPr id="5" name="TextBox 3"/>
          <p:cNvSpPr txBox="1">
            <a:spLocks noChangeArrowheads="1"/>
          </p:cNvSpPr>
          <p:nvPr/>
        </p:nvSpPr>
        <p:spPr bwMode="auto">
          <a:xfrm>
            <a:off x="1027113" y="5759450"/>
            <a:ext cx="1468672" cy="400110"/>
          </a:xfrm>
          <a:prstGeom prst="rect">
            <a:avLst/>
          </a:prstGeom>
          <a:noFill/>
          <a:ln w="9525">
            <a:noFill/>
            <a:miter lim="800000"/>
            <a:headEnd/>
            <a:tailEnd/>
          </a:ln>
        </p:spPr>
        <p:txBody>
          <a:bodyPr wrap="none">
            <a:spAutoFit/>
          </a:bodyPr>
          <a:lstStyle/>
          <a:p>
            <a:pPr algn="ctr"/>
            <a:r>
              <a:rPr lang="en-US" altLang="zh-CN" sz="2000" dirty="0"/>
              <a:t>BRDF </a:t>
            </a:r>
            <a:r>
              <a:rPr lang="zh-CN" altLang="en-US" sz="2000" dirty="0" smtClean="0"/>
              <a:t>张量</a:t>
            </a:r>
            <a:endParaRPr lang="zh-CN" altLang="en-US" sz="2400" dirty="0"/>
          </a:p>
        </p:txBody>
      </p:sp>
      <p:sp>
        <p:nvSpPr>
          <p:cNvPr id="6" name="TextBox 4"/>
          <p:cNvSpPr txBox="1">
            <a:spLocks noChangeArrowheads="1"/>
          </p:cNvSpPr>
          <p:nvPr/>
        </p:nvSpPr>
        <p:spPr bwMode="auto">
          <a:xfrm>
            <a:off x="3571868" y="5759450"/>
            <a:ext cx="1107996" cy="461665"/>
          </a:xfrm>
          <a:prstGeom prst="rect">
            <a:avLst/>
          </a:prstGeom>
          <a:noFill/>
          <a:ln w="9525">
            <a:noFill/>
            <a:miter lim="800000"/>
            <a:headEnd/>
            <a:tailEnd/>
          </a:ln>
        </p:spPr>
        <p:txBody>
          <a:bodyPr wrap="none">
            <a:spAutoFit/>
          </a:bodyPr>
          <a:lstStyle/>
          <a:p>
            <a:pPr algn="ctr"/>
            <a:r>
              <a:rPr lang="zh-CN" altLang="en-US" sz="2400" dirty="0" smtClean="0"/>
              <a:t>张量核</a:t>
            </a:r>
            <a:endParaRPr lang="zh-CN" altLang="en-US" sz="2400" dirty="0"/>
          </a:p>
        </p:txBody>
      </p:sp>
      <p:sp>
        <p:nvSpPr>
          <p:cNvPr id="7" name="TextBox 5"/>
          <p:cNvSpPr txBox="1">
            <a:spLocks noChangeArrowheads="1"/>
          </p:cNvSpPr>
          <p:nvPr/>
        </p:nvSpPr>
        <p:spPr bwMode="auto">
          <a:xfrm>
            <a:off x="6228062" y="5759450"/>
            <a:ext cx="1415772" cy="461665"/>
          </a:xfrm>
          <a:prstGeom prst="rect">
            <a:avLst/>
          </a:prstGeom>
          <a:noFill/>
          <a:ln w="9525">
            <a:noFill/>
            <a:miter lim="800000"/>
            <a:headEnd/>
            <a:tailEnd/>
          </a:ln>
        </p:spPr>
        <p:txBody>
          <a:bodyPr wrap="none">
            <a:spAutoFit/>
          </a:bodyPr>
          <a:lstStyle/>
          <a:p>
            <a:pPr algn="ctr"/>
            <a:r>
              <a:rPr lang="zh-CN" altLang="en-US" sz="2400" dirty="0" smtClean="0"/>
              <a:t>投影矩阵</a:t>
            </a:r>
            <a:endParaRPr lang="zh-CN" altLang="en-US" sz="2400" dirty="0"/>
          </a:p>
        </p:txBody>
      </p:sp>
      <p:graphicFrame>
        <p:nvGraphicFramePr>
          <p:cNvPr id="8" name="Object 5"/>
          <p:cNvGraphicFramePr>
            <a:graphicFrameLocks noChangeAspect="1"/>
          </p:cNvGraphicFramePr>
          <p:nvPr/>
        </p:nvGraphicFramePr>
        <p:xfrm>
          <a:off x="2374900" y="1941513"/>
          <a:ext cx="4394200" cy="649287"/>
        </p:xfrm>
        <a:graphic>
          <a:graphicData uri="http://schemas.openxmlformats.org/presentationml/2006/ole">
            <p:oleObj spid="_x0000_s168963" name="Equation" r:id="rId5" imgW="1701720" imgH="253800" progId="Equation.DSMT4">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dirty="0"/>
          </a:p>
        </p:txBody>
      </p:sp>
      <p:sp>
        <p:nvSpPr>
          <p:cNvPr id="3" name="Title 2"/>
          <p:cNvSpPr>
            <a:spLocks noGrp="1"/>
          </p:cNvSpPr>
          <p:nvPr>
            <p:ph type="title"/>
          </p:nvPr>
        </p:nvSpPr>
        <p:spPr/>
        <p:txBody>
          <a:bodyPr/>
          <a:lstStyle/>
          <a:p>
            <a:r>
              <a:rPr lang="en-US" altLang="zh-CN" dirty="0" smtClean="0"/>
              <a:t>BRDF </a:t>
            </a:r>
            <a:r>
              <a:rPr lang="zh-CN" altLang="en-US" dirty="0" smtClean="0"/>
              <a:t>的张量分解</a:t>
            </a:r>
            <a:endParaRPr lang="zh-CN" altLang="en-US" dirty="0"/>
          </a:p>
        </p:txBody>
      </p:sp>
      <p:graphicFrame>
        <p:nvGraphicFramePr>
          <p:cNvPr id="7" name="Object 3"/>
          <p:cNvGraphicFramePr>
            <a:graphicFrameLocks noChangeAspect="1"/>
          </p:cNvGraphicFramePr>
          <p:nvPr/>
        </p:nvGraphicFramePr>
        <p:xfrm>
          <a:off x="628650" y="1941513"/>
          <a:ext cx="7847013" cy="711200"/>
        </p:xfrm>
        <a:graphic>
          <a:graphicData uri="http://schemas.openxmlformats.org/presentationml/2006/ole">
            <p:oleObj spid="_x0000_s169986" name="Equation" r:id="rId4" imgW="3886200" imgH="355320" progId="Equation.DSMT4">
              <p:embed/>
            </p:oleObj>
          </a:graphicData>
        </a:graphic>
      </p:graphicFrame>
      <p:graphicFrame>
        <p:nvGraphicFramePr>
          <p:cNvPr id="14340" name="Object 4"/>
          <p:cNvGraphicFramePr>
            <a:graphicFrameLocks noChangeAspect="1"/>
          </p:cNvGraphicFramePr>
          <p:nvPr/>
        </p:nvGraphicFramePr>
        <p:xfrm>
          <a:off x="228600" y="2565400"/>
          <a:ext cx="8726488" cy="4114800"/>
        </p:xfrm>
        <a:graphic>
          <a:graphicData uri="http://schemas.openxmlformats.org/presentationml/2006/ole">
            <p:oleObj spid="_x0000_s169987" name="Visio" r:id="rId5" imgW="9573768" imgH="4863465" progId="Visio.Drawing.11">
              <p:embed/>
            </p:oleObj>
          </a:graphicData>
        </a:graphic>
      </p:graphicFrame>
      <p:sp>
        <p:nvSpPr>
          <p:cNvPr id="12" name="TextBox 3"/>
          <p:cNvSpPr txBox="1">
            <a:spLocks noChangeArrowheads="1"/>
          </p:cNvSpPr>
          <p:nvPr/>
        </p:nvSpPr>
        <p:spPr bwMode="auto">
          <a:xfrm>
            <a:off x="1027113" y="5759450"/>
            <a:ext cx="1468672" cy="400110"/>
          </a:xfrm>
          <a:prstGeom prst="rect">
            <a:avLst/>
          </a:prstGeom>
          <a:noFill/>
          <a:ln w="9525">
            <a:noFill/>
            <a:miter lim="800000"/>
            <a:headEnd/>
            <a:tailEnd/>
          </a:ln>
        </p:spPr>
        <p:txBody>
          <a:bodyPr wrap="none">
            <a:spAutoFit/>
          </a:bodyPr>
          <a:lstStyle/>
          <a:p>
            <a:pPr algn="ctr"/>
            <a:r>
              <a:rPr lang="en-US" altLang="zh-CN" sz="2000" dirty="0"/>
              <a:t>BRDF </a:t>
            </a:r>
            <a:r>
              <a:rPr lang="zh-CN" altLang="en-US" sz="2000" dirty="0" smtClean="0"/>
              <a:t>张量</a:t>
            </a:r>
            <a:endParaRPr lang="zh-CN" altLang="en-US" sz="2400" dirty="0"/>
          </a:p>
        </p:txBody>
      </p:sp>
      <p:sp>
        <p:nvSpPr>
          <p:cNvPr id="13" name="TextBox 4"/>
          <p:cNvSpPr txBox="1">
            <a:spLocks noChangeArrowheads="1"/>
          </p:cNvSpPr>
          <p:nvPr/>
        </p:nvSpPr>
        <p:spPr bwMode="auto">
          <a:xfrm>
            <a:off x="3571868" y="5759450"/>
            <a:ext cx="1107996" cy="461665"/>
          </a:xfrm>
          <a:prstGeom prst="rect">
            <a:avLst/>
          </a:prstGeom>
          <a:noFill/>
          <a:ln w="9525">
            <a:noFill/>
            <a:miter lim="800000"/>
            <a:headEnd/>
            <a:tailEnd/>
          </a:ln>
        </p:spPr>
        <p:txBody>
          <a:bodyPr wrap="none">
            <a:spAutoFit/>
          </a:bodyPr>
          <a:lstStyle/>
          <a:p>
            <a:pPr algn="ctr"/>
            <a:r>
              <a:rPr lang="zh-CN" altLang="en-US" sz="2400" dirty="0" smtClean="0"/>
              <a:t>张量核</a:t>
            </a:r>
            <a:endParaRPr lang="zh-CN" altLang="en-US" sz="2400" dirty="0"/>
          </a:p>
        </p:txBody>
      </p:sp>
      <p:sp>
        <p:nvSpPr>
          <p:cNvPr id="14" name="TextBox 5"/>
          <p:cNvSpPr txBox="1">
            <a:spLocks noChangeArrowheads="1"/>
          </p:cNvSpPr>
          <p:nvPr/>
        </p:nvSpPr>
        <p:spPr bwMode="auto">
          <a:xfrm>
            <a:off x="6228062" y="5759450"/>
            <a:ext cx="1415772" cy="461665"/>
          </a:xfrm>
          <a:prstGeom prst="rect">
            <a:avLst/>
          </a:prstGeom>
          <a:noFill/>
          <a:ln w="9525">
            <a:noFill/>
            <a:miter lim="800000"/>
            <a:headEnd/>
            <a:tailEnd/>
          </a:ln>
        </p:spPr>
        <p:txBody>
          <a:bodyPr wrap="none">
            <a:spAutoFit/>
          </a:bodyPr>
          <a:lstStyle/>
          <a:p>
            <a:pPr algn="ctr"/>
            <a:r>
              <a:rPr lang="zh-CN" altLang="en-US" sz="2400" dirty="0" smtClean="0"/>
              <a:t>投影矩阵</a:t>
            </a:r>
            <a:endParaRPr lang="zh-CN" altLang="en-US" sz="24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normAutofit/>
          </a:bodyPr>
          <a:lstStyle/>
          <a:p>
            <a:r>
              <a:rPr lang="zh-CN" altLang="en-US" dirty="0" smtClean="0"/>
              <a:t>采用张量分解的快速绘制</a:t>
            </a:r>
            <a:endParaRPr lang="zh-CN" altLang="en-US" dirty="0"/>
          </a:p>
        </p:txBody>
      </p:sp>
      <p:graphicFrame>
        <p:nvGraphicFramePr>
          <p:cNvPr id="4" name="Object 6"/>
          <p:cNvGraphicFramePr>
            <a:graphicFrameLocks noChangeAspect="1"/>
          </p:cNvGraphicFramePr>
          <p:nvPr/>
        </p:nvGraphicFramePr>
        <p:xfrm>
          <a:off x="1014413" y="2640013"/>
          <a:ext cx="6988175" cy="4217987"/>
        </p:xfrm>
        <a:graphic>
          <a:graphicData uri="http://schemas.openxmlformats.org/presentationml/2006/ole">
            <p:oleObj spid="_x0000_s171010" name="Visio" r:id="rId5" imgW="10585695" imgH="6938783" progId="Visio.Drawing.11">
              <p:embed/>
            </p:oleObj>
          </a:graphicData>
        </a:graphic>
      </p:graphicFrame>
      <p:sp>
        <p:nvSpPr>
          <p:cNvPr id="5" name="TextBox 4"/>
          <p:cNvSpPr txBox="1">
            <a:spLocks noChangeArrowheads="1"/>
          </p:cNvSpPr>
          <p:nvPr/>
        </p:nvSpPr>
        <p:spPr bwMode="auto">
          <a:xfrm>
            <a:off x="3173413" y="2736850"/>
            <a:ext cx="2646878" cy="461665"/>
          </a:xfrm>
          <a:prstGeom prst="rect">
            <a:avLst/>
          </a:prstGeom>
          <a:noFill/>
          <a:ln w="9525">
            <a:noFill/>
            <a:miter lim="800000"/>
            <a:headEnd/>
            <a:tailEnd/>
          </a:ln>
        </p:spPr>
        <p:txBody>
          <a:bodyPr wrap="none">
            <a:spAutoFit/>
          </a:bodyPr>
          <a:lstStyle/>
          <a:p>
            <a:pPr algn="ctr"/>
            <a:r>
              <a:rPr lang="zh-CN" altLang="en-US" sz="2400" dirty="0" smtClean="0"/>
              <a:t>局部入射辐射亮度</a:t>
            </a:r>
            <a:endParaRPr lang="zh-CN" altLang="en-US" sz="2400" dirty="0"/>
          </a:p>
        </p:txBody>
      </p:sp>
      <p:graphicFrame>
        <p:nvGraphicFramePr>
          <p:cNvPr id="6" name="Object 5"/>
          <p:cNvGraphicFramePr>
            <a:graphicFrameLocks noChangeAspect="1"/>
          </p:cNvGraphicFramePr>
          <p:nvPr/>
        </p:nvGraphicFramePr>
        <p:xfrm>
          <a:off x="474663" y="1941513"/>
          <a:ext cx="8154987" cy="711200"/>
        </p:xfrm>
        <a:graphic>
          <a:graphicData uri="http://schemas.openxmlformats.org/presentationml/2006/ole">
            <p:oleObj spid="_x0000_s171011" name="Equation" r:id="rId6" imgW="4038480" imgH="355320" progId="Equation.DSMT4">
              <p:embed/>
            </p:oleObj>
          </a:graphicData>
        </a:graphic>
      </p:graphicFrame>
      <p:sp>
        <p:nvSpPr>
          <p:cNvPr id="7" name="Rounded Rectangle 6"/>
          <p:cNvSpPr/>
          <p:nvPr/>
        </p:nvSpPr>
        <p:spPr>
          <a:xfrm>
            <a:off x="5130800" y="4559300"/>
            <a:ext cx="1333500" cy="2006600"/>
          </a:xfrm>
          <a:prstGeom prst="roundRect">
            <a:avLst/>
          </a:pr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8" name="Rounded Rectangle 7"/>
          <p:cNvSpPr/>
          <p:nvPr/>
        </p:nvSpPr>
        <p:spPr>
          <a:xfrm>
            <a:off x="6819900" y="4559300"/>
            <a:ext cx="787400" cy="2006600"/>
          </a:xfrm>
          <a:prstGeom prst="roundRect">
            <a:avLst/>
          </a:pr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9" name="Rounded Rectangle 8"/>
          <p:cNvSpPr/>
          <p:nvPr/>
        </p:nvSpPr>
        <p:spPr>
          <a:xfrm>
            <a:off x="4914900" y="4559300"/>
            <a:ext cx="2946400" cy="2006600"/>
          </a:xfrm>
          <a:prstGeom prst="roundRect">
            <a:avLst/>
          </a:pr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10" name="Rounded Rectangle 9"/>
          <p:cNvSpPr/>
          <p:nvPr/>
        </p:nvSpPr>
        <p:spPr>
          <a:xfrm>
            <a:off x="2692400" y="4546600"/>
            <a:ext cx="1752600" cy="2006600"/>
          </a:xfrm>
          <a:prstGeom prst="roundRect">
            <a:avLst/>
          </a:pr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
        <p:nvSpPr>
          <p:cNvPr id="11" name="Rounded Rectangle 10"/>
          <p:cNvSpPr/>
          <p:nvPr/>
        </p:nvSpPr>
        <p:spPr>
          <a:xfrm>
            <a:off x="1778000" y="4533900"/>
            <a:ext cx="6210300" cy="2006600"/>
          </a:xfrm>
          <a:prstGeom prst="roundRect">
            <a:avLst/>
          </a:pr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altLang="zh-CN" sz="3200" smtClean="0">
                <a:solidFill>
                  <a:srgbClr val="FFC000"/>
                </a:solidFill>
              </a:rPr>
              <a:t>Tweety</a:t>
            </a:r>
            <a:endParaRPr lang="zh-CN" altLang="en-US" sz="3200" dirty="0">
              <a:solidFill>
                <a:srgbClr val="FFC000"/>
              </a:solidFill>
            </a:endParaRPr>
          </a:p>
        </p:txBody>
      </p:sp>
      <p:pic>
        <p:nvPicPr>
          <p:cNvPr id="5" name="_tweety.wmv">
            <a:hlinkClick r:id="" action="ppaction://media"/>
          </p:cNvPr>
          <p:cNvPicPr>
            <a:picLocks noGrp="1" noRot="1" noChangeAspect="1"/>
          </p:cNvPicPr>
          <p:nvPr>
            <p:ph idx="1"/>
            <a:videoFile r:link="rId1"/>
          </p:nvPr>
        </p:nvPicPr>
        <p:blipFill>
          <a:blip r:embed="rId4"/>
          <a:stretch>
            <a:fillRect/>
          </a:stretch>
        </p:blipFill>
        <p:spPr>
          <a:xfrm>
            <a:off x="2286000" y="1576388"/>
            <a:ext cx="4572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3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ltLang="zh-CN" dirty="0" smtClean="0"/>
          </a:p>
          <a:p>
            <a:endParaRPr lang="en-US" altLang="zh-CN" dirty="0" smtClean="0"/>
          </a:p>
          <a:p>
            <a:endParaRPr lang="en-US" altLang="zh-CN" dirty="0" smtClean="0"/>
          </a:p>
          <a:p>
            <a:pPr>
              <a:buBlip>
                <a:blip r:embed="rId4"/>
              </a:buBlip>
            </a:pPr>
            <a:r>
              <a:rPr lang="zh-CN" altLang="en-US" dirty="0" smtClean="0">
                <a:solidFill>
                  <a:schemeClr val="accent4">
                    <a:lumMod val="75000"/>
                  </a:schemeClr>
                </a:solidFill>
              </a:rPr>
              <a:t>辐射传输</a:t>
            </a:r>
            <a:r>
              <a:rPr lang="en-US" altLang="zh-CN" dirty="0" smtClean="0">
                <a:solidFill>
                  <a:srgbClr val="FF0000"/>
                </a:solidFill>
              </a:rPr>
              <a:t> </a:t>
            </a:r>
            <a:r>
              <a:rPr lang="zh-CN" altLang="en-US" dirty="0" smtClean="0">
                <a:solidFill>
                  <a:schemeClr val="accent6">
                    <a:lumMod val="75000"/>
                  </a:schemeClr>
                </a:solidFill>
              </a:rPr>
              <a:t>表示为光照和材质的函数进行预计算和绘制</a:t>
            </a:r>
            <a:r>
              <a:rPr lang="en-US" altLang="zh-CN" dirty="0" smtClean="0">
                <a:solidFill>
                  <a:schemeClr val="accent6">
                    <a:lumMod val="75000"/>
                  </a:schemeClr>
                </a:solidFill>
              </a:rPr>
              <a:t> </a:t>
            </a:r>
            <a:r>
              <a:rPr lang="zh-CN" altLang="en-US" dirty="0" smtClean="0">
                <a:solidFill>
                  <a:schemeClr val="accent6">
                    <a:lumMod val="75000"/>
                  </a:schemeClr>
                </a:solidFill>
              </a:rPr>
              <a:t>（预计算传输张量，</a:t>
            </a:r>
            <a:r>
              <a:rPr lang="en-US" altLang="zh-CN" dirty="0" smtClean="0">
                <a:solidFill>
                  <a:schemeClr val="accent6">
                    <a:lumMod val="75000"/>
                  </a:schemeClr>
                </a:solidFill>
              </a:rPr>
              <a:t>PTT</a:t>
            </a:r>
            <a:r>
              <a:rPr lang="zh-CN" altLang="en-US" dirty="0" smtClean="0"/>
              <a:t>）</a:t>
            </a:r>
            <a:endParaRPr lang="en-US" altLang="zh-CN" dirty="0" smtClean="0"/>
          </a:p>
          <a:p>
            <a:pPr>
              <a:buBlip>
                <a:blip r:embed="rId4"/>
              </a:buBlip>
            </a:pPr>
            <a:r>
              <a:rPr lang="en-US" altLang="zh-CN" dirty="0" smtClean="0">
                <a:solidFill>
                  <a:schemeClr val="accent4">
                    <a:lumMod val="75000"/>
                  </a:schemeClr>
                </a:solidFill>
              </a:rPr>
              <a:t>BRDF </a:t>
            </a:r>
            <a:r>
              <a:rPr lang="zh-CN" altLang="en-US" dirty="0" smtClean="0">
                <a:solidFill>
                  <a:schemeClr val="accent4">
                    <a:lumMod val="75000"/>
                  </a:schemeClr>
                </a:solidFill>
              </a:rPr>
              <a:t>空间</a:t>
            </a:r>
            <a:r>
              <a:rPr lang="zh-CN" altLang="en-US" dirty="0" smtClean="0">
                <a:solidFill>
                  <a:srgbClr val="FF0000"/>
                </a:solidFill>
              </a:rPr>
              <a:t> </a:t>
            </a:r>
            <a:r>
              <a:rPr lang="zh-CN" altLang="en-US" dirty="0" smtClean="0">
                <a:solidFill>
                  <a:schemeClr val="accent6">
                    <a:lumMod val="75000"/>
                  </a:schemeClr>
                </a:solidFill>
              </a:rPr>
              <a:t>采用张量分解的方法实现动态条件下的快速着色</a:t>
            </a:r>
            <a:endParaRPr lang="en-US" altLang="zh-CN" dirty="0" smtClean="0">
              <a:solidFill>
                <a:schemeClr val="accent6">
                  <a:lumMod val="75000"/>
                </a:schemeClr>
              </a:solidFill>
            </a:endParaRPr>
          </a:p>
          <a:p>
            <a:pPr>
              <a:buBlip>
                <a:blip r:embed="rId5"/>
              </a:buBlip>
            </a:pPr>
            <a:r>
              <a:rPr lang="zh-CN" altLang="en-US" dirty="0" smtClean="0">
                <a:solidFill>
                  <a:srgbClr val="FF0000"/>
                </a:solidFill>
              </a:rPr>
              <a:t>交互级绘制</a:t>
            </a:r>
            <a:r>
              <a:rPr lang="en-US" altLang="zh-CN" dirty="0" smtClean="0">
                <a:solidFill>
                  <a:srgbClr val="FF0000"/>
                </a:solidFill>
              </a:rPr>
              <a:t> </a:t>
            </a:r>
            <a:r>
              <a:rPr lang="zh-CN" altLang="en-US" dirty="0" smtClean="0"/>
              <a:t>采用预计算传输张量和 </a:t>
            </a:r>
            <a:r>
              <a:rPr lang="en-US" altLang="zh-CN" dirty="0" smtClean="0"/>
              <a:t>BRDF</a:t>
            </a:r>
            <a:r>
              <a:rPr lang="zh-CN" altLang="en-US" dirty="0" smtClean="0"/>
              <a:t> 空间的张量分解得以实现</a:t>
            </a:r>
            <a:endParaRPr lang="zh-CN" altLang="en-US" dirty="0"/>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17" name="Rectangle 16"/>
          <p:cNvSpPr/>
          <p:nvPr/>
        </p:nvSpPr>
        <p:spPr>
          <a:xfrm>
            <a:off x="1714500" y="1905000"/>
            <a:ext cx="1295400" cy="563563"/>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8" name="Object 15"/>
          <p:cNvGraphicFramePr>
            <a:graphicFrameLocks noChangeAspect="1"/>
          </p:cNvGraphicFramePr>
          <p:nvPr/>
        </p:nvGraphicFramePr>
        <p:xfrm>
          <a:off x="1681163" y="1828800"/>
          <a:ext cx="5781675" cy="1011238"/>
        </p:xfrm>
        <a:graphic>
          <a:graphicData uri="http://schemas.openxmlformats.org/presentationml/2006/ole">
            <p:oleObj spid="_x0000_s172034" name="Equation" r:id="rId6" imgW="2108160" imgH="368280" progId="Equation.DSMT4">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绘制</a:t>
            </a:r>
            <a:endParaRPr lang="zh-CN" altLang="en-US" dirty="0"/>
          </a:p>
        </p:txBody>
      </p:sp>
      <p:sp>
        <p:nvSpPr>
          <p:cNvPr id="4" name="Content Placeholder 7"/>
          <p:cNvSpPr txBox="1">
            <a:spLocks/>
          </p:cNvSpPr>
          <p:nvPr/>
        </p:nvSpPr>
        <p:spPr>
          <a:xfrm>
            <a:off x="304800" y="5816600"/>
            <a:ext cx="8415338" cy="7493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重光照方程</a:t>
            </a:r>
            <a:endPar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endParaRPr>
          </a:p>
        </p:txBody>
      </p:sp>
      <p:graphicFrame>
        <p:nvGraphicFramePr>
          <p:cNvPr id="5" name="Object 15"/>
          <p:cNvGraphicFramePr>
            <a:graphicFrameLocks noChangeAspect="1"/>
          </p:cNvGraphicFramePr>
          <p:nvPr/>
        </p:nvGraphicFramePr>
        <p:xfrm>
          <a:off x="2447925" y="1797050"/>
          <a:ext cx="4221163" cy="738188"/>
        </p:xfrm>
        <a:graphic>
          <a:graphicData uri="http://schemas.openxmlformats.org/presentationml/2006/ole">
            <p:oleObj spid="_x0000_s173058" name="Equation" r:id="rId5" imgW="2108160" imgH="368280" progId="Equation.DSMT4">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绘制</a:t>
            </a:r>
            <a:endParaRPr lang="zh-CN" altLang="en-US" dirty="0"/>
          </a:p>
        </p:txBody>
      </p:sp>
      <p:sp>
        <p:nvSpPr>
          <p:cNvPr id="10" name="Content Placeholder 7"/>
          <p:cNvSpPr txBox="1">
            <a:spLocks/>
          </p:cNvSpPr>
          <p:nvPr/>
        </p:nvSpPr>
        <p:spPr>
          <a:xfrm>
            <a:off x="304800" y="5816600"/>
            <a:ext cx="8415338" cy="7493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采用</a:t>
            </a:r>
            <a:r>
              <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rPr>
              <a:t>PTT</a:t>
            </a: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得到的局部入射辐射亮度</a:t>
            </a:r>
            <a:endPar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endParaRPr>
          </a:p>
        </p:txBody>
      </p:sp>
      <p:sp>
        <p:nvSpPr>
          <p:cNvPr id="11" name="Rectangle 10"/>
          <p:cNvSpPr/>
          <p:nvPr/>
        </p:nvSpPr>
        <p:spPr>
          <a:xfrm>
            <a:off x="3276600" y="2633663"/>
            <a:ext cx="2921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12" name="Rectangle 11"/>
          <p:cNvSpPr/>
          <p:nvPr/>
        </p:nvSpPr>
        <p:spPr>
          <a:xfrm>
            <a:off x="3860800" y="1858963"/>
            <a:ext cx="10414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3" name="Object 2"/>
          <p:cNvGraphicFramePr>
            <a:graphicFrameLocks noChangeAspect="1"/>
          </p:cNvGraphicFramePr>
          <p:nvPr/>
        </p:nvGraphicFramePr>
        <p:xfrm>
          <a:off x="3275013" y="2590800"/>
          <a:ext cx="2568575" cy="738188"/>
        </p:xfrm>
        <a:graphic>
          <a:graphicData uri="http://schemas.openxmlformats.org/presentationml/2006/ole">
            <p:oleObj spid="_x0000_s174082" name="Equation" r:id="rId5" imgW="1282680" imgH="368280" progId="Equation.DSMT4">
              <p:embed/>
            </p:oleObj>
          </a:graphicData>
        </a:graphic>
      </p:graphicFrame>
      <p:graphicFrame>
        <p:nvGraphicFramePr>
          <p:cNvPr id="14" name="Object 15"/>
          <p:cNvGraphicFramePr>
            <a:graphicFrameLocks noChangeAspect="1"/>
          </p:cNvGraphicFramePr>
          <p:nvPr/>
        </p:nvGraphicFramePr>
        <p:xfrm>
          <a:off x="2447925" y="1797050"/>
          <a:ext cx="4221163" cy="738188"/>
        </p:xfrm>
        <a:graphic>
          <a:graphicData uri="http://schemas.openxmlformats.org/presentationml/2006/ole">
            <p:oleObj spid="_x0000_s174083" name="Equation" r:id="rId6" imgW="2108160" imgH="368280" progId="Equation.DSMT4">
              <p:embed/>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绘制</a:t>
            </a:r>
            <a:endParaRPr lang="zh-CN" altLang="en-US" dirty="0"/>
          </a:p>
        </p:txBody>
      </p:sp>
      <p:sp>
        <p:nvSpPr>
          <p:cNvPr id="4" name="Content Placeholder 7"/>
          <p:cNvSpPr txBox="1">
            <a:spLocks/>
          </p:cNvSpPr>
          <p:nvPr/>
        </p:nvSpPr>
        <p:spPr>
          <a:xfrm>
            <a:off x="304800" y="5816600"/>
            <a:ext cx="8415338" cy="7493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采用</a:t>
            </a:r>
            <a:r>
              <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rPr>
              <a:t>BRDF</a:t>
            </a: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张量分解实现物体表面的快速着色</a:t>
            </a:r>
            <a:endPar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endParaRPr>
          </a:p>
        </p:txBody>
      </p:sp>
      <p:graphicFrame>
        <p:nvGraphicFramePr>
          <p:cNvPr id="5" name="Object 2"/>
          <p:cNvGraphicFramePr>
            <a:graphicFrameLocks noChangeAspect="1"/>
          </p:cNvGraphicFramePr>
          <p:nvPr/>
        </p:nvGraphicFramePr>
        <p:xfrm>
          <a:off x="3275013" y="2590800"/>
          <a:ext cx="2568575" cy="738188"/>
        </p:xfrm>
        <a:graphic>
          <a:graphicData uri="http://schemas.openxmlformats.org/presentationml/2006/ole">
            <p:oleObj spid="_x0000_s175106" name="Equation" r:id="rId5" imgW="1282680" imgH="368280" progId="Equation.DSMT4">
              <p:embed/>
            </p:oleObj>
          </a:graphicData>
        </a:graphic>
      </p:graphicFrame>
      <p:sp>
        <p:nvSpPr>
          <p:cNvPr id="6" name="Rectangle 5"/>
          <p:cNvSpPr/>
          <p:nvPr/>
        </p:nvSpPr>
        <p:spPr>
          <a:xfrm>
            <a:off x="4902200" y="1858963"/>
            <a:ext cx="12192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7" name="Object 15"/>
          <p:cNvGraphicFramePr>
            <a:graphicFrameLocks noChangeAspect="1"/>
          </p:cNvGraphicFramePr>
          <p:nvPr/>
        </p:nvGraphicFramePr>
        <p:xfrm>
          <a:off x="2447925" y="1797050"/>
          <a:ext cx="4221163" cy="738188"/>
        </p:xfrm>
        <a:graphic>
          <a:graphicData uri="http://schemas.openxmlformats.org/presentationml/2006/ole">
            <p:oleObj spid="_x0000_s175107" name="Equation" r:id="rId6" imgW="2108160" imgH="368280" progId="Equation.DSMT4">
              <p:embed/>
            </p:oleObj>
          </a:graphicData>
        </a:graphic>
      </p:graphicFrame>
      <p:sp>
        <p:nvSpPr>
          <p:cNvPr id="8" name="Rectangle 7"/>
          <p:cNvSpPr/>
          <p:nvPr/>
        </p:nvSpPr>
        <p:spPr>
          <a:xfrm>
            <a:off x="660400" y="3408363"/>
            <a:ext cx="15367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9" name="Object 6"/>
          <p:cNvGraphicFramePr>
            <a:graphicFrameLocks noChangeAspect="1"/>
          </p:cNvGraphicFramePr>
          <p:nvPr/>
        </p:nvGraphicFramePr>
        <p:xfrm>
          <a:off x="668338" y="3386138"/>
          <a:ext cx="7781925" cy="712787"/>
        </p:xfrm>
        <a:graphic>
          <a:graphicData uri="http://schemas.openxmlformats.org/presentationml/2006/ole">
            <p:oleObj spid="_x0000_s175108" name="Equation" r:id="rId7" imgW="3886200" imgH="355320" progId="Equation.DSMT4">
              <p:embed/>
            </p:oleObj>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绘制</a:t>
            </a:r>
            <a:endParaRPr lang="zh-CN" altLang="en-US" dirty="0"/>
          </a:p>
        </p:txBody>
      </p:sp>
      <p:sp>
        <p:nvSpPr>
          <p:cNvPr id="4" name="Content Placeholder 7"/>
          <p:cNvSpPr txBox="1">
            <a:spLocks/>
          </p:cNvSpPr>
          <p:nvPr/>
        </p:nvSpPr>
        <p:spPr>
          <a:xfrm>
            <a:off x="304800" y="5816600"/>
            <a:ext cx="8415338" cy="7493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从局部入射辐射亮度得到的光照投影矩阵所对应的系数</a:t>
            </a:r>
            <a:endPar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endParaRPr>
          </a:p>
        </p:txBody>
      </p:sp>
      <p:graphicFrame>
        <p:nvGraphicFramePr>
          <p:cNvPr id="5" name="Object 15"/>
          <p:cNvGraphicFramePr>
            <a:graphicFrameLocks noChangeAspect="1"/>
          </p:cNvGraphicFramePr>
          <p:nvPr/>
        </p:nvGraphicFramePr>
        <p:xfrm>
          <a:off x="2447925" y="1797050"/>
          <a:ext cx="4221163" cy="738188"/>
        </p:xfrm>
        <a:graphic>
          <a:graphicData uri="http://schemas.openxmlformats.org/presentationml/2006/ole">
            <p:oleObj spid="_x0000_s176130" name="Equation" r:id="rId5" imgW="2108160" imgH="368280" progId="Equation.DSMT4">
              <p:embed/>
            </p:oleObj>
          </a:graphicData>
        </a:graphic>
      </p:graphicFrame>
      <p:sp>
        <p:nvSpPr>
          <p:cNvPr id="6" name="Rectangle 5"/>
          <p:cNvSpPr/>
          <p:nvPr/>
        </p:nvSpPr>
        <p:spPr>
          <a:xfrm>
            <a:off x="7112000" y="3408363"/>
            <a:ext cx="13081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7" name="Object 6"/>
          <p:cNvGraphicFramePr>
            <a:graphicFrameLocks noChangeAspect="1"/>
          </p:cNvGraphicFramePr>
          <p:nvPr/>
        </p:nvGraphicFramePr>
        <p:xfrm>
          <a:off x="668338" y="3386138"/>
          <a:ext cx="7781925" cy="712787"/>
        </p:xfrm>
        <a:graphic>
          <a:graphicData uri="http://schemas.openxmlformats.org/presentationml/2006/ole">
            <p:oleObj spid="_x0000_s176131" name="Equation" r:id="rId6" imgW="3886200" imgH="355320" progId="Equation.DSMT4">
              <p:embed/>
            </p:oleObj>
          </a:graphicData>
        </a:graphic>
      </p:graphicFrame>
      <p:sp>
        <p:nvSpPr>
          <p:cNvPr id="8" name="Rectangle 7"/>
          <p:cNvSpPr/>
          <p:nvPr/>
        </p:nvSpPr>
        <p:spPr>
          <a:xfrm>
            <a:off x="4876800" y="4195763"/>
            <a:ext cx="12319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9" name="Rectangle 8"/>
          <p:cNvSpPr/>
          <p:nvPr/>
        </p:nvSpPr>
        <p:spPr>
          <a:xfrm>
            <a:off x="5537200" y="2633663"/>
            <a:ext cx="254000" cy="469900"/>
          </a:xfrm>
          <a:prstGeom prst="rect">
            <a:avLst/>
          </a:prstGeom>
          <a:solidFill>
            <a:schemeClr val="bg1">
              <a:lumMod val="75000"/>
            </a:schemeClr>
          </a:solidFill>
          <a:ln>
            <a:solidFill>
              <a:srgbClr val="FFC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0" name="Object 2"/>
          <p:cNvGraphicFramePr>
            <a:graphicFrameLocks noChangeAspect="1"/>
          </p:cNvGraphicFramePr>
          <p:nvPr/>
        </p:nvGraphicFramePr>
        <p:xfrm>
          <a:off x="3275013" y="2590800"/>
          <a:ext cx="2568575" cy="738188"/>
        </p:xfrm>
        <a:graphic>
          <a:graphicData uri="http://schemas.openxmlformats.org/presentationml/2006/ole">
            <p:oleObj spid="_x0000_s176132" name="Equation" r:id="rId7" imgW="1282680" imgH="368280" progId="Equation.DSMT4">
              <p:embed/>
            </p:oleObj>
          </a:graphicData>
        </a:graphic>
      </p:graphicFrame>
      <p:sp>
        <p:nvSpPr>
          <p:cNvPr id="11" name="Rectangle 10"/>
          <p:cNvSpPr/>
          <p:nvPr/>
        </p:nvSpPr>
        <p:spPr>
          <a:xfrm>
            <a:off x="4191000" y="4195763"/>
            <a:ext cx="647700" cy="469900"/>
          </a:xfrm>
          <a:prstGeom prst="rect">
            <a:avLst/>
          </a:prstGeom>
          <a:solidFill>
            <a:schemeClr val="bg1">
              <a:lumMod val="75000"/>
            </a:schemeClr>
          </a:solidFill>
          <a:ln>
            <a:solidFill>
              <a:srgbClr val="FFC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2" name="Object 3"/>
          <p:cNvGraphicFramePr>
            <a:graphicFrameLocks noChangeAspect="1"/>
          </p:cNvGraphicFramePr>
          <p:nvPr/>
        </p:nvGraphicFramePr>
        <p:xfrm>
          <a:off x="2562225" y="4154488"/>
          <a:ext cx="3992563" cy="736600"/>
        </p:xfrm>
        <a:graphic>
          <a:graphicData uri="http://schemas.openxmlformats.org/presentationml/2006/ole">
            <p:oleObj spid="_x0000_s176133" name="Equation" r:id="rId8" imgW="1993680" imgH="368280" progId="Equation.DSMT4">
              <p:embed/>
            </p:oleObj>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a:p>
        </p:txBody>
      </p:sp>
      <p:sp>
        <p:nvSpPr>
          <p:cNvPr id="3" name="Title 2"/>
          <p:cNvSpPr>
            <a:spLocks noGrp="1"/>
          </p:cNvSpPr>
          <p:nvPr>
            <p:ph type="title"/>
          </p:nvPr>
        </p:nvSpPr>
        <p:spPr/>
        <p:txBody>
          <a:bodyPr/>
          <a:lstStyle/>
          <a:p>
            <a:r>
              <a:rPr lang="zh-CN" altLang="en-US" dirty="0" smtClean="0"/>
              <a:t>绘制</a:t>
            </a:r>
            <a:endParaRPr lang="zh-CN" altLang="en-US" dirty="0"/>
          </a:p>
        </p:txBody>
      </p:sp>
      <p:sp>
        <p:nvSpPr>
          <p:cNvPr id="4" name="Content Placeholder 7"/>
          <p:cNvSpPr txBox="1">
            <a:spLocks/>
          </p:cNvSpPr>
          <p:nvPr/>
        </p:nvSpPr>
        <p:spPr>
          <a:xfrm>
            <a:off x="304800" y="5816600"/>
            <a:ext cx="8415338" cy="7493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宋体" charset="-122"/>
                <a:cs typeface="+mn-cs"/>
              </a:rPr>
              <a:t>总合</a:t>
            </a:r>
            <a:endParaRPr kumimoji="0" lang="en-US" altLang="zh-CN" sz="2400" b="0" i="0" u="none" strike="noStrike" kern="1200" cap="none" spc="0" normalizeH="0" baseline="0" noProof="0" dirty="0" smtClean="0">
              <a:ln>
                <a:noFill/>
              </a:ln>
              <a:solidFill>
                <a:schemeClr val="tx1"/>
              </a:solidFill>
              <a:effectLst/>
              <a:uLnTx/>
              <a:uFillTx/>
              <a:latin typeface="+mn-lt"/>
              <a:ea typeface="宋体" charset="-122"/>
              <a:cs typeface="+mn-cs"/>
            </a:endParaRPr>
          </a:p>
        </p:txBody>
      </p:sp>
      <p:graphicFrame>
        <p:nvGraphicFramePr>
          <p:cNvPr id="5" name="Object 2"/>
          <p:cNvGraphicFramePr>
            <a:graphicFrameLocks noChangeAspect="1"/>
          </p:cNvGraphicFramePr>
          <p:nvPr/>
        </p:nvGraphicFramePr>
        <p:xfrm>
          <a:off x="3275013" y="2590800"/>
          <a:ext cx="2568575" cy="738188"/>
        </p:xfrm>
        <a:graphic>
          <a:graphicData uri="http://schemas.openxmlformats.org/presentationml/2006/ole">
            <p:oleObj spid="_x0000_s177154" name="Equation" r:id="rId5" imgW="1282680" imgH="368280" progId="Equation.DSMT4">
              <p:embed/>
            </p:oleObj>
          </a:graphicData>
        </a:graphic>
      </p:graphicFrame>
      <p:graphicFrame>
        <p:nvGraphicFramePr>
          <p:cNvPr id="6" name="Object 3"/>
          <p:cNvGraphicFramePr>
            <a:graphicFrameLocks noChangeAspect="1"/>
          </p:cNvGraphicFramePr>
          <p:nvPr/>
        </p:nvGraphicFramePr>
        <p:xfrm>
          <a:off x="2562225" y="4154488"/>
          <a:ext cx="3992563" cy="736600"/>
        </p:xfrm>
        <a:graphic>
          <a:graphicData uri="http://schemas.openxmlformats.org/presentationml/2006/ole">
            <p:oleObj spid="_x0000_s177155" name="Equation" r:id="rId6" imgW="1993680" imgH="368280" progId="Equation.DSMT4">
              <p:embed/>
            </p:oleObj>
          </a:graphicData>
        </a:graphic>
      </p:graphicFrame>
      <p:graphicFrame>
        <p:nvGraphicFramePr>
          <p:cNvPr id="7" name="Object 6"/>
          <p:cNvGraphicFramePr>
            <a:graphicFrameLocks noChangeAspect="1"/>
          </p:cNvGraphicFramePr>
          <p:nvPr/>
        </p:nvGraphicFramePr>
        <p:xfrm>
          <a:off x="668338" y="3386138"/>
          <a:ext cx="7781925" cy="712787"/>
        </p:xfrm>
        <a:graphic>
          <a:graphicData uri="http://schemas.openxmlformats.org/presentationml/2006/ole">
            <p:oleObj spid="_x0000_s177156" name="Equation" r:id="rId7" imgW="3886200" imgH="355320" progId="Equation.DSMT4">
              <p:embed/>
            </p:oleObj>
          </a:graphicData>
        </a:graphic>
      </p:graphicFrame>
      <p:sp>
        <p:nvSpPr>
          <p:cNvPr id="8" name="Rectangle 7"/>
          <p:cNvSpPr/>
          <p:nvPr/>
        </p:nvSpPr>
        <p:spPr>
          <a:xfrm>
            <a:off x="2489200" y="1858963"/>
            <a:ext cx="9271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9" name="Object 15"/>
          <p:cNvGraphicFramePr>
            <a:graphicFrameLocks noChangeAspect="1"/>
          </p:cNvGraphicFramePr>
          <p:nvPr/>
        </p:nvGraphicFramePr>
        <p:xfrm>
          <a:off x="2447925" y="1797050"/>
          <a:ext cx="4221163" cy="738188"/>
        </p:xfrm>
        <a:graphic>
          <a:graphicData uri="http://schemas.openxmlformats.org/presentationml/2006/ole">
            <p:oleObj spid="_x0000_s177157" name="Equation" r:id="rId8" imgW="2108160" imgH="368280" progId="Equation.DSMT4">
              <p:embed/>
            </p:oleObj>
          </a:graphicData>
        </a:graphic>
      </p:graphicFrame>
      <p:sp>
        <p:nvSpPr>
          <p:cNvPr id="10" name="Rectangle 9"/>
          <p:cNvSpPr/>
          <p:nvPr/>
        </p:nvSpPr>
        <p:spPr>
          <a:xfrm>
            <a:off x="698500" y="4983163"/>
            <a:ext cx="927100" cy="4699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graphicFrame>
        <p:nvGraphicFramePr>
          <p:cNvPr id="11" name="Object 4"/>
          <p:cNvGraphicFramePr>
            <a:graphicFrameLocks noChangeAspect="1"/>
          </p:cNvGraphicFramePr>
          <p:nvPr/>
        </p:nvGraphicFramePr>
        <p:xfrm>
          <a:off x="655638" y="4946650"/>
          <a:ext cx="7807325" cy="711200"/>
        </p:xfrm>
        <a:graphic>
          <a:graphicData uri="http://schemas.openxmlformats.org/presentationml/2006/ole">
            <p:oleObj spid="_x0000_s177158" name="Equation" r:id="rId9" imgW="3898800" imgH="355320" progId="Equation.DSMT4">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zh-CN" altLang="en-US"/>
              <a:t>概要</a:t>
            </a:r>
          </a:p>
        </p:txBody>
      </p:sp>
      <p:sp>
        <p:nvSpPr>
          <p:cNvPr id="45059" name="Rectangle 3"/>
          <p:cNvSpPr>
            <a:spLocks noGrp="1" noChangeArrowheads="1"/>
          </p:cNvSpPr>
          <p:nvPr>
            <p:ph type="body" idx="1"/>
          </p:nvPr>
        </p:nvSpPr>
        <p:spPr/>
        <p:txBody>
          <a:bodyPr/>
          <a:lstStyle/>
          <a:p>
            <a:r>
              <a:rPr lang="zh-CN" altLang="en-US" dirty="0"/>
              <a:t>研究背</a:t>
            </a:r>
            <a:r>
              <a:rPr lang="zh-CN" altLang="en-US" dirty="0" smtClean="0"/>
              <a:t>景和课题的意义</a:t>
            </a:r>
            <a:endParaRPr lang="zh-CN" altLang="en-US" dirty="0"/>
          </a:p>
          <a:p>
            <a:r>
              <a:rPr lang="zh-CN" altLang="en-US" dirty="0"/>
              <a:t>相关工</a:t>
            </a:r>
            <a:r>
              <a:rPr lang="zh-CN" altLang="en-US" dirty="0" smtClean="0"/>
              <a:t>作</a:t>
            </a:r>
            <a:endParaRPr lang="en-US" altLang="zh-CN" dirty="0" smtClean="0"/>
          </a:p>
          <a:p>
            <a:r>
              <a:rPr lang="zh-CN" altLang="en-US" dirty="0"/>
              <a:t>我</a:t>
            </a:r>
            <a:r>
              <a:rPr lang="zh-CN" altLang="en-US" dirty="0" smtClean="0"/>
              <a:t>们的工作</a:t>
            </a:r>
            <a:endParaRPr lang="zh-CN" altLang="en-US" dirty="0"/>
          </a:p>
          <a:p>
            <a:pPr lvl="1"/>
            <a:r>
              <a:rPr lang="zh-CN" altLang="en-US" dirty="0"/>
              <a:t>基</a:t>
            </a:r>
            <a:r>
              <a:rPr lang="zh-CN" altLang="en-US" dirty="0" smtClean="0"/>
              <a:t>于像素，空间静态</a:t>
            </a:r>
            <a:r>
              <a:rPr lang="en-US" altLang="zh-CN" dirty="0" smtClean="0"/>
              <a:t>/</a:t>
            </a:r>
            <a:r>
              <a:rPr lang="zh-CN" altLang="en-US" dirty="0" smtClean="0"/>
              <a:t>动态可变材质（</a:t>
            </a:r>
            <a:r>
              <a:rPr lang="en-US" altLang="zh-CN" dirty="0" smtClean="0"/>
              <a:t>BRDF</a:t>
            </a:r>
            <a:r>
              <a:rPr lang="zh-CN" altLang="en-US" dirty="0" smtClean="0"/>
              <a:t>）</a:t>
            </a:r>
            <a:endParaRPr lang="zh-CN" altLang="en-US" dirty="0"/>
          </a:p>
          <a:p>
            <a:pPr lvl="1"/>
            <a:r>
              <a:rPr lang="zh-CN" altLang="en-US" dirty="0" smtClean="0"/>
              <a:t>基于顶点，空间静态可变材质（</a:t>
            </a:r>
            <a:r>
              <a:rPr lang="en-US" altLang="zh-CN" dirty="0" smtClean="0"/>
              <a:t>BRDF</a:t>
            </a:r>
            <a:r>
              <a:rPr lang="zh-CN" altLang="en-US" dirty="0" smtClean="0"/>
              <a:t>）</a:t>
            </a:r>
            <a:endParaRPr lang="zh-CN" altLang="en-US" dirty="0"/>
          </a:p>
          <a:p>
            <a:pPr lvl="1"/>
            <a:r>
              <a:rPr lang="zh-CN" altLang="en-US" dirty="0" smtClean="0"/>
              <a:t>可变的折射和散射材质</a:t>
            </a:r>
            <a:endParaRPr lang="zh-CN" altLang="en-US" dirty="0"/>
          </a:p>
          <a:p>
            <a:r>
              <a:rPr lang="zh-CN" altLang="en-US" dirty="0" smtClean="0"/>
              <a:t>总结和展望</a:t>
            </a:r>
            <a:endParaRPr lang="zh-CN" altLang="en-US" dirty="0"/>
          </a:p>
          <a:p>
            <a:endParaRPr lang="zh-CN" altLang="en-US" dirty="0"/>
          </a:p>
          <a:p>
            <a:endParaRPr lang="zh-CN" altLang="en-US" dirty="0"/>
          </a:p>
          <a:p>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524000"/>
            <a:ext cx="8229600" cy="4572000"/>
          </a:xfrm>
        </p:spPr>
        <p:txBody>
          <a:bodyPr/>
          <a:lstStyle/>
          <a:p>
            <a:pPr>
              <a:buBlip>
                <a:blip r:embed="rId4"/>
              </a:buBlip>
            </a:pPr>
            <a:r>
              <a:rPr lang="zh-CN" altLang="en-US" dirty="0" smtClean="0"/>
              <a:t>镜面项分离</a:t>
            </a:r>
            <a:endParaRPr lang="en-US" altLang="zh-CN" dirty="0" smtClean="0"/>
          </a:p>
          <a:p>
            <a:pPr>
              <a:buBlip>
                <a:blip r:embed="rId4"/>
              </a:buBlip>
            </a:pPr>
            <a:endParaRPr lang="en-US" altLang="zh-CN" dirty="0" smtClean="0"/>
          </a:p>
          <a:p>
            <a:pPr>
              <a:buBlip>
                <a:blip r:embed="rId4"/>
              </a:buBlip>
            </a:pPr>
            <a:r>
              <a:rPr lang="en-US" altLang="zh-CN" dirty="0" smtClean="0"/>
              <a:t>BRDF </a:t>
            </a:r>
            <a:r>
              <a:rPr lang="zh-CN" altLang="en-US" dirty="0" smtClean="0"/>
              <a:t>的浏览</a:t>
            </a:r>
            <a:endParaRPr lang="en-US" altLang="zh-CN" dirty="0" smtClean="0"/>
          </a:p>
          <a:p>
            <a:pPr>
              <a:buBlip>
                <a:blip r:embed="rId4"/>
              </a:buBlip>
            </a:pPr>
            <a:endParaRPr lang="en-US" altLang="zh-CN" dirty="0" smtClean="0"/>
          </a:p>
          <a:p>
            <a:pPr>
              <a:buBlip>
                <a:blip r:embed="rId4"/>
              </a:buBlip>
            </a:pPr>
            <a:r>
              <a:rPr lang="en-US" altLang="zh-CN" dirty="0" smtClean="0"/>
              <a:t>PTT </a:t>
            </a:r>
            <a:r>
              <a:rPr lang="zh-CN" altLang="en-US" dirty="0" smtClean="0"/>
              <a:t>的维度控制和压缩</a:t>
            </a:r>
            <a:endParaRPr lang="en-US" altLang="zh-CN" dirty="0" smtClean="0"/>
          </a:p>
          <a:p>
            <a:pPr>
              <a:buBlip>
                <a:blip r:embed="rId4"/>
              </a:buBlip>
            </a:pPr>
            <a:endParaRPr lang="en-US" altLang="zh-CN" dirty="0" smtClean="0"/>
          </a:p>
          <a:p>
            <a:pPr>
              <a:buBlip>
                <a:blip r:embed="rId4"/>
              </a:buBlip>
            </a:pPr>
            <a:r>
              <a:rPr lang="zh-CN" altLang="en-US" dirty="0" smtClean="0"/>
              <a:t>绘制时的缓存</a:t>
            </a:r>
            <a:endParaRPr lang="zh-CN" altLang="en-US" dirty="0"/>
          </a:p>
        </p:txBody>
      </p:sp>
      <p:sp>
        <p:nvSpPr>
          <p:cNvPr id="5" name="Title 2"/>
          <p:cNvSpPr>
            <a:spLocks noGrp="1"/>
          </p:cNvSpPr>
          <p:nvPr>
            <p:ph type="title"/>
          </p:nvPr>
        </p:nvSpPr>
        <p:spPr>
          <a:xfrm>
            <a:off x="457200" y="152400"/>
            <a:ext cx="8229600" cy="1219200"/>
          </a:xfrm>
        </p:spPr>
        <p:txBody>
          <a:bodyPr/>
          <a:lstStyle/>
          <a:p>
            <a:r>
              <a:rPr lang="zh-CN" altLang="en-US" dirty="0" smtClean="0"/>
              <a:t>算法的重要细节</a:t>
            </a:r>
            <a:endParaRPr lang="zh-CN" altLang="en-US" dirty="0"/>
          </a:p>
        </p:txBody>
      </p:sp>
    </p:spTree>
    <p:custDataLst>
      <p:tags r:id="rId1"/>
    </p:custData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Content Placeholder 1"/>
          <p:cNvSpPr>
            <a:spLocks noGrp="1"/>
          </p:cNvSpPr>
          <p:nvPr>
            <p:ph idx="1"/>
          </p:nvPr>
        </p:nvSpPr>
        <p:spPr>
          <a:xfrm>
            <a:off x="457200" y="1524000"/>
            <a:ext cx="8229600" cy="4572000"/>
          </a:xfrm>
        </p:spPr>
        <p:txBody>
          <a:bodyPr/>
          <a:lstStyle/>
          <a:p>
            <a:pPr>
              <a:buBlip>
                <a:blip r:embed="rId4"/>
              </a:buBlip>
            </a:pPr>
            <a:r>
              <a:rPr lang="zh-CN" altLang="en-US" dirty="0" smtClean="0"/>
              <a:t>高光强烈的</a:t>
            </a:r>
            <a:r>
              <a:rPr lang="en-US" altLang="zh-CN" dirty="0" smtClean="0"/>
              <a:t> BRDFs</a:t>
            </a:r>
          </a:p>
          <a:p>
            <a:pPr lvl="1">
              <a:buBlip>
                <a:blip r:embed="rId4"/>
              </a:buBlip>
            </a:pPr>
            <a:r>
              <a:rPr lang="zh-CN" altLang="en-US" dirty="0" smtClean="0">
                <a:sym typeface="Wingdings" pitchFamily="2" charset="2"/>
              </a:rPr>
              <a:t>难以压缩</a:t>
            </a:r>
            <a:r>
              <a:rPr lang="en-US" altLang="zh-CN" dirty="0" smtClean="0">
                <a:sym typeface="Wingdings" pitchFamily="2" charset="2"/>
              </a:rPr>
              <a:t></a:t>
            </a:r>
            <a:r>
              <a:rPr lang="en-US" altLang="zh-CN" dirty="0" smtClean="0"/>
              <a:t> </a:t>
            </a:r>
            <a:r>
              <a:rPr lang="zh-CN" altLang="en-US" dirty="0" smtClean="0"/>
              <a:t>张量分解的巨大误差</a:t>
            </a:r>
            <a:endParaRPr lang="en-US" altLang="zh-CN" dirty="0" smtClean="0"/>
          </a:p>
          <a:p>
            <a:pPr>
              <a:buBlip>
                <a:blip r:embed="rId4"/>
              </a:buBlip>
            </a:pPr>
            <a:r>
              <a:rPr lang="zh-CN" altLang="en-US" dirty="0" smtClean="0"/>
              <a:t>镜面项分离</a:t>
            </a:r>
            <a:endParaRPr lang="en-US" altLang="zh-CN" dirty="0" smtClean="0"/>
          </a:p>
          <a:p>
            <a:pPr lvl="1">
              <a:buBlip>
                <a:blip r:embed="rId4"/>
              </a:buBlip>
            </a:pPr>
            <a:r>
              <a:rPr lang="zh-CN" altLang="en-US" dirty="0" smtClean="0"/>
              <a:t>从</a:t>
            </a:r>
            <a:r>
              <a:rPr lang="en-US" altLang="zh-CN" dirty="0" smtClean="0"/>
              <a:t>BRDF</a:t>
            </a:r>
            <a:r>
              <a:rPr lang="zh-CN" altLang="en-US" dirty="0" smtClean="0"/>
              <a:t>中分离出最高频的镜面项</a:t>
            </a:r>
            <a:endParaRPr lang="en-US" altLang="zh-CN" dirty="0" smtClean="0"/>
          </a:p>
          <a:p>
            <a:pPr>
              <a:buBlip>
                <a:blip r:embed="rId4"/>
              </a:buBlip>
            </a:pPr>
            <a:endParaRPr lang="en-US" altLang="zh-CN" dirty="0" smtClean="0"/>
          </a:p>
          <a:p>
            <a:pPr>
              <a:buBlip>
                <a:blip r:embed="rId4"/>
              </a:buBlip>
            </a:pPr>
            <a:endParaRPr lang="en-US" altLang="zh-CN" dirty="0" smtClean="0"/>
          </a:p>
          <a:p>
            <a:pPr>
              <a:buBlip>
                <a:blip r:embed="rId4"/>
              </a:buBlip>
            </a:pPr>
            <a:endParaRPr lang="en-US" altLang="zh-CN" dirty="0" smtClean="0"/>
          </a:p>
          <a:p>
            <a:pPr lvl="1">
              <a:buBlip>
                <a:blip r:embed="rId4"/>
              </a:buBlip>
            </a:pPr>
            <a:endParaRPr lang="en-US" altLang="zh-CN" dirty="0" smtClean="0"/>
          </a:p>
          <a:p>
            <a:pPr lvl="1">
              <a:buBlip>
                <a:blip r:embed="rId4"/>
              </a:buBlip>
            </a:pPr>
            <a:r>
              <a:rPr lang="zh-CN" altLang="en-US" dirty="0" smtClean="0">
                <a:sym typeface="Wingdings" pitchFamily="2" charset="2"/>
              </a:rPr>
              <a:t>低频的</a:t>
            </a:r>
            <a:r>
              <a:rPr lang="en-US" altLang="zh-CN" dirty="0" smtClean="0">
                <a:sym typeface="Wingdings" pitchFamily="2" charset="2"/>
              </a:rPr>
              <a:t>BRDF </a:t>
            </a:r>
            <a:r>
              <a:rPr lang="zh-CN" altLang="en-US" dirty="0">
                <a:sym typeface="Wingdings" pitchFamily="2" charset="2"/>
              </a:rPr>
              <a:t>较好</a:t>
            </a:r>
            <a:r>
              <a:rPr lang="zh-CN" altLang="en-US" dirty="0" smtClean="0">
                <a:sym typeface="Wingdings" pitchFamily="2" charset="2"/>
              </a:rPr>
              <a:t>的压缩效果</a:t>
            </a:r>
            <a:endParaRPr lang="zh-CN" altLang="en-US" dirty="0"/>
          </a:p>
        </p:txBody>
      </p:sp>
      <p:sp>
        <p:nvSpPr>
          <p:cNvPr id="9" name="Title 2"/>
          <p:cNvSpPr>
            <a:spLocks noGrp="1"/>
          </p:cNvSpPr>
          <p:nvPr>
            <p:ph type="title"/>
          </p:nvPr>
        </p:nvSpPr>
        <p:spPr>
          <a:xfrm>
            <a:off x="457200" y="152400"/>
            <a:ext cx="8229600" cy="1219200"/>
          </a:xfrm>
        </p:spPr>
        <p:txBody>
          <a:bodyPr/>
          <a:lstStyle/>
          <a:p>
            <a:r>
              <a:rPr lang="zh-CN" altLang="en-US" dirty="0" smtClean="0"/>
              <a:t>镜面项分离</a:t>
            </a:r>
            <a:endParaRPr lang="zh-CN" altLang="en-US" dirty="0"/>
          </a:p>
        </p:txBody>
      </p:sp>
      <p:pic>
        <p:nvPicPr>
          <p:cNvPr id="10" name="Picture 9" descr="mirror_sep.png"/>
          <p:cNvPicPr>
            <a:picLocks noChangeAspect="1"/>
          </p:cNvPicPr>
          <p:nvPr/>
        </p:nvPicPr>
        <p:blipFill>
          <a:blip r:embed="rId5"/>
          <a:stretch>
            <a:fillRect/>
          </a:stretch>
        </p:blipFill>
        <p:spPr>
          <a:xfrm>
            <a:off x="1617663" y="3789379"/>
            <a:ext cx="5959475" cy="1997075"/>
          </a:xfrm>
          <a:prstGeom prst="rect">
            <a:avLst/>
          </a:prstGeom>
          <a:ln w="38100">
            <a:solidFill>
              <a:schemeClr val="accent1">
                <a:lumMod val="20000"/>
                <a:lumOff val="80000"/>
              </a:schemeClr>
            </a:solidFill>
          </a:ln>
        </p:spPr>
      </p:pic>
      <p:sp>
        <p:nvSpPr>
          <p:cNvPr id="11" name="Rectangle 10"/>
          <p:cNvSpPr/>
          <p:nvPr/>
        </p:nvSpPr>
        <p:spPr>
          <a:xfrm>
            <a:off x="2641600" y="3805254"/>
            <a:ext cx="965200" cy="1968500"/>
          </a:xfrm>
          <a:prstGeom prst="rect">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ea typeface="宋体"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524000"/>
            <a:ext cx="4267200" cy="4572000"/>
          </a:xfrm>
        </p:spPr>
        <p:txBody>
          <a:bodyPr/>
          <a:lstStyle/>
          <a:p>
            <a:pPr>
              <a:buBlip>
                <a:blip r:embed="rId5"/>
              </a:buBlip>
            </a:pPr>
            <a:r>
              <a:rPr lang="en-US" altLang="zh-CN" dirty="0" err="1" smtClean="0"/>
              <a:t>Blinn-Phong</a:t>
            </a:r>
            <a:endParaRPr lang="en-US" altLang="zh-CN" dirty="0" smtClean="0"/>
          </a:p>
          <a:p>
            <a:pPr>
              <a:buBlip>
                <a:blip r:embed="rId5"/>
              </a:buBlip>
            </a:pPr>
            <a:endParaRPr lang="en-US" altLang="zh-CN" dirty="0" smtClean="0"/>
          </a:p>
          <a:p>
            <a:pPr>
              <a:buBlip>
                <a:blip r:embed="rId5"/>
              </a:buBlip>
            </a:pPr>
            <a:r>
              <a:rPr lang="zh-CN" altLang="en-US" dirty="0" smtClean="0"/>
              <a:t>用</a:t>
            </a:r>
            <a:r>
              <a:rPr lang="en-US" altLang="zh-CN" dirty="0" smtClean="0"/>
              <a:t>Cook-Torrance</a:t>
            </a:r>
            <a:r>
              <a:rPr lang="zh-CN" altLang="en-US" dirty="0" smtClean="0"/>
              <a:t>拟合的采集得到的</a:t>
            </a:r>
            <a:r>
              <a:rPr lang="zh-CN" altLang="en-US" dirty="0"/>
              <a:t>数据</a:t>
            </a:r>
            <a:endParaRPr lang="en-US" altLang="zh-CN" dirty="0" smtClean="0"/>
          </a:p>
          <a:p>
            <a:pPr lvl="1">
              <a:buBlip>
                <a:blip r:embed="rId5"/>
              </a:buBlip>
            </a:pPr>
            <a:r>
              <a:rPr lang="zh-CN" altLang="en-US" dirty="0" smtClean="0">
                <a:solidFill>
                  <a:srgbClr val="FFC000"/>
                </a:solidFill>
              </a:rPr>
              <a:t>重心插值</a:t>
            </a:r>
            <a:r>
              <a:rPr lang="en-US" altLang="zh-CN" dirty="0" smtClean="0">
                <a:solidFill>
                  <a:srgbClr val="FFC000"/>
                </a:solidFill>
              </a:rPr>
              <a:t> </a:t>
            </a:r>
          </a:p>
          <a:p>
            <a:pPr lvl="1">
              <a:buNone/>
            </a:pPr>
            <a:r>
              <a:rPr lang="en-US" altLang="zh-CN" dirty="0">
                <a:solidFill>
                  <a:srgbClr val="FFC000"/>
                </a:solidFill>
              </a:rPr>
              <a:t>	</a:t>
            </a:r>
            <a:r>
              <a:rPr lang="zh-CN" altLang="en-US" dirty="0" smtClean="0"/>
              <a:t>用所有样本的</a:t>
            </a:r>
            <a:r>
              <a:rPr lang="en-US" altLang="zh-CN" dirty="0" smtClean="0"/>
              <a:t>Fresnel</a:t>
            </a:r>
            <a:r>
              <a:rPr lang="zh-CN" altLang="en-US" dirty="0" smtClean="0"/>
              <a:t>和</a:t>
            </a:r>
            <a:r>
              <a:rPr lang="en-US" altLang="zh-CN" dirty="0" smtClean="0"/>
              <a:t>roughness</a:t>
            </a:r>
            <a:r>
              <a:rPr lang="zh-CN" altLang="en-US" dirty="0" smtClean="0"/>
              <a:t>参数构成图</a:t>
            </a:r>
            <a:endParaRPr lang="en-US" altLang="zh-CN" dirty="0" smtClean="0"/>
          </a:p>
        </p:txBody>
      </p:sp>
      <p:sp>
        <p:nvSpPr>
          <p:cNvPr id="5" name="Title 2"/>
          <p:cNvSpPr>
            <a:spLocks noGrp="1"/>
          </p:cNvSpPr>
          <p:nvPr>
            <p:ph type="title"/>
          </p:nvPr>
        </p:nvSpPr>
        <p:spPr>
          <a:xfrm>
            <a:off x="457200" y="152400"/>
            <a:ext cx="8229600" cy="1219200"/>
          </a:xfrm>
        </p:spPr>
        <p:txBody>
          <a:bodyPr/>
          <a:lstStyle/>
          <a:p>
            <a:r>
              <a:rPr altLang="zh-CN" smtClean="0"/>
              <a:t>BRDF </a:t>
            </a:r>
            <a:r>
              <a:rPr lang="zh-CN" altLang="en-US" dirty="0" smtClean="0"/>
              <a:t>的浏览</a:t>
            </a:r>
            <a:endParaRPr lang="zh-CN" altLang="en-US" dirty="0"/>
          </a:p>
        </p:txBody>
      </p:sp>
      <p:graphicFrame>
        <p:nvGraphicFramePr>
          <p:cNvPr id="24578" name="Object 7"/>
          <p:cNvGraphicFramePr>
            <a:graphicFrameLocks noChangeAspect="1"/>
          </p:cNvGraphicFramePr>
          <p:nvPr/>
        </p:nvGraphicFramePr>
        <p:xfrm>
          <a:off x="4495800" y="1066800"/>
          <a:ext cx="4313238" cy="4840287"/>
        </p:xfrm>
        <a:graphic>
          <a:graphicData uri="http://schemas.openxmlformats.org/presentationml/2006/ole">
            <p:oleObj spid="_x0000_s178178" name="Visio" r:id="rId6" imgW="5987466" imgH="6719869" progId="Visio.Drawing.11">
              <p:embed/>
            </p:oleObj>
          </a:graphicData>
        </a:graphic>
      </p:graphicFrame>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altLang="zh-CN" sz="3200" smtClean="0">
                <a:solidFill>
                  <a:srgbClr val="FFC000"/>
                </a:solidFill>
              </a:rPr>
              <a:t>BRDF </a:t>
            </a:r>
            <a:r>
              <a:rPr lang="zh-CN" altLang="en-US" sz="3200" dirty="0" smtClean="0">
                <a:solidFill>
                  <a:srgbClr val="FFC000"/>
                </a:solidFill>
              </a:rPr>
              <a:t>动画</a:t>
            </a:r>
            <a:endParaRPr lang="zh-CN" altLang="en-US" sz="3200" dirty="0">
              <a:solidFill>
                <a:srgbClr val="FFC000"/>
              </a:solidFill>
            </a:endParaRPr>
          </a:p>
        </p:txBody>
      </p:sp>
      <p:pic>
        <p:nvPicPr>
          <p:cNvPr id="5" name="_venus.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9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57200" y="1524000"/>
            <a:ext cx="8229600" cy="4572000"/>
          </a:xfrm>
        </p:spPr>
        <p:txBody>
          <a:bodyPr/>
          <a:lstStyle/>
          <a:p>
            <a:pPr>
              <a:buBlip>
                <a:blip r:embed="rId4"/>
              </a:buBlip>
            </a:pPr>
            <a:r>
              <a:rPr lang="zh-CN" altLang="en-US" dirty="0" smtClean="0"/>
              <a:t>间接光照的特点</a:t>
            </a:r>
            <a:endParaRPr lang="en-US" altLang="zh-CN" dirty="0" smtClean="0"/>
          </a:p>
          <a:p>
            <a:pPr lvl="1">
              <a:buBlip>
                <a:blip r:embed="rId4"/>
              </a:buBlip>
            </a:pPr>
            <a:r>
              <a:rPr lang="zh-CN" altLang="en-US" dirty="0" smtClean="0"/>
              <a:t>随着反射次数增加，</a:t>
            </a:r>
            <a:r>
              <a:rPr lang="en-US" altLang="zh-CN" dirty="0" smtClean="0"/>
              <a:t>PTT</a:t>
            </a:r>
            <a:r>
              <a:rPr lang="zh-CN" altLang="en-US" dirty="0" smtClean="0"/>
              <a:t>的</a:t>
            </a:r>
            <a:r>
              <a:rPr lang="zh-CN" altLang="en-US" dirty="0"/>
              <a:t>维</a:t>
            </a:r>
            <a:r>
              <a:rPr lang="zh-CN" altLang="en-US" dirty="0" smtClean="0"/>
              <a:t>度成指数级增长</a:t>
            </a:r>
            <a:endParaRPr lang="en-US" altLang="zh-CN" dirty="0" smtClean="0"/>
          </a:p>
          <a:p>
            <a:pPr lvl="1">
              <a:buBlip>
                <a:blip r:embed="rId4"/>
              </a:buBlip>
            </a:pPr>
            <a:r>
              <a:rPr lang="zh-CN" altLang="en-US" dirty="0" smtClean="0"/>
              <a:t>反射次数越多</a:t>
            </a:r>
            <a:r>
              <a:rPr lang="en-US" altLang="zh-CN" dirty="0" smtClean="0"/>
              <a:t> </a:t>
            </a:r>
            <a:r>
              <a:rPr lang="en-US" altLang="zh-CN" dirty="0" smtClean="0">
                <a:sym typeface="Wingdings" pitchFamily="2" charset="2"/>
              </a:rPr>
              <a:t> </a:t>
            </a:r>
            <a:r>
              <a:rPr lang="zh-CN" altLang="en-US" dirty="0" smtClean="0">
                <a:sym typeface="Wingdings" pitchFamily="2" charset="2"/>
              </a:rPr>
              <a:t>间接光照越低频</a:t>
            </a:r>
            <a:endParaRPr lang="en-US" altLang="zh-CN" dirty="0" smtClean="0"/>
          </a:p>
          <a:p>
            <a:pPr>
              <a:buBlip>
                <a:blip r:embed="rId4"/>
              </a:buBlip>
            </a:pPr>
            <a:endParaRPr lang="en-US" altLang="zh-CN" dirty="0" smtClean="0"/>
          </a:p>
          <a:p>
            <a:pPr>
              <a:buBlip>
                <a:blip r:embed="rId4"/>
              </a:buBlip>
            </a:pPr>
            <a:r>
              <a:rPr lang="zh-CN" altLang="en-US" dirty="0" smtClean="0"/>
              <a:t>我们在实现中对存储量的控制</a:t>
            </a:r>
            <a:endParaRPr lang="en-US" altLang="zh-CN" dirty="0" smtClean="0"/>
          </a:p>
          <a:p>
            <a:pPr lvl="1">
              <a:buBlip>
                <a:blip r:embed="rId4"/>
              </a:buBlip>
            </a:pPr>
            <a:r>
              <a:rPr lang="zh-CN" altLang="en-US" dirty="0"/>
              <a:t>包</a:t>
            </a:r>
            <a:r>
              <a:rPr lang="zh-CN" altLang="en-US" dirty="0" smtClean="0"/>
              <a:t>含最多两次反射的间接光照</a:t>
            </a:r>
            <a:endParaRPr lang="en-US" altLang="zh-CN" dirty="0" smtClean="0"/>
          </a:p>
          <a:p>
            <a:pPr lvl="1">
              <a:buBlip>
                <a:blip r:embed="rId4"/>
              </a:buBlip>
            </a:pPr>
            <a:r>
              <a:rPr lang="zh-CN" altLang="en-US" dirty="0" smtClean="0"/>
              <a:t>对不同反射次数的</a:t>
            </a:r>
            <a:r>
              <a:rPr lang="en-US" altLang="zh-CN" dirty="0" smtClean="0"/>
              <a:t> PTT </a:t>
            </a:r>
            <a:r>
              <a:rPr lang="zh-CN" altLang="en-US" dirty="0" smtClean="0"/>
              <a:t>采用不同的分辨率设置和压缩方法</a:t>
            </a:r>
            <a:endParaRPr lang="zh-CN" altLang="en-US" dirty="0"/>
          </a:p>
        </p:txBody>
      </p:sp>
      <p:sp>
        <p:nvSpPr>
          <p:cNvPr id="6" name="Title 2"/>
          <p:cNvSpPr>
            <a:spLocks noGrp="1"/>
          </p:cNvSpPr>
          <p:nvPr>
            <p:ph type="title"/>
          </p:nvPr>
        </p:nvSpPr>
        <p:spPr>
          <a:xfrm>
            <a:off x="457200" y="152400"/>
            <a:ext cx="8229600" cy="1219200"/>
          </a:xfrm>
        </p:spPr>
        <p:txBody>
          <a:bodyPr/>
          <a:lstStyle/>
          <a:p>
            <a:r>
              <a:rPr altLang="zh-CN" smtClean="0"/>
              <a:t>PTT </a:t>
            </a:r>
            <a:r>
              <a:rPr lang="zh-CN" altLang="en-US" dirty="0" smtClean="0"/>
              <a:t>的存储量控制</a:t>
            </a:r>
            <a:endParaRPr lang="zh-CN" alt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2"/>
          <p:cNvSpPr>
            <a:spLocks noGrp="1"/>
          </p:cNvSpPr>
          <p:nvPr>
            <p:ph type="title"/>
          </p:nvPr>
        </p:nvSpPr>
        <p:spPr>
          <a:xfrm>
            <a:off x="457200" y="152400"/>
            <a:ext cx="8229600" cy="1219200"/>
          </a:xfrm>
        </p:spPr>
        <p:txBody>
          <a:bodyPr/>
          <a:lstStyle/>
          <a:p>
            <a:r>
              <a:rPr altLang="zh-CN" smtClean="0"/>
              <a:t>PTT </a:t>
            </a:r>
            <a:r>
              <a:rPr lang="zh-CN" altLang="en-US" dirty="0" smtClean="0"/>
              <a:t>的维度控制和压缩</a:t>
            </a:r>
            <a:endParaRPr lang="zh-CN" altLang="en-US" dirty="0"/>
          </a:p>
        </p:txBody>
      </p:sp>
      <p:graphicFrame>
        <p:nvGraphicFramePr>
          <p:cNvPr id="7" name="Content Placeholder 4"/>
          <p:cNvGraphicFramePr>
            <a:graphicFrameLocks noGrp="1"/>
          </p:cNvGraphicFramePr>
          <p:nvPr>
            <p:ph idx="1"/>
          </p:nvPr>
        </p:nvGraphicFramePr>
        <p:xfrm>
          <a:off x="457200" y="1676400"/>
          <a:ext cx="8229600" cy="2900967"/>
        </p:xfrm>
        <a:graphic>
          <a:graphicData uri="http://schemas.openxmlformats.org/drawingml/2006/table">
            <a:tbl>
              <a:tblPr firstRow="1" bandRow="1">
                <a:tableStyleId>{5C22544A-7EE6-4342-B048-85BDC9FD1C3A}</a:tableStyleId>
              </a:tblPr>
              <a:tblGrid>
                <a:gridCol w="2057400"/>
                <a:gridCol w="2057400"/>
                <a:gridCol w="2057400"/>
                <a:gridCol w="2057400"/>
              </a:tblGrid>
              <a:tr h="699796">
                <a:tc>
                  <a:txBody>
                    <a:bodyPr/>
                    <a:lstStyle/>
                    <a:p>
                      <a:r>
                        <a:rPr lang="zh-CN" altLang="en-US" b="1" dirty="0" smtClean="0"/>
                        <a:t>相关参数</a:t>
                      </a:r>
                      <a:endParaRPr lang="zh-CN" altLang="en-US" b="1"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chemeClr val="lt1"/>
                          </a:solidFill>
                          <a:latin typeface="+mn-lt"/>
                          <a:ea typeface="+mn-ea"/>
                          <a:cs typeface="+mn-cs"/>
                        </a:rPr>
                        <a:t>直接光照</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chemeClr val="lt1"/>
                          </a:solidFill>
                          <a:latin typeface="+mn-lt"/>
                          <a:ea typeface="+mn-ea"/>
                          <a:cs typeface="+mn-cs"/>
                        </a:rPr>
                        <a:t>一次反射</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chemeClr val="lt1"/>
                          </a:solidFill>
                          <a:latin typeface="+mn-lt"/>
                          <a:ea typeface="+mn-ea"/>
                          <a:cs typeface="+mn-cs"/>
                        </a:rPr>
                        <a:t>两次反射</a:t>
                      </a:r>
                    </a:p>
                  </a:txBody>
                  <a:tcPr horzOverflow="overflow"/>
                </a:tc>
              </a:tr>
              <a:tr h="6718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rgbClr val="0000FF"/>
                          </a:solidFill>
                          <a:latin typeface="+mn-lt"/>
                          <a:ea typeface="+mn-ea"/>
                          <a:cs typeface="+mn-cs"/>
                        </a:rPr>
                        <a:t>光照</a:t>
                      </a:r>
                      <a:endParaRPr kumimoji="0" lang="en-US" altLang="zh-CN" b="1" kern="1200" dirty="0" smtClean="0">
                        <a:solidFill>
                          <a:srgbClr val="0000FF"/>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64x64 </a:t>
                      </a:r>
                      <a:r>
                        <a:rPr kumimoji="0" lang="en-US" altLang="zh-CN" kern="1200" dirty="0" err="1" smtClean="0">
                          <a:solidFill>
                            <a:srgbClr val="FF0000"/>
                          </a:solidFill>
                          <a:latin typeface="+mn-lt"/>
                          <a:ea typeface="+mn-ea"/>
                          <a:cs typeface="+mn-cs"/>
                        </a:rPr>
                        <a:t>Haar</a:t>
                      </a:r>
                      <a:endParaRPr kumimoji="0" lang="zh-CN" altLang="en-US" kern="1200" dirty="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smtClean="0">
                          <a:solidFill>
                            <a:srgbClr val="FF0000"/>
                          </a:solidFill>
                          <a:latin typeface="+mn-lt"/>
                          <a:ea typeface="+mn-ea"/>
                          <a:cs typeface="+mn-cs"/>
                        </a:rPr>
                        <a:t>8x8 Haar</a:t>
                      </a:r>
                      <a:endParaRPr kumimoji="0" lang="zh-CN" altLang="en-US" kern="120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2x2 </a:t>
                      </a:r>
                      <a:r>
                        <a:rPr kumimoji="0" lang="en-US" altLang="zh-CN" kern="1200" dirty="0" err="1" smtClean="0">
                          <a:solidFill>
                            <a:srgbClr val="FF0000"/>
                          </a:solidFill>
                          <a:latin typeface="+mn-lt"/>
                          <a:ea typeface="+mn-ea"/>
                          <a:cs typeface="+mn-cs"/>
                        </a:rPr>
                        <a:t>Haar</a:t>
                      </a:r>
                      <a:endParaRPr kumimoji="0" lang="zh-CN" altLang="en-US" kern="1200" dirty="0" smtClean="0">
                        <a:solidFill>
                          <a:srgbClr val="FF0000"/>
                        </a:solidFill>
                        <a:latin typeface="+mn-lt"/>
                        <a:ea typeface="+mn-ea"/>
                        <a:cs typeface="+mn-cs"/>
                      </a:endParaRPr>
                    </a:p>
                  </a:txBody>
                  <a:tcPr horzOverflow="overflow"/>
                </a:tc>
              </a:tr>
              <a:tr h="829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rgbClr val="0000FF"/>
                          </a:solidFill>
                          <a:latin typeface="+mn-lt"/>
                          <a:ea typeface="+mn-ea"/>
                          <a:cs typeface="+mn-cs"/>
                        </a:rPr>
                        <a:t>辐射传输</a:t>
                      </a:r>
                      <a:endParaRPr kumimoji="0" lang="en-US" altLang="zh-CN" b="1" kern="1200" dirty="0" smtClean="0">
                        <a:solidFill>
                          <a:srgbClr val="0000FF"/>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Visibility</a:t>
                      </a:r>
                      <a:endParaRPr kumimoji="0" lang="zh-CN" altLang="en-US" kern="1200" dirty="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4th-order SH </a:t>
                      </a:r>
                      <a:endParaRPr kumimoji="0" lang="zh-CN" altLang="en-US" kern="1200" dirty="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Scalar</a:t>
                      </a:r>
                      <a:endParaRPr kumimoji="0" lang="zh-CN" altLang="en-US" kern="1200" dirty="0" smtClean="0">
                        <a:solidFill>
                          <a:srgbClr val="FF0000"/>
                        </a:solidFill>
                        <a:latin typeface="+mn-lt"/>
                        <a:ea typeface="+mn-ea"/>
                        <a:cs typeface="+mn-cs"/>
                      </a:endParaRPr>
                    </a:p>
                  </a:txBody>
                  <a:tcPr horzOverflow="overflow"/>
                </a:tc>
              </a:tr>
              <a:tr h="699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kern="1200" dirty="0" smtClean="0">
                          <a:solidFill>
                            <a:srgbClr val="0000FF"/>
                          </a:solidFill>
                          <a:latin typeface="+mn-lt"/>
                          <a:ea typeface="+mn-ea"/>
                          <a:cs typeface="+mn-cs"/>
                        </a:rPr>
                        <a:t>PTT</a:t>
                      </a:r>
                      <a:r>
                        <a:rPr kumimoji="0" lang="zh-CN" altLang="en-US" b="1" kern="1200" dirty="0" smtClean="0">
                          <a:solidFill>
                            <a:srgbClr val="0000FF"/>
                          </a:solidFill>
                          <a:latin typeface="+mn-lt"/>
                          <a:ea typeface="+mn-ea"/>
                          <a:cs typeface="+mn-cs"/>
                        </a:rPr>
                        <a:t> 压缩</a:t>
                      </a:r>
                      <a:endParaRPr kumimoji="0" lang="en-US" altLang="zh-CN" b="1" kern="1200" dirty="0" smtClean="0">
                        <a:solidFill>
                          <a:srgbClr val="0000FF"/>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smtClean="0">
                          <a:solidFill>
                            <a:srgbClr val="FF0000"/>
                          </a:solidFill>
                          <a:latin typeface="+mn-lt"/>
                          <a:ea typeface="+mn-ea"/>
                          <a:cs typeface="+mn-cs"/>
                        </a:rPr>
                        <a:t>Haar</a:t>
                      </a:r>
                      <a:endParaRPr kumimoji="0" lang="zh-CN" altLang="en-US" kern="120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CTA</a:t>
                      </a:r>
                      <a:endParaRPr kumimoji="0" lang="zh-CN" altLang="en-US" kern="1200" dirty="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kern="1200" dirty="0" smtClean="0">
                          <a:solidFill>
                            <a:srgbClr val="FF0000"/>
                          </a:solidFill>
                          <a:latin typeface="+mn-lt"/>
                          <a:ea typeface="+mn-ea"/>
                          <a:cs typeface="+mn-cs"/>
                        </a:rPr>
                        <a:t>CPCA</a:t>
                      </a:r>
                      <a:endParaRPr kumimoji="0" lang="zh-CN" altLang="en-US" kern="1200" dirty="0" smtClean="0">
                        <a:solidFill>
                          <a:srgbClr val="FF0000"/>
                        </a:solidFill>
                        <a:latin typeface="+mn-lt"/>
                        <a:ea typeface="+mn-ea"/>
                        <a:cs typeface="+mn-cs"/>
                      </a:endParaRPr>
                    </a:p>
                  </a:txBody>
                  <a:tcPr horzOverflow="overflow"/>
                </a:tc>
              </a:tr>
            </a:tbl>
          </a:graphicData>
        </a:graphic>
      </p:graphicFrame>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2"/>
          <p:cNvSpPr>
            <a:spLocks noGrp="1"/>
          </p:cNvSpPr>
          <p:nvPr>
            <p:ph type="title"/>
          </p:nvPr>
        </p:nvSpPr>
        <p:spPr>
          <a:xfrm>
            <a:off x="457200" y="152400"/>
            <a:ext cx="8229600" cy="1219200"/>
          </a:xfrm>
        </p:spPr>
        <p:txBody>
          <a:bodyPr>
            <a:normAutofit/>
          </a:bodyPr>
          <a:lstStyle/>
          <a:p>
            <a:r>
              <a:rPr lang="zh-CN" altLang="en-US" dirty="0" smtClean="0"/>
              <a:t>绘制时缓存</a:t>
            </a:r>
            <a:endParaRPr lang="zh-CN" altLang="en-US" dirty="0"/>
          </a:p>
        </p:txBody>
      </p:sp>
      <p:graphicFrame>
        <p:nvGraphicFramePr>
          <p:cNvPr id="9" name="Content Placeholder 4"/>
          <p:cNvGraphicFramePr>
            <a:graphicFrameLocks noGrp="1"/>
          </p:cNvGraphicFramePr>
          <p:nvPr>
            <p:ph idx="1"/>
          </p:nvPr>
        </p:nvGraphicFramePr>
        <p:xfrm>
          <a:off x="457200" y="1676400"/>
          <a:ext cx="8229600" cy="2900967"/>
        </p:xfrm>
        <a:graphic>
          <a:graphicData uri="http://schemas.openxmlformats.org/drawingml/2006/table">
            <a:tbl>
              <a:tblPr firstRow="1" bandRow="1">
                <a:tableStyleId>{5C22544A-7EE6-4342-B048-85BDC9FD1C3A}</a:tableStyleId>
              </a:tblPr>
              <a:tblGrid>
                <a:gridCol w="2057400"/>
                <a:gridCol w="2057400"/>
                <a:gridCol w="2057400"/>
                <a:gridCol w="2057400"/>
              </a:tblGrid>
              <a:tr h="699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chemeClr val="lt1"/>
                          </a:solidFill>
                          <a:latin typeface="+mn-lt"/>
                          <a:ea typeface="+mn-ea"/>
                          <a:cs typeface="+mn-cs"/>
                        </a:rPr>
                        <a:t>光照</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kern="1200" dirty="0" smtClean="0">
                          <a:solidFill>
                            <a:schemeClr val="lt1"/>
                          </a:solidFill>
                          <a:latin typeface="+mn-lt"/>
                          <a:ea typeface="+mn-ea"/>
                          <a:cs typeface="+mn-cs"/>
                        </a:rPr>
                        <a:t>BRDF</a:t>
                      </a:r>
                      <a:endParaRPr kumimoji="0" lang="zh-CN" altLang="en-US" b="1" kern="1200" dirty="0" smtClean="0">
                        <a:solidFill>
                          <a:schemeClr val="lt1"/>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chemeClr val="lt1"/>
                          </a:solidFill>
                          <a:latin typeface="+mn-lt"/>
                          <a:ea typeface="+mn-ea"/>
                          <a:cs typeface="+mn-cs"/>
                        </a:rPr>
                        <a:t>视点</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kern="1200" dirty="0" smtClean="0">
                          <a:solidFill>
                            <a:srgbClr val="FF0000"/>
                          </a:solidFill>
                          <a:latin typeface="+mn-lt"/>
                          <a:ea typeface="+mn-ea"/>
                          <a:cs typeface="+mn-cs"/>
                        </a:rPr>
                        <a:t>非缓存的维度</a:t>
                      </a:r>
                    </a:p>
                  </a:txBody>
                  <a:tcPr horzOverflow="overflow"/>
                </a:tc>
              </a:tr>
              <a:tr h="6718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kern="1200" dirty="0" smtClean="0">
                        <a:solidFill>
                          <a:schemeClr val="accent5">
                            <a:lumMod val="75000"/>
                          </a:schemeClr>
                        </a:solidFill>
                        <a:latin typeface="+mn-lt"/>
                        <a:ea typeface="+mn-ea"/>
                        <a:cs typeface="+mn-cs"/>
                      </a:endParaRPr>
                    </a:p>
                  </a:txBody>
                  <a:tcPr horzOverflow="overflow">
                    <a:solidFill>
                      <a:srgbClr val="C0C0C0"/>
                    </a:solidFill>
                  </a:tcPr>
                </a:tc>
              </a:tr>
              <a:tr h="829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0000FF"/>
                          </a:solidFill>
                          <a:latin typeface="+mn-lt"/>
                          <a:ea typeface="+mn-ea"/>
                          <a:cs typeface="+mn-cs"/>
                        </a:rPr>
                        <a:t>不变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kern="1200" dirty="0" smtClean="0">
                        <a:solidFill>
                          <a:schemeClr val="accent5">
                            <a:lumMod val="75000"/>
                          </a:schemeClr>
                        </a:solidFill>
                        <a:latin typeface="+mn-lt"/>
                        <a:ea typeface="+mn-ea"/>
                        <a:cs typeface="+mn-cs"/>
                      </a:endParaRPr>
                    </a:p>
                  </a:txBody>
                  <a:tcPr horzOverflow="overflow">
                    <a:solidFill>
                      <a:srgbClr val="C0C0C0"/>
                    </a:solidFill>
                  </a:tcPr>
                </a:tc>
              </a:tr>
              <a:tr h="699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0000FF"/>
                          </a:solidFill>
                          <a:latin typeface="+mn-lt"/>
                          <a:ea typeface="+mn-ea"/>
                          <a:cs typeface="+mn-cs"/>
                        </a:rPr>
                        <a:t>不变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0000FF"/>
                          </a:solidFill>
                          <a:latin typeface="+mn-lt"/>
                          <a:ea typeface="+mn-ea"/>
                          <a:cs typeface="+mn-cs"/>
                        </a:rPr>
                        <a:t>不变</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kern="1200" dirty="0" smtClean="0">
                          <a:solidFill>
                            <a:srgbClr val="FF0000"/>
                          </a:solidFill>
                          <a:latin typeface="+mn-lt"/>
                          <a:ea typeface="+mn-ea"/>
                          <a:cs typeface="+mn-cs"/>
                        </a:rPr>
                        <a:t>可变</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kern="1200" dirty="0" smtClean="0">
                        <a:solidFill>
                          <a:srgbClr val="FF0000"/>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kern="1200" dirty="0" smtClean="0">
                        <a:solidFill>
                          <a:schemeClr val="accent5">
                            <a:lumMod val="75000"/>
                          </a:schemeClr>
                        </a:solidFill>
                        <a:latin typeface="+mn-lt"/>
                        <a:ea typeface="+mn-ea"/>
                        <a:cs typeface="+mn-cs"/>
                      </a:endParaRPr>
                    </a:p>
                  </a:txBody>
                  <a:tcPr horzOverflow="overflow">
                    <a:solidFill>
                      <a:srgbClr val="C0C0C0"/>
                    </a:solidFill>
                  </a:tcPr>
                </a:tc>
              </a:tr>
            </a:tbl>
          </a:graphicData>
        </a:graphic>
      </p:graphicFrame>
      <p:graphicFrame>
        <p:nvGraphicFramePr>
          <p:cNvPr id="111620" name="Object 8"/>
          <p:cNvGraphicFramePr>
            <a:graphicFrameLocks noChangeAspect="1"/>
          </p:cNvGraphicFramePr>
          <p:nvPr/>
        </p:nvGraphicFramePr>
        <p:xfrm>
          <a:off x="7010400" y="2438400"/>
          <a:ext cx="1601787" cy="600075"/>
        </p:xfrm>
        <a:graphic>
          <a:graphicData uri="http://schemas.openxmlformats.org/presentationml/2006/ole">
            <p:oleObj spid="_x0000_s179202" name="Equation" r:id="rId4" imgW="850680" imgH="317160" progId="Equation.DSMT4">
              <p:embed/>
            </p:oleObj>
          </a:graphicData>
        </a:graphic>
      </p:graphicFrame>
      <p:graphicFrame>
        <p:nvGraphicFramePr>
          <p:cNvPr id="111621" name="Object 5"/>
          <p:cNvGraphicFramePr>
            <a:graphicFrameLocks noChangeAspect="1"/>
          </p:cNvGraphicFramePr>
          <p:nvPr/>
        </p:nvGraphicFramePr>
        <p:xfrm>
          <a:off x="7462838" y="3200400"/>
          <a:ext cx="1147762" cy="600075"/>
        </p:xfrm>
        <a:graphic>
          <a:graphicData uri="http://schemas.openxmlformats.org/presentationml/2006/ole">
            <p:oleObj spid="_x0000_s179203" name="Equation" r:id="rId5" imgW="609480" imgH="317160" progId="Equation.DSMT4">
              <p:embed/>
            </p:oleObj>
          </a:graphicData>
        </a:graphic>
      </p:graphicFrame>
      <p:graphicFrame>
        <p:nvGraphicFramePr>
          <p:cNvPr id="111622" name="Object 5"/>
          <p:cNvGraphicFramePr>
            <a:graphicFrameLocks noChangeAspect="1"/>
          </p:cNvGraphicFramePr>
          <p:nvPr/>
        </p:nvGraphicFramePr>
        <p:xfrm>
          <a:off x="7610475" y="4038600"/>
          <a:ext cx="860425" cy="334962"/>
        </p:xfrm>
        <a:graphic>
          <a:graphicData uri="http://schemas.openxmlformats.org/presentationml/2006/ole">
            <p:oleObj spid="_x0000_s179204" name="Equation" r:id="rId6" imgW="457200" imgH="177480" progId="Equation.DSMT4">
              <p:embed/>
            </p:oleObj>
          </a:graphicData>
        </a:graphic>
      </p:graphicFrame>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zh-CN" altLang="en-US" dirty="0" smtClean="0"/>
              <a:t>交互级重光照</a:t>
            </a:r>
            <a:endParaRPr lang="en-US" altLang="zh-CN" dirty="0" smtClean="0"/>
          </a:p>
          <a:p>
            <a:pPr>
              <a:buBlip>
                <a:blip r:embed="rId3"/>
              </a:buBlip>
            </a:pPr>
            <a:endParaRPr lang="en-US" altLang="zh-CN" dirty="0" smtClean="0"/>
          </a:p>
          <a:p>
            <a:pPr>
              <a:buBlip>
                <a:blip r:embed="rId3"/>
              </a:buBlip>
            </a:pPr>
            <a:r>
              <a:rPr lang="en-US" altLang="zh-CN" dirty="0" smtClean="0"/>
              <a:t>BRDF </a:t>
            </a:r>
            <a:r>
              <a:rPr lang="zh-CN" altLang="en-US" dirty="0" smtClean="0"/>
              <a:t>编辑</a:t>
            </a:r>
            <a:endParaRPr lang="en-US" altLang="zh-CN" dirty="0" smtClean="0"/>
          </a:p>
          <a:p>
            <a:pPr>
              <a:buBlip>
                <a:blip r:embed="rId3"/>
              </a:buBlip>
            </a:pPr>
            <a:endParaRPr lang="en-US" altLang="zh-CN" dirty="0" smtClean="0"/>
          </a:p>
          <a:p>
            <a:pPr>
              <a:buBlip>
                <a:blip r:embed="rId3"/>
              </a:buBlip>
            </a:pPr>
            <a:r>
              <a:rPr lang="en-US" altLang="zh-CN" dirty="0" smtClean="0"/>
              <a:t>BRDF </a:t>
            </a:r>
            <a:r>
              <a:rPr lang="zh-CN" altLang="en-US" dirty="0" smtClean="0"/>
              <a:t>动画</a:t>
            </a:r>
            <a:endParaRPr lang="zh-CN" altLang="en-US" dirty="0"/>
          </a:p>
        </p:txBody>
      </p:sp>
      <p:sp>
        <p:nvSpPr>
          <p:cNvPr id="3" name="Title 2"/>
          <p:cNvSpPr>
            <a:spLocks noGrp="1"/>
          </p:cNvSpPr>
          <p:nvPr>
            <p:ph type="title"/>
          </p:nvPr>
        </p:nvSpPr>
        <p:spPr/>
        <p:txBody>
          <a:bodyPr/>
          <a:lstStyle/>
          <a:p>
            <a:r>
              <a:rPr lang="zh-CN" altLang="en-US" dirty="0" smtClean="0"/>
              <a:t>实际应用</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altLang="zh-CN" sz="3200" smtClean="0">
                <a:solidFill>
                  <a:srgbClr val="FFC000"/>
                </a:solidFill>
              </a:rPr>
              <a:t>BRDF </a:t>
            </a:r>
            <a:r>
              <a:rPr lang="zh-CN" altLang="en-US" sz="3200" dirty="0">
                <a:solidFill>
                  <a:srgbClr val="FFC000"/>
                </a:solidFill>
              </a:rPr>
              <a:t>编辑</a:t>
            </a:r>
          </a:p>
        </p:txBody>
      </p:sp>
      <p:pic>
        <p:nvPicPr>
          <p:cNvPr id="5" name="_plane_chess.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2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zh-CN" altLang="en-US" dirty="0" smtClean="0"/>
              <a:t>我们将辐射传输和物体表面的着色分解开，以实现可变材质的交互级绘制</a:t>
            </a:r>
            <a:endParaRPr lang="en-US" altLang="zh-CN" dirty="0" smtClean="0"/>
          </a:p>
          <a:p>
            <a:pPr>
              <a:buBlip>
                <a:blip r:embed="rId3"/>
              </a:buBlip>
            </a:pPr>
            <a:endParaRPr lang="en-US" altLang="zh-CN" dirty="0" smtClean="0"/>
          </a:p>
          <a:p>
            <a:pPr>
              <a:buBlip>
                <a:blip r:embed="rId3"/>
              </a:buBlip>
            </a:pPr>
            <a:r>
              <a:rPr lang="zh-CN" altLang="en-US" dirty="0" smtClean="0"/>
              <a:t>用</a:t>
            </a:r>
            <a:r>
              <a:rPr lang="en-US" altLang="zh-CN" dirty="0" smtClean="0"/>
              <a:t>PTT</a:t>
            </a:r>
            <a:r>
              <a:rPr lang="zh-CN" altLang="en-US" dirty="0" smtClean="0"/>
              <a:t>将辐射传输表示为</a:t>
            </a:r>
            <a:r>
              <a:rPr lang="en-US" altLang="zh-CN" dirty="0" smtClean="0"/>
              <a:t>BRDF</a:t>
            </a:r>
            <a:r>
              <a:rPr lang="zh-CN" altLang="en-US" dirty="0" smtClean="0"/>
              <a:t>和光照的函数来进行预计算和绘制</a:t>
            </a:r>
            <a:endParaRPr lang="en-US" altLang="zh-CN" dirty="0" smtClean="0"/>
          </a:p>
          <a:p>
            <a:pPr>
              <a:buBlip>
                <a:blip r:embed="rId3"/>
              </a:buBlip>
            </a:pPr>
            <a:endParaRPr lang="en-US" altLang="zh-CN" dirty="0" smtClean="0"/>
          </a:p>
          <a:p>
            <a:pPr>
              <a:buBlip>
                <a:blip r:embed="rId3"/>
              </a:buBlip>
            </a:pPr>
            <a:r>
              <a:rPr lang="zh-CN" altLang="en-US" dirty="0"/>
              <a:t>采用</a:t>
            </a:r>
            <a:r>
              <a:rPr lang="en-US" altLang="zh-CN" dirty="0" smtClean="0"/>
              <a:t>BRDF</a:t>
            </a:r>
            <a:r>
              <a:rPr lang="zh-CN" altLang="en-US" dirty="0" smtClean="0"/>
              <a:t>的张量分解实现动态光照、动态视点、可变材质下的物体表面的快速着色</a:t>
            </a:r>
            <a:endParaRPr lang="zh-CN" altLang="en-US" dirty="0"/>
          </a:p>
        </p:txBody>
      </p:sp>
      <p:sp>
        <p:nvSpPr>
          <p:cNvPr id="3" name="Title 2"/>
          <p:cNvSpPr>
            <a:spLocks noGrp="1"/>
          </p:cNvSpPr>
          <p:nvPr>
            <p:ph type="title"/>
          </p:nvPr>
        </p:nvSpPr>
        <p:spPr/>
        <p:txBody>
          <a:bodyPr/>
          <a:lstStyle/>
          <a:p>
            <a:r>
              <a:rPr lang="zh-CN" altLang="en-US" dirty="0" smtClean="0"/>
              <a:t>创新点</a:t>
            </a:r>
            <a:endParaRPr lang="zh-CN" altLang="en-US" sz="3200" dirty="0">
              <a:solidFill>
                <a:srgbClr val="FFC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zh-CN" altLang="en-US" dirty="0" smtClean="0"/>
              <a:t>研究背景和课题的意义</a:t>
            </a:r>
            <a:endParaRPr lang="zh-CN" altLang="en-US" dirty="0"/>
          </a:p>
        </p:txBody>
      </p:sp>
      <p:sp>
        <p:nvSpPr>
          <p:cNvPr id="44035" name="Rectangle 3"/>
          <p:cNvSpPr>
            <a:spLocks noGrp="1" noChangeArrowheads="1"/>
          </p:cNvSpPr>
          <p:nvPr>
            <p:ph type="body" sz="half" idx="1"/>
          </p:nvPr>
        </p:nvSpPr>
        <p:spPr>
          <a:xfrm>
            <a:off x="457200" y="1600200"/>
            <a:ext cx="8218488" cy="4525963"/>
          </a:xfrm>
        </p:spPr>
        <p:txBody>
          <a:bodyPr/>
          <a:lstStyle/>
          <a:p>
            <a:r>
              <a:rPr lang="zh-CN" altLang="en-US" sz="2800" dirty="0" smtClean="0"/>
              <a:t>可变材</a:t>
            </a:r>
            <a:r>
              <a:rPr lang="zh-CN" altLang="en-US" sz="2800" dirty="0" smtClean="0"/>
              <a:t>质的实时</a:t>
            </a:r>
            <a:r>
              <a:rPr lang="en-US" altLang="zh-CN" sz="2800" dirty="0" smtClean="0"/>
              <a:t>/</a:t>
            </a:r>
            <a:r>
              <a:rPr lang="zh-CN" altLang="en-US" sz="2800" dirty="0" smtClean="0"/>
              <a:t>交互级全局光照明绘制是</a:t>
            </a:r>
            <a:r>
              <a:rPr lang="zh-CN" altLang="en-US" sz="2800" dirty="0" smtClean="0"/>
              <a:t>近几年的一个研究热点</a:t>
            </a:r>
            <a:endParaRPr lang="zh-CN" altLang="en-US" sz="2800" dirty="0"/>
          </a:p>
          <a:p>
            <a:pPr lvl="1"/>
            <a:r>
              <a:rPr lang="zh-CN" altLang="en-US" sz="2400" dirty="0" smtClean="0"/>
              <a:t>多</a:t>
            </a:r>
            <a:r>
              <a:rPr lang="zh-CN" altLang="en-US" sz="2400" dirty="0" smtClean="0"/>
              <a:t>种材质：</a:t>
            </a:r>
            <a:r>
              <a:rPr lang="en-US" altLang="zh-CN" sz="2400" dirty="0" smtClean="0"/>
              <a:t>		</a:t>
            </a:r>
            <a:r>
              <a:rPr lang="zh-CN" altLang="en-US" sz="2400" dirty="0" smtClean="0">
                <a:solidFill>
                  <a:srgbClr val="FFC000"/>
                </a:solidFill>
              </a:rPr>
              <a:t>反射、折射、散射</a:t>
            </a:r>
            <a:endParaRPr lang="en-US" altLang="zh-CN" sz="2400" dirty="0" smtClean="0">
              <a:solidFill>
                <a:srgbClr val="FFC000"/>
              </a:solidFill>
            </a:endParaRPr>
          </a:p>
          <a:p>
            <a:pPr lvl="1"/>
            <a:r>
              <a:rPr lang="zh-CN" altLang="en-US" sz="2400" dirty="0" smtClean="0"/>
              <a:t>多</a:t>
            </a:r>
            <a:r>
              <a:rPr lang="zh-CN" altLang="en-US" sz="2400" dirty="0" smtClean="0"/>
              <a:t>种交互手段：</a:t>
            </a:r>
            <a:r>
              <a:rPr lang="en-US" altLang="zh-CN" sz="2400" dirty="0" smtClean="0"/>
              <a:t>	</a:t>
            </a:r>
            <a:r>
              <a:rPr lang="zh-CN" altLang="en-US" sz="2400" dirty="0" smtClean="0">
                <a:solidFill>
                  <a:srgbClr val="FFC000"/>
                </a:solidFill>
              </a:rPr>
              <a:t>光照、几何、材质、视点</a:t>
            </a:r>
            <a:endParaRPr lang="en-US" altLang="zh-CN" sz="2400" dirty="0" smtClean="0">
              <a:solidFill>
                <a:srgbClr val="FFC000"/>
              </a:solidFill>
            </a:endParaRPr>
          </a:p>
          <a:p>
            <a:pPr lvl="1"/>
            <a:r>
              <a:rPr lang="zh-CN" altLang="en-US" sz="2400" dirty="0" smtClean="0"/>
              <a:t>绘制性能：</a:t>
            </a:r>
            <a:r>
              <a:rPr lang="en-US" altLang="zh-CN" sz="2400" dirty="0" smtClean="0"/>
              <a:t>		</a:t>
            </a:r>
            <a:r>
              <a:rPr lang="zh-CN" altLang="en-US" sz="2400" dirty="0" smtClean="0">
                <a:solidFill>
                  <a:srgbClr val="FFC000"/>
                </a:solidFill>
              </a:rPr>
              <a:t>实时、交互级</a:t>
            </a:r>
            <a:endParaRPr lang="en-US" altLang="zh-CN" sz="2400" dirty="0" smtClean="0">
              <a:solidFill>
                <a:srgbClr val="FFC000"/>
              </a:solidFill>
            </a:endParaRPr>
          </a:p>
          <a:p>
            <a:pPr lvl="1"/>
            <a:endParaRPr lang="zh-CN" altLang="en-US" sz="2400" dirty="0"/>
          </a:p>
          <a:p>
            <a:r>
              <a:rPr lang="zh-CN" altLang="en-US" sz="2800" dirty="0" smtClean="0"/>
              <a:t>可变材质具有广阔的应用前景</a:t>
            </a:r>
            <a:endParaRPr lang="en-US" altLang="zh-CN" sz="2800" dirty="0"/>
          </a:p>
          <a:p>
            <a:pPr lvl="1"/>
            <a:r>
              <a:rPr lang="zh-CN" altLang="en-US" sz="2400" dirty="0" smtClean="0"/>
              <a:t>辅助设计（材质编辑）</a:t>
            </a:r>
            <a:endParaRPr lang="en-US" altLang="zh-CN" sz="2400" dirty="0" smtClean="0"/>
          </a:p>
          <a:p>
            <a:pPr lvl="1"/>
            <a:r>
              <a:rPr lang="en-US" altLang="zh-CN" sz="2400" dirty="0" smtClean="0"/>
              <a:t>CG</a:t>
            </a:r>
            <a:r>
              <a:rPr lang="zh-CN" altLang="en-US" sz="2400" dirty="0" smtClean="0"/>
              <a:t>电影（材质动画）</a:t>
            </a:r>
            <a:endParaRPr lang="en-US" altLang="zh-CN" sz="2400" dirty="0"/>
          </a:p>
          <a:p>
            <a:pPr lvl="1"/>
            <a:r>
              <a:rPr lang="en-US" altLang="zh-CN" sz="2400" dirty="0" smtClean="0"/>
              <a:t>CG</a:t>
            </a:r>
            <a:r>
              <a:rPr lang="zh-CN" altLang="en-US" sz="2400" dirty="0" smtClean="0"/>
              <a:t>游戏（很强的交互性）</a:t>
            </a:r>
            <a:endParaRPr lang="en-US" altLang="zh-CN" sz="2400"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en-US" altLang="zh-CN" dirty="0" smtClean="0"/>
              <a:t>PTT</a:t>
            </a:r>
            <a:r>
              <a:rPr lang="zh-CN" altLang="en-US" dirty="0" smtClean="0"/>
              <a:t>需要占用大量的存储空间和运算时间</a:t>
            </a:r>
            <a:endParaRPr lang="en-US" altLang="zh-CN" dirty="0" smtClean="0"/>
          </a:p>
          <a:p>
            <a:pPr>
              <a:buBlip>
                <a:blip r:embed="rId3"/>
              </a:buBlip>
            </a:pPr>
            <a:endParaRPr lang="en-US" altLang="zh-CN" dirty="0" smtClean="0"/>
          </a:p>
          <a:p>
            <a:pPr>
              <a:buBlip>
                <a:blip r:embed="rId3"/>
              </a:buBlip>
            </a:pPr>
            <a:r>
              <a:rPr lang="zh-CN" altLang="en-US" dirty="0" smtClean="0"/>
              <a:t>对间接光照采用低频的压缩方法</a:t>
            </a:r>
            <a:endParaRPr lang="en-US" altLang="zh-CN" dirty="0" smtClean="0"/>
          </a:p>
          <a:p>
            <a:pPr>
              <a:buBlip>
                <a:blip r:embed="rId3"/>
              </a:buBlip>
            </a:pPr>
            <a:endParaRPr lang="en-US" altLang="zh-CN" dirty="0" smtClean="0"/>
          </a:p>
          <a:p>
            <a:pPr>
              <a:buBlip>
                <a:blip r:embed="rId3"/>
              </a:buBlip>
            </a:pPr>
            <a:r>
              <a:rPr lang="zh-CN" altLang="en-US" dirty="0" smtClean="0"/>
              <a:t>静态场景</a:t>
            </a:r>
            <a:endParaRPr lang="zh-CN" altLang="en-US" dirty="0"/>
          </a:p>
        </p:txBody>
      </p:sp>
      <p:sp>
        <p:nvSpPr>
          <p:cNvPr id="3" name="Title 2"/>
          <p:cNvSpPr>
            <a:spLocks noGrp="1"/>
          </p:cNvSpPr>
          <p:nvPr>
            <p:ph type="title"/>
          </p:nvPr>
        </p:nvSpPr>
        <p:spPr/>
        <p:txBody>
          <a:bodyPr/>
          <a:lstStyle/>
          <a:p>
            <a:r>
              <a:rPr lang="zh-CN" altLang="en-US" dirty="0" smtClean="0"/>
              <a:t>局限性</a:t>
            </a:r>
            <a:endParaRPr lang="zh-CN" altLang="en-US" sz="3200" dirty="0">
              <a:solidFill>
                <a:srgbClr val="FFC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我</a:t>
            </a:r>
            <a:r>
              <a:rPr lang="zh-CN" altLang="en-US" dirty="0" smtClean="0"/>
              <a:t>们的工作</a:t>
            </a:r>
            <a:endParaRPr lang="zh-CN" altLang="en-US" dirty="0"/>
          </a:p>
        </p:txBody>
      </p:sp>
      <p:sp>
        <p:nvSpPr>
          <p:cNvPr id="3" name="Content Placeholder 2"/>
          <p:cNvSpPr>
            <a:spLocks noGrp="1"/>
          </p:cNvSpPr>
          <p:nvPr>
            <p:ph idx="1"/>
          </p:nvPr>
        </p:nvSpPr>
        <p:spPr/>
        <p:txBody>
          <a:bodyPr/>
          <a:lstStyle/>
          <a:p>
            <a:pPr>
              <a:buBlip>
                <a:blip r:embed="rId3"/>
              </a:buBlip>
            </a:pPr>
            <a:r>
              <a:rPr lang="zh-CN" altLang="en-US" dirty="0" smtClean="0">
                <a:solidFill>
                  <a:schemeClr val="accent4">
                    <a:lumMod val="50000"/>
                  </a:schemeClr>
                </a:solidFill>
              </a:rPr>
              <a:t>基于像素，空间静态</a:t>
            </a:r>
            <a:r>
              <a:rPr lang="en-US" altLang="zh-CN" dirty="0" smtClean="0">
                <a:solidFill>
                  <a:schemeClr val="accent4">
                    <a:lumMod val="50000"/>
                  </a:schemeClr>
                </a:solidFill>
              </a:rPr>
              <a:t>/</a:t>
            </a:r>
            <a:r>
              <a:rPr lang="zh-CN" altLang="en-US" dirty="0" smtClean="0">
                <a:solidFill>
                  <a:schemeClr val="accent4">
                    <a:lumMod val="50000"/>
                  </a:schemeClr>
                </a:solidFill>
              </a:rPr>
              <a:t>动态可变材质</a:t>
            </a:r>
            <a:r>
              <a:rPr lang="en-US" altLang="zh-CN" dirty="0" smtClean="0">
                <a:solidFill>
                  <a:schemeClr val="accent4">
                    <a:lumMod val="50000"/>
                  </a:schemeClr>
                </a:solidFill>
              </a:rPr>
              <a:t>(BRDF)</a:t>
            </a:r>
            <a:endParaRPr lang="zh-CN" altLang="en-US" dirty="0" smtClean="0">
              <a:solidFill>
                <a:schemeClr val="accent4">
                  <a:lumMod val="50000"/>
                </a:schemeClr>
              </a:solidFill>
            </a:endParaRPr>
          </a:p>
          <a:p>
            <a:pPr>
              <a:buBlip>
                <a:blip r:embed="rId3"/>
              </a:buBlip>
            </a:pPr>
            <a:endParaRPr lang="en-US" altLang="zh-CN" dirty="0" smtClean="0">
              <a:solidFill>
                <a:schemeClr val="accent4">
                  <a:lumMod val="50000"/>
                </a:schemeClr>
              </a:solidFill>
            </a:endParaRPr>
          </a:p>
          <a:p>
            <a:pPr>
              <a:buBlip>
                <a:blip r:embed="rId3"/>
              </a:buBlip>
            </a:pPr>
            <a:r>
              <a:rPr lang="zh-CN" altLang="en-US" dirty="0" smtClean="0">
                <a:solidFill>
                  <a:schemeClr val="accent4">
                    <a:lumMod val="50000"/>
                  </a:schemeClr>
                </a:solidFill>
              </a:rPr>
              <a:t>基于顶点，空间静态可变材质</a:t>
            </a:r>
            <a:r>
              <a:rPr lang="en-US" altLang="zh-CN" dirty="0" smtClean="0">
                <a:solidFill>
                  <a:schemeClr val="accent4">
                    <a:lumMod val="50000"/>
                  </a:schemeClr>
                </a:solidFill>
              </a:rPr>
              <a:t>(BRDF)</a:t>
            </a:r>
            <a:endParaRPr lang="zh-CN" altLang="en-US" dirty="0" smtClean="0">
              <a:solidFill>
                <a:schemeClr val="accent4">
                  <a:lumMod val="50000"/>
                </a:schemeClr>
              </a:solidFill>
            </a:endParaRPr>
          </a:p>
          <a:p>
            <a:endParaRPr lang="en-US" altLang="zh-CN" dirty="0" smtClean="0"/>
          </a:p>
          <a:p>
            <a:r>
              <a:rPr lang="zh-CN" altLang="en-US" dirty="0" smtClean="0"/>
              <a:t>可变的折射和散射材质</a:t>
            </a:r>
          </a:p>
          <a:p>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我们的目标</a:t>
            </a:r>
            <a:endParaRPr lang="zh-CN" altLang="en-US" dirty="0"/>
          </a:p>
        </p:txBody>
      </p:sp>
      <p:sp>
        <p:nvSpPr>
          <p:cNvPr id="2" name="Content Placeholder 1"/>
          <p:cNvSpPr>
            <a:spLocks noGrp="1"/>
          </p:cNvSpPr>
          <p:nvPr>
            <p:ph sz="half" idx="1"/>
          </p:nvPr>
        </p:nvSpPr>
        <p:spPr/>
        <p:txBody>
          <a:bodyPr/>
          <a:lstStyle/>
          <a:p>
            <a:pPr>
              <a:buBlip>
                <a:blip r:embed="rId4"/>
              </a:buBlip>
            </a:pPr>
            <a:r>
              <a:rPr lang="zh-CN" altLang="en-US" dirty="0" smtClean="0"/>
              <a:t>交互性：</a:t>
            </a:r>
            <a:endParaRPr lang="en-US" altLang="zh-CN" dirty="0" smtClean="0"/>
          </a:p>
          <a:p>
            <a:pPr lvl="1">
              <a:buBlip>
                <a:blip r:embed="rId4"/>
              </a:buBlip>
            </a:pPr>
            <a:r>
              <a:rPr lang="zh-CN" altLang="en-US" dirty="0" smtClean="0"/>
              <a:t>动态几何，动态光照，可变材质和动态视点</a:t>
            </a:r>
            <a:endParaRPr lang="en-US" altLang="zh-CN" dirty="0" smtClean="0"/>
          </a:p>
          <a:p>
            <a:pPr>
              <a:buBlip>
                <a:blip r:embed="rId4"/>
              </a:buBlip>
            </a:pPr>
            <a:r>
              <a:rPr lang="zh-CN" altLang="en-US" dirty="0" smtClean="0"/>
              <a:t>绘制效果：</a:t>
            </a:r>
            <a:endParaRPr lang="en-US" altLang="zh-CN" dirty="0" smtClean="0"/>
          </a:p>
          <a:p>
            <a:pPr lvl="1">
              <a:buBlip>
                <a:blip r:embed="rId4"/>
              </a:buBlip>
            </a:pPr>
            <a:r>
              <a:rPr lang="zh-CN" altLang="en-US" dirty="0" smtClean="0"/>
              <a:t>折射，散射，单次散射</a:t>
            </a:r>
            <a:endParaRPr lang="en-US" altLang="zh-CN" dirty="0" smtClean="0"/>
          </a:p>
          <a:p>
            <a:pPr lvl="1">
              <a:buBlip>
                <a:blip r:embed="rId4"/>
              </a:buBlip>
            </a:pPr>
            <a:r>
              <a:rPr lang="zh-CN" altLang="en-US" dirty="0" smtClean="0"/>
              <a:t>阴影，焦散</a:t>
            </a:r>
            <a:endParaRPr lang="en-US" altLang="zh-CN" dirty="0" smtClean="0"/>
          </a:p>
          <a:p>
            <a:pPr>
              <a:buBlip>
                <a:blip r:embed="rId4"/>
              </a:buBlip>
            </a:pPr>
            <a:r>
              <a:rPr lang="zh-CN" altLang="en-US" dirty="0" smtClean="0"/>
              <a:t>性能：</a:t>
            </a:r>
            <a:endParaRPr lang="en-US" altLang="zh-CN" dirty="0" smtClean="0"/>
          </a:p>
          <a:p>
            <a:pPr lvl="1">
              <a:buBlip>
                <a:blip r:embed="rId4"/>
              </a:buBlip>
            </a:pPr>
            <a:r>
              <a:rPr lang="zh-CN" altLang="en-US" dirty="0" smtClean="0"/>
              <a:t>交互级绘制</a:t>
            </a:r>
            <a:endParaRPr lang="zh-CN" altLang="en-US" dirty="0"/>
          </a:p>
        </p:txBody>
      </p:sp>
      <p:pic>
        <p:nvPicPr>
          <p:cNvPr id="7" name="ppt_sphere.wmv">
            <a:hlinkClick r:id="" action="ppaction://media"/>
          </p:cNvPr>
          <p:cNvPicPr>
            <a:picLocks noGrp="1" noRot="1" noChangeAspect="1"/>
          </p:cNvPicPr>
          <p:nvPr>
            <p:ph sz="half" idx="2"/>
            <a:videoFile r:link="rId1"/>
          </p:nvPr>
        </p:nvPicPr>
        <p:blipFill>
          <a:blip r:embed="rId5"/>
          <a:stretch>
            <a:fillRect/>
          </a:stretch>
        </p:blipFill>
        <p:spPr>
          <a:xfrm>
            <a:off x="4345200" y="2059200"/>
            <a:ext cx="4267200" cy="320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03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相关背景</a:t>
            </a:r>
            <a:endParaRPr lang="zh-CN" altLang="en-US" dirty="0"/>
          </a:p>
        </p:txBody>
      </p:sp>
      <p:sp>
        <p:nvSpPr>
          <p:cNvPr id="4" name="Content Placeholder 3"/>
          <p:cNvSpPr>
            <a:spLocks noGrp="1"/>
          </p:cNvSpPr>
          <p:nvPr>
            <p:ph sz="half" idx="1"/>
          </p:nvPr>
        </p:nvSpPr>
        <p:spPr/>
        <p:txBody>
          <a:bodyPr/>
          <a:lstStyle/>
          <a:p>
            <a:pPr>
              <a:buBlip>
                <a:blip r:embed="rId3"/>
              </a:buBlip>
            </a:pPr>
            <a:r>
              <a:rPr lang="zh-CN" altLang="en-US" dirty="0"/>
              <a:t>图</a:t>
            </a:r>
            <a:r>
              <a:rPr lang="zh-CN" altLang="en-US" dirty="0" smtClean="0"/>
              <a:t>像空间的折射绘制</a:t>
            </a:r>
            <a:endParaRPr lang="en-US" altLang="zh-CN" dirty="0" smtClean="0"/>
          </a:p>
          <a:p>
            <a:pPr lvl="1">
              <a:buBlip>
                <a:blip r:embed="rId3"/>
              </a:buBlip>
            </a:pPr>
            <a:r>
              <a:rPr lang="en-US" altLang="zh-CN" dirty="0" smtClean="0"/>
              <a:t>[Wyman 05 – 08]</a:t>
            </a:r>
          </a:p>
          <a:p>
            <a:pPr lvl="1">
              <a:buBlip>
                <a:blip r:embed="rId3"/>
              </a:buBlip>
            </a:pPr>
            <a:r>
              <a:rPr lang="zh-CN" altLang="en-US" dirty="0" smtClean="0"/>
              <a:t>只在物体表面折射</a:t>
            </a:r>
            <a:endParaRPr lang="en-US" altLang="zh-CN" dirty="0" smtClean="0"/>
          </a:p>
          <a:p>
            <a:pPr lvl="1">
              <a:buBlip>
                <a:blip r:embed="rId3"/>
              </a:buBlip>
            </a:pPr>
            <a:r>
              <a:rPr lang="zh-CN" altLang="en-US" dirty="0" smtClean="0"/>
              <a:t>没有散射和吸收的效果</a:t>
            </a:r>
            <a:endParaRPr lang="zh-CN" altLang="en-US" dirty="0"/>
          </a:p>
        </p:txBody>
      </p:sp>
      <p:sp>
        <p:nvSpPr>
          <p:cNvPr id="5" name="Content Placeholder 4"/>
          <p:cNvSpPr>
            <a:spLocks noGrp="1"/>
          </p:cNvSpPr>
          <p:nvPr>
            <p:ph sz="half" idx="2"/>
          </p:nvPr>
        </p:nvSpPr>
        <p:spPr/>
        <p:txBody>
          <a:bodyPr/>
          <a:lstStyle/>
          <a:p>
            <a:pPr>
              <a:buBlip>
                <a:blip r:embed="rId3"/>
              </a:buBlip>
            </a:pPr>
            <a:r>
              <a:rPr lang="zh-CN" altLang="en-US" dirty="0" smtClean="0"/>
              <a:t>基于程函方程的绘制</a:t>
            </a:r>
            <a:endParaRPr lang="en-US" altLang="zh-CN" dirty="0" smtClean="0"/>
          </a:p>
          <a:p>
            <a:pPr lvl="1">
              <a:buBlip>
                <a:blip r:embed="rId3"/>
              </a:buBlip>
            </a:pPr>
            <a:r>
              <a:rPr lang="en-US" dirty="0" smtClean="0"/>
              <a:t>[</a:t>
            </a:r>
            <a:r>
              <a:rPr lang="en-US" dirty="0" err="1" smtClean="0"/>
              <a:t>Ihrke</a:t>
            </a:r>
            <a:r>
              <a:rPr lang="en-US" dirty="0" smtClean="0"/>
              <a:t> 07]</a:t>
            </a:r>
          </a:p>
          <a:p>
            <a:pPr lvl="1">
              <a:buBlip>
                <a:blip r:embed="rId3"/>
              </a:buBlip>
            </a:pPr>
            <a:r>
              <a:rPr lang="zh-CN" altLang="en-US" dirty="0" smtClean="0"/>
              <a:t>静态光照</a:t>
            </a:r>
            <a:endParaRPr lang="en-US" dirty="0" smtClean="0"/>
          </a:p>
          <a:p>
            <a:pPr lvl="1">
              <a:buBlip>
                <a:blip r:embed="rId3"/>
              </a:buBlip>
            </a:pPr>
            <a:r>
              <a:rPr lang="zh-CN" altLang="en-US" dirty="0" smtClean="0"/>
              <a:t>波阵面奇异性</a:t>
            </a:r>
            <a:endParaRPr lang="en-US" dirty="0" smtClean="0"/>
          </a:p>
        </p:txBody>
      </p:sp>
      <p:pic>
        <p:nvPicPr>
          <p:cNvPr id="1026" name="Picture 2"/>
          <p:cNvPicPr>
            <a:picLocks noChangeAspect="1" noChangeArrowheads="1"/>
          </p:cNvPicPr>
          <p:nvPr/>
        </p:nvPicPr>
        <p:blipFill>
          <a:blip r:embed="rId4"/>
          <a:srcRect/>
          <a:stretch>
            <a:fillRect/>
          </a:stretch>
        </p:blipFill>
        <p:spPr bwMode="auto">
          <a:xfrm>
            <a:off x="5105401" y="3761901"/>
            <a:ext cx="2819399" cy="23744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895350" y="3752850"/>
            <a:ext cx="2381250" cy="2381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zh-CN" altLang="en-US" dirty="0" smtClean="0"/>
              <a:t>在整个场景空间中，折射、散射和吸收等材质连续变化</a:t>
            </a:r>
            <a:endParaRPr lang="en-US" altLang="zh-CN" dirty="0" smtClean="0"/>
          </a:p>
          <a:p>
            <a:endParaRPr lang="en-US" altLang="zh-CN" dirty="0" smtClean="0"/>
          </a:p>
          <a:p>
            <a:pPr>
              <a:buBlip>
                <a:blip r:embed="rId3"/>
              </a:buBlip>
            </a:pPr>
            <a:r>
              <a:rPr lang="zh-CN" altLang="en-US" dirty="0" smtClean="0"/>
              <a:t>动态几何和可变材质条件下的快速的光子（波阵面）跟踪</a:t>
            </a:r>
            <a:endParaRPr lang="zh-CN" altLang="en-US" dirty="0"/>
          </a:p>
        </p:txBody>
      </p:sp>
      <p:sp>
        <p:nvSpPr>
          <p:cNvPr id="3" name="Title 2"/>
          <p:cNvSpPr>
            <a:spLocks noGrp="1"/>
          </p:cNvSpPr>
          <p:nvPr>
            <p:ph type="title"/>
          </p:nvPr>
        </p:nvSpPr>
        <p:spPr/>
        <p:txBody>
          <a:bodyPr/>
          <a:lstStyle/>
          <a:p>
            <a:r>
              <a:rPr lang="zh-CN" altLang="en-US" dirty="0" smtClean="0"/>
              <a:t>问题的难点</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dirty="0"/>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8" name="TextBox 7"/>
          <p:cNvSpPr txBox="1"/>
          <p:nvPr/>
        </p:nvSpPr>
        <p:spPr>
          <a:xfrm>
            <a:off x="3601155" y="4154269"/>
            <a:ext cx="1905000" cy="646331"/>
          </a:xfrm>
          <a:prstGeom prst="rect">
            <a:avLst/>
          </a:prstGeom>
          <a:noFill/>
          <a:ln w="38100">
            <a:solidFill>
              <a:schemeClr val="tx1"/>
            </a:solidFill>
          </a:ln>
        </p:spPr>
        <p:txBody>
          <a:bodyPr wrap="square" rtlCol="0">
            <a:spAutoFit/>
          </a:bodyPr>
          <a:lstStyle/>
          <a:p>
            <a:pPr algn="ctr"/>
            <a:r>
              <a:rPr lang="zh-CN" altLang="en-US" b="1" dirty="0" smtClean="0"/>
              <a:t>自适应</a:t>
            </a:r>
            <a:endParaRPr lang="en-US" altLang="zh-CN" b="1" dirty="0" smtClean="0"/>
          </a:p>
          <a:p>
            <a:pPr algn="ctr"/>
            <a:r>
              <a:rPr lang="zh-CN" altLang="en-US" b="1" dirty="0"/>
              <a:t>光</a:t>
            </a:r>
            <a:r>
              <a:rPr lang="zh-CN" altLang="en-US" b="1" dirty="0" smtClean="0"/>
              <a:t>子贴图</a:t>
            </a:r>
            <a:endParaRPr lang="zh-CN" altLang="en-US" b="1" dirty="0"/>
          </a:p>
        </p:txBody>
      </p:sp>
      <p:sp>
        <p:nvSpPr>
          <p:cNvPr id="13" name="TextBox 12"/>
          <p:cNvSpPr txBox="1"/>
          <p:nvPr/>
        </p:nvSpPr>
        <p:spPr>
          <a:xfrm>
            <a:off x="2590800" y="1868269"/>
            <a:ext cx="1905000" cy="646331"/>
          </a:xfrm>
          <a:prstGeom prst="rect">
            <a:avLst/>
          </a:prstGeom>
          <a:noFill/>
          <a:ln w="38100">
            <a:solidFill>
              <a:schemeClr val="tx1"/>
            </a:solidFill>
          </a:ln>
        </p:spPr>
        <p:txBody>
          <a:bodyPr wrap="square" rtlCol="0">
            <a:spAutoFit/>
          </a:bodyPr>
          <a:lstStyle/>
          <a:p>
            <a:pPr algn="ctr"/>
            <a:r>
              <a:rPr lang="zh-CN" altLang="en-US" b="1" dirty="0" smtClean="0"/>
              <a:t>几何</a:t>
            </a:r>
            <a:endParaRPr lang="en-US" altLang="zh-CN" b="1" dirty="0" smtClean="0"/>
          </a:p>
          <a:p>
            <a:pPr algn="ctr"/>
            <a:r>
              <a:rPr lang="zh-CN" altLang="en-US" b="1" dirty="0"/>
              <a:t>体素化</a:t>
            </a:r>
          </a:p>
        </p:txBody>
      </p:sp>
      <p:sp>
        <p:nvSpPr>
          <p:cNvPr id="14" name="TextBox 13"/>
          <p:cNvSpPr txBox="1"/>
          <p:nvPr/>
        </p:nvSpPr>
        <p:spPr>
          <a:xfrm>
            <a:off x="2590800" y="3011269"/>
            <a:ext cx="1905000" cy="646331"/>
          </a:xfrm>
          <a:prstGeom prst="rect">
            <a:avLst/>
          </a:prstGeom>
          <a:noFill/>
          <a:ln w="38100">
            <a:solidFill>
              <a:schemeClr val="tx1"/>
            </a:solidFill>
          </a:ln>
        </p:spPr>
        <p:txBody>
          <a:bodyPr wrap="square" rtlCol="0">
            <a:spAutoFit/>
          </a:bodyPr>
          <a:lstStyle/>
          <a:p>
            <a:pPr algn="ctr"/>
            <a:r>
              <a:rPr lang="zh-CN" altLang="en-US" b="1" dirty="0" smtClean="0"/>
              <a:t>构建</a:t>
            </a:r>
            <a:endParaRPr lang="en-US" altLang="zh-CN" b="1" dirty="0" smtClean="0"/>
          </a:p>
          <a:p>
            <a:pPr algn="ctr"/>
            <a:r>
              <a:rPr lang="zh-CN" altLang="en-US" b="1" dirty="0"/>
              <a:t>八叉树</a:t>
            </a:r>
          </a:p>
        </p:txBody>
      </p:sp>
      <p:sp>
        <p:nvSpPr>
          <p:cNvPr id="15" name="TextBox 14"/>
          <p:cNvSpPr txBox="1"/>
          <p:nvPr/>
        </p:nvSpPr>
        <p:spPr>
          <a:xfrm>
            <a:off x="4572000" y="3011269"/>
            <a:ext cx="1905000" cy="646331"/>
          </a:xfrm>
          <a:prstGeom prst="rect">
            <a:avLst/>
          </a:prstGeom>
          <a:noFill/>
          <a:ln w="38100">
            <a:solidFill>
              <a:schemeClr val="tx1"/>
            </a:solidFill>
          </a:ln>
        </p:spPr>
        <p:txBody>
          <a:bodyPr wrap="square" rtlCol="0">
            <a:spAutoFit/>
          </a:bodyPr>
          <a:lstStyle/>
          <a:p>
            <a:pPr algn="ctr"/>
            <a:r>
              <a:rPr lang="zh-CN" altLang="en-US" b="1" dirty="0" smtClean="0"/>
              <a:t>生成</a:t>
            </a:r>
            <a:endParaRPr lang="en-US" altLang="zh-CN" b="1" dirty="0" smtClean="0"/>
          </a:p>
          <a:p>
            <a:pPr algn="ctr"/>
            <a:r>
              <a:rPr lang="zh-CN" altLang="en-US" b="1" dirty="0"/>
              <a:t>光子</a:t>
            </a:r>
          </a:p>
        </p:txBody>
      </p:sp>
      <p:sp>
        <p:nvSpPr>
          <p:cNvPr id="16" name="TextBox 15"/>
          <p:cNvSpPr txBox="1"/>
          <p:nvPr/>
        </p:nvSpPr>
        <p:spPr>
          <a:xfrm>
            <a:off x="3603978" y="5308558"/>
            <a:ext cx="1905000" cy="646331"/>
          </a:xfrm>
          <a:prstGeom prst="rect">
            <a:avLst/>
          </a:prstGeom>
          <a:noFill/>
          <a:ln w="38100">
            <a:solidFill>
              <a:schemeClr val="tx1"/>
            </a:solidFill>
          </a:ln>
        </p:spPr>
        <p:txBody>
          <a:bodyPr wrap="square" rtlCol="0">
            <a:spAutoFit/>
          </a:bodyPr>
          <a:lstStyle/>
          <a:p>
            <a:pPr algn="ctr"/>
            <a:r>
              <a:rPr lang="zh-CN" altLang="en-US" b="1" dirty="0" smtClean="0"/>
              <a:t>逐像素</a:t>
            </a:r>
            <a:endParaRPr lang="en-US" altLang="zh-CN" b="1" dirty="0" smtClean="0"/>
          </a:p>
          <a:p>
            <a:pPr algn="ctr"/>
            <a:r>
              <a:rPr lang="zh-CN" altLang="en-US" b="1" dirty="0"/>
              <a:t>绘制</a:t>
            </a:r>
          </a:p>
        </p:txBody>
      </p:sp>
      <p:cxnSp>
        <p:nvCxnSpPr>
          <p:cNvPr id="18" name="Straight Arrow Connector 17"/>
          <p:cNvCxnSpPr>
            <a:stCxn id="13" idx="2"/>
            <a:endCxn id="14" idx="0"/>
          </p:cNvCxnSpPr>
          <p:nvPr/>
        </p:nvCxnSpPr>
        <p:spPr>
          <a:xfrm rot="5400000">
            <a:off x="3294966" y="2762934"/>
            <a:ext cx="496669"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8" idx="2"/>
            <a:endCxn id="16" idx="0"/>
          </p:cNvCxnSpPr>
          <p:nvPr/>
        </p:nvCxnSpPr>
        <p:spPr>
          <a:xfrm rot="16200000" flipH="1">
            <a:off x="4301087" y="5053167"/>
            <a:ext cx="507958" cy="282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4" idx="2"/>
            <a:endCxn id="8" idx="0"/>
          </p:cNvCxnSpPr>
          <p:nvPr/>
        </p:nvCxnSpPr>
        <p:spPr>
          <a:xfrm rot="16200000" flipH="1">
            <a:off x="3800143" y="3400756"/>
            <a:ext cx="496669" cy="1010355"/>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5" idx="2"/>
            <a:endCxn id="8" idx="0"/>
          </p:cNvCxnSpPr>
          <p:nvPr/>
        </p:nvCxnSpPr>
        <p:spPr>
          <a:xfrm rot="5400000">
            <a:off x="4790744" y="3420512"/>
            <a:ext cx="496669" cy="970845"/>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6" name="Picture 8" descr="D:\ppt_introduction_geometry.png"/>
          <p:cNvPicPr>
            <a:picLocks noChangeAspect="1" noChangeArrowheads="1"/>
          </p:cNvPicPr>
          <p:nvPr/>
        </p:nvPicPr>
        <p:blipFill>
          <a:blip r:embed="rId4"/>
          <a:srcRect/>
          <a:stretch>
            <a:fillRect/>
          </a:stretch>
        </p:blipFill>
        <p:spPr bwMode="auto">
          <a:xfrm>
            <a:off x="5573889" y="3114501"/>
            <a:ext cx="1219048" cy="1434921"/>
          </a:xfrm>
          <a:prstGeom prst="rect">
            <a:avLst/>
          </a:prstGeom>
          <a:noFill/>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8"/>
                                        </p:tgtEl>
                                        <p:attrNameLst>
                                          <p:attrName>ppt_x</p:attrName>
                                          <p:attrName>ppt_y</p:attrName>
                                        </p:attrNameLst>
                                      </p:cBhvr>
                                    </p:animMotion>
                                  </p:childTnLst>
                                </p:cTn>
                              </p:par>
                              <p:par>
                                <p:cTn id="7" presetID="35" presetClass="path" presetSubtype="0" accel="50000" decel="50000" fill="hold" grpId="0" nodeType="withEffect">
                                  <p:stCondLst>
                                    <p:cond delay="0"/>
                                  </p:stCondLst>
                                  <p:childTnLst>
                                    <p:animMotion origin="layout" path="M 0 0  L -0.25 0  E" pathEditMode="relative" ptsTypes="">
                                      <p:cBhvr>
                                        <p:cTn id="8" dur="2000" fill="hold"/>
                                        <p:tgtEl>
                                          <p:spTgt spid="13"/>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14"/>
                                        </p:tgtEl>
                                        <p:attrNameLst>
                                          <p:attrName>ppt_x</p:attrName>
                                          <p:attrName>ppt_y</p:attrName>
                                        </p:attrNameLst>
                                      </p:cBhvr>
                                    </p:animMotion>
                                  </p:childTnLst>
                                </p:cTn>
                              </p:par>
                              <p:par>
                                <p:cTn id="11" presetID="35" presetClass="path" presetSubtype="0" accel="50000" decel="50000" fill="hold" grpId="0" nodeType="withEffect">
                                  <p:stCondLst>
                                    <p:cond delay="0"/>
                                  </p:stCondLst>
                                  <p:childTnLst>
                                    <p:animMotion origin="layout" path="M 0 0  L -0.25 0  E" pathEditMode="relative" ptsTypes="">
                                      <p:cBhvr>
                                        <p:cTn id="12" dur="2000" fill="hold"/>
                                        <p:tgtEl>
                                          <p:spTgt spid="15"/>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6"/>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18"/>
                                        </p:tgtEl>
                                        <p:attrNameLst>
                                          <p:attrName>ppt_x</p:attrName>
                                          <p:attrName>ppt_y</p:attrName>
                                        </p:attrNameLst>
                                      </p:cBhvr>
                                    </p:animMotion>
                                  </p:childTnLst>
                                </p:cTn>
                              </p:par>
                              <p:par>
                                <p:cTn id="17" presetID="35" presetClass="path" presetSubtype="0" accel="50000" decel="50000" fill="hold" nodeType="withEffect">
                                  <p:stCondLst>
                                    <p:cond delay="0"/>
                                  </p:stCondLst>
                                  <p:childTnLst>
                                    <p:animMotion origin="layout" path="M 0 0  L -0.25 0  E" pathEditMode="relative" ptsTypes="">
                                      <p:cBhvr>
                                        <p:cTn id="18" dur="2000" fill="hold"/>
                                        <p:tgtEl>
                                          <p:spTgt spid="24"/>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26"/>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0"/>
                                        </p:tgtEl>
                                        <p:attrNameLst>
                                          <p:attrName>ppt_x</p:attrName>
                                          <p:attrName>ppt_y</p:attrName>
                                        </p:attrNameLst>
                                      </p:cBhvr>
                                    </p:animMotion>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zh-CN" altLang="en-US" dirty="0"/>
          </a:p>
        </p:txBody>
      </p:sp>
      <p:sp>
        <p:nvSpPr>
          <p:cNvPr id="3" name="Title 2"/>
          <p:cNvSpPr>
            <a:spLocks noGrp="1"/>
          </p:cNvSpPr>
          <p:nvPr>
            <p:ph type="title"/>
          </p:nvPr>
        </p:nvSpPr>
        <p:spPr/>
        <p:txBody>
          <a:bodyPr/>
          <a:lstStyle/>
          <a:p>
            <a:r>
              <a:rPr lang="zh-CN" altLang="en-US" dirty="0" smtClean="0"/>
              <a:t>我们的解决方法</a:t>
            </a:r>
            <a:endParaRPr lang="zh-CN" altLang="en-US" dirty="0"/>
          </a:p>
        </p:txBody>
      </p:sp>
      <p:sp>
        <p:nvSpPr>
          <p:cNvPr id="4" name="TextBox 3"/>
          <p:cNvSpPr txBox="1"/>
          <p:nvPr/>
        </p:nvSpPr>
        <p:spPr>
          <a:xfrm>
            <a:off x="1315155" y="4154269"/>
            <a:ext cx="1905000" cy="646331"/>
          </a:xfrm>
          <a:prstGeom prst="rect">
            <a:avLst/>
          </a:prstGeom>
          <a:noFill/>
          <a:ln w="38100">
            <a:solidFill>
              <a:schemeClr val="tx1"/>
            </a:solidFill>
          </a:ln>
        </p:spPr>
        <p:txBody>
          <a:bodyPr wrap="square" rtlCol="0">
            <a:spAutoFit/>
          </a:bodyPr>
          <a:lstStyle/>
          <a:p>
            <a:pPr algn="ctr"/>
            <a:r>
              <a:rPr lang="zh-CN" altLang="en-US" b="1" dirty="0" smtClean="0"/>
              <a:t>自适应</a:t>
            </a:r>
            <a:endParaRPr lang="en-US" altLang="zh-CN" b="1" dirty="0" smtClean="0"/>
          </a:p>
          <a:p>
            <a:pPr algn="ctr"/>
            <a:r>
              <a:rPr lang="zh-CN" altLang="en-US" b="1" dirty="0" smtClean="0"/>
              <a:t>光子贴图</a:t>
            </a:r>
            <a:endParaRPr lang="zh-CN" altLang="en-US" b="1" dirty="0"/>
          </a:p>
        </p:txBody>
      </p:sp>
      <p:sp>
        <p:nvSpPr>
          <p:cNvPr id="5" name="TextBox 4"/>
          <p:cNvSpPr txBox="1"/>
          <p:nvPr/>
        </p:nvSpPr>
        <p:spPr>
          <a:xfrm>
            <a:off x="304800" y="1868269"/>
            <a:ext cx="1905000" cy="646331"/>
          </a:xfrm>
          <a:prstGeom prst="rect">
            <a:avLst/>
          </a:prstGeom>
          <a:noFill/>
          <a:ln w="38100">
            <a:solidFill>
              <a:schemeClr val="tx1"/>
            </a:solidFill>
          </a:ln>
        </p:spPr>
        <p:txBody>
          <a:bodyPr wrap="square" rtlCol="0">
            <a:spAutoFit/>
          </a:bodyPr>
          <a:lstStyle/>
          <a:p>
            <a:pPr algn="ctr"/>
            <a:r>
              <a:rPr lang="zh-CN" altLang="en-US" b="1" dirty="0" smtClean="0"/>
              <a:t>几何</a:t>
            </a:r>
            <a:endParaRPr lang="en-US" altLang="zh-CN" b="1" dirty="0" smtClean="0"/>
          </a:p>
          <a:p>
            <a:pPr algn="ctr"/>
            <a:r>
              <a:rPr lang="zh-CN" altLang="en-US" b="1" dirty="0" smtClean="0"/>
              <a:t>体素化</a:t>
            </a:r>
            <a:endParaRPr lang="zh-CN" altLang="en-US" b="1" dirty="0"/>
          </a:p>
        </p:txBody>
      </p:sp>
      <p:sp>
        <p:nvSpPr>
          <p:cNvPr id="6" name="TextBox 5"/>
          <p:cNvSpPr txBox="1"/>
          <p:nvPr/>
        </p:nvSpPr>
        <p:spPr>
          <a:xfrm>
            <a:off x="304800" y="3011269"/>
            <a:ext cx="1905000" cy="646331"/>
          </a:xfrm>
          <a:prstGeom prst="rect">
            <a:avLst/>
          </a:prstGeom>
          <a:noFill/>
          <a:ln w="38100">
            <a:solidFill>
              <a:schemeClr val="tx1"/>
            </a:solidFill>
          </a:ln>
        </p:spPr>
        <p:txBody>
          <a:bodyPr wrap="square" rtlCol="0">
            <a:spAutoFit/>
          </a:bodyPr>
          <a:lstStyle/>
          <a:p>
            <a:pPr algn="ctr"/>
            <a:r>
              <a:rPr lang="zh-CN" altLang="en-US" b="1" dirty="0" smtClean="0"/>
              <a:t>构建</a:t>
            </a:r>
            <a:endParaRPr lang="en-US" altLang="zh-CN" b="1" dirty="0" smtClean="0"/>
          </a:p>
          <a:p>
            <a:pPr algn="ctr"/>
            <a:r>
              <a:rPr lang="zh-CN" altLang="en-US" b="1" dirty="0" smtClean="0"/>
              <a:t>八叉树</a:t>
            </a:r>
            <a:endParaRPr lang="zh-CN" altLang="en-US" b="1" dirty="0"/>
          </a:p>
        </p:txBody>
      </p:sp>
      <p:sp>
        <p:nvSpPr>
          <p:cNvPr id="7" name="TextBox 6"/>
          <p:cNvSpPr txBox="1"/>
          <p:nvPr/>
        </p:nvSpPr>
        <p:spPr>
          <a:xfrm>
            <a:off x="2286000" y="3011269"/>
            <a:ext cx="1905000" cy="646331"/>
          </a:xfrm>
          <a:prstGeom prst="rect">
            <a:avLst/>
          </a:prstGeom>
          <a:noFill/>
          <a:ln w="38100">
            <a:solidFill>
              <a:schemeClr val="tx1"/>
            </a:solidFill>
          </a:ln>
        </p:spPr>
        <p:txBody>
          <a:bodyPr wrap="square" rtlCol="0">
            <a:spAutoFit/>
          </a:bodyPr>
          <a:lstStyle/>
          <a:p>
            <a:pPr algn="ctr"/>
            <a:r>
              <a:rPr lang="zh-CN" altLang="en-US" b="1" dirty="0" smtClean="0"/>
              <a:t>生成</a:t>
            </a:r>
            <a:endParaRPr lang="en-US" altLang="zh-CN" b="1" dirty="0" smtClean="0"/>
          </a:p>
          <a:p>
            <a:pPr algn="ctr"/>
            <a:r>
              <a:rPr lang="zh-CN" altLang="en-US" b="1" dirty="0" smtClean="0"/>
              <a:t>光子</a:t>
            </a:r>
            <a:endParaRPr lang="zh-CN" altLang="en-US" b="1" dirty="0"/>
          </a:p>
        </p:txBody>
      </p:sp>
      <p:sp>
        <p:nvSpPr>
          <p:cNvPr id="8" name="TextBox 7"/>
          <p:cNvSpPr txBox="1"/>
          <p:nvPr/>
        </p:nvSpPr>
        <p:spPr>
          <a:xfrm>
            <a:off x="1317978" y="5308558"/>
            <a:ext cx="1905000" cy="646331"/>
          </a:xfrm>
          <a:prstGeom prst="rect">
            <a:avLst/>
          </a:prstGeom>
          <a:noFill/>
          <a:ln w="38100">
            <a:solidFill>
              <a:schemeClr val="tx1"/>
            </a:solidFill>
          </a:ln>
        </p:spPr>
        <p:txBody>
          <a:bodyPr wrap="square" rtlCol="0">
            <a:spAutoFit/>
          </a:bodyPr>
          <a:lstStyle/>
          <a:p>
            <a:pPr algn="ctr"/>
            <a:r>
              <a:rPr lang="zh-CN" altLang="en-US" b="1" dirty="0" smtClean="0"/>
              <a:t>逐像素</a:t>
            </a:r>
            <a:endParaRPr lang="en-US" altLang="zh-CN" b="1" dirty="0" smtClean="0"/>
          </a:p>
          <a:p>
            <a:pPr algn="ctr"/>
            <a:r>
              <a:rPr lang="zh-CN" altLang="en-US" b="1" dirty="0" smtClean="0"/>
              <a:t>绘制</a:t>
            </a:r>
            <a:endParaRPr lang="zh-CN" altLang="en-US" b="1" dirty="0"/>
          </a:p>
        </p:txBody>
      </p:sp>
      <p:cxnSp>
        <p:nvCxnSpPr>
          <p:cNvPr id="9" name="Straight Arrow Connector 8"/>
          <p:cNvCxnSpPr>
            <a:stCxn id="5" idx="2"/>
            <a:endCxn id="6" idx="0"/>
          </p:cNvCxnSpPr>
          <p:nvPr/>
        </p:nvCxnSpPr>
        <p:spPr>
          <a:xfrm rot="5400000">
            <a:off x="1008966" y="2762934"/>
            <a:ext cx="496669"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4" idx="2"/>
            <a:endCxn id="8" idx="0"/>
          </p:cNvCxnSpPr>
          <p:nvPr/>
        </p:nvCxnSpPr>
        <p:spPr>
          <a:xfrm rot="16200000" flipH="1">
            <a:off x="2015087" y="5053167"/>
            <a:ext cx="507958" cy="282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6" idx="2"/>
            <a:endCxn id="4" idx="0"/>
          </p:cNvCxnSpPr>
          <p:nvPr/>
        </p:nvCxnSpPr>
        <p:spPr>
          <a:xfrm rot="16200000" flipH="1">
            <a:off x="1514143" y="3400756"/>
            <a:ext cx="496669" cy="1010355"/>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7" idx="2"/>
            <a:endCxn id="4" idx="0"/>
          </p:cNvCxnSpPr>
          <p:nvPr/>
        </p:nvCxnSpPr>
        <p:spPr>
          <a:xfrm rot="5400000">
            <a:off x="2504744" y="3420512"/>
            <a:ext cx="496669" cy="970845"/>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3557" name="Picture 5" descr="D:\ppt_introduction_octree.png"/>
          <p:cNvPicPr>
            <a:picLocks noChangeAspect="1" noChangeArrowheads="1"/>
          </p:cNvPicPr>
          <p:nvPr/>
        </p:nvPicPr>
        <p:blipFill>
          <a:blip r:embed="rId4"/>
          <a:srcRect/>
          <a:stretch>
            <a:fillRect/>
          </a:stretch>
        </p:blipFill>
        <p:spPr bwMode="auto">
          <a:xfrm>
            <a:off x="5246047" y="2906425"/>
            <a:ext cx="1936508" cy="1936508"/>
          </a:xfrm>
          <a:prstGeom prst="rect">
            <a:avLst/>
          </a:prstGeom>
          <a:noFill/>
        </p:spPr>
      </p:pic>
      <p:pic>
        <p:nvPicPr>
          <p:cNvPr id="23558" name="Picture 6" descr="D:\ppt_introduction_voxelized.png"/>
          <p:cNvPicPr>
            <a:picLocks noChangeAspect="1" noChangeArrowheads="1"/>
          </p:cNvPicPr>
          <p:nvPr/>
        </p:nvPicPr>
        <p:blipFill>
          <a:blip r:embed="rId5"/>
          <a:srcRect/>
          <a:stretch>
            <a:fillRect/>
          </a:stretch>
        </p:blipFill>
        <p:spPr bwMode="auto">
          <a:xfrm>
            <a:off x="5239697" y="2900075"/>
            <a:ext cx="1942858" cy="1942858"/>
          </a:xfrm>
          <a:prstGeom prst="rect">
            <a:avLst/>
          </a:prstGeom>
          <a:noFill/>
        </p:spPr>
      </p:pic>
      <p:pic>
        <p:nvPicPr>
          <p:cNvPr id="23560" name="Picture 8" descr="D:\ppt_introduction_geometry.png"/>
          <p:cNvPicPr>
            <a:picLocks noChangeAspect="1" noChangeArrowheads="1"/>
          </p:cNvPicPr>
          <p:nvPr/>
        </p:nvPicPr>
        <p:blipFill>
          <a:blip r:embed="rId6"/>
          <a:srcRect/>
          <a:stretch>
            <a:fillRect/>
          </a:stretch>
        </p:blipFill>
        <p:spPr bwMode="auto">
          <a:xfrm>
            <a:off x="5573889" y="3114501"/>
            <a:ext cx="1219048" cy="1434921"/>
          </a:xfrm>
          <a:prstGeom prst="rect">
            <a:avLst/>
          </a:prstGeom>
          <a:noFill/>
        </p:spPr>
      </p:pic>
      <p:pic>
        <p:nvPicPr>
          <p:cNvPr id="23556" name="Picture 4" descr="D:\ppt_introduction_photon.png"/>
          <p:cNvPicPr>
            <a:picLocks noChangeAspect="1" noChangeArrowheads="1"/>
          </p:cNvPicPr>
          <p:nvPr/>
        </p:nvPicPr>
        <p:blipFill>
          <a:blip r:embed="rId7"/>
          <a:srcRect/>
          <a:stretch>
            <a:fillRect/>
          </a:stretch>
        </p:blipFill>
        <p:spPr bwMode="auto">
          <a:xfrm>
            <a:off x="5246511" y="1920888"/>
            <a:ext cx="2933334" cy="2933334"/>
          </a:xfrm>
          <a:prstGeom prst="rect">
            <a:avLst/>
          </a:prstGeom>
          <a:noFill/>
        </p:spPr>
      </p:pic>
      <p:pic>
        <p:nvPicPr>
          <p:cNvPr id="23555" name="Picture 3" descr="D:\ppt_introduction_tracing.png"/>
          <p:cNvPicPr>
            <a:picLocks noChangeAspect="1" noChangeArrowheads="1"/>
          </p:cNvPicPr>
          <p:nvPr/>
        </p:nvPicPr>
        <p:blipFill>
          <a:blip r:embed="rId8"/>
          <a:srcRect/>
          <a:stretch>
            <a:fillRect/>
          </a:stretch>
        </p:blipFill>
        <p:spPr bwMode="auto">
          <a:xfrm>
            <a:off x="4997142" y="1920888"/>
            <a:ext cx="3187302" cy="2933334"/>
          </a:xfrm>
          <a:prstGeom prst="rect">
            <a:avLst/>
          </a:prstGeom>
          <a:noFill/>
        </p:spPr>
      </p:pic>
      <p:pic>
        <p:nvPicPr>
          <p:cNvPr id="23554" name="Picture 2" descr="D:\ppt_introduction_camera.png"/>
          <p:cNvPicPr>
            <a:picLocks noChangeAspect="1" noChangeArrowheads="1"/>
          </p:cNvPicPr>
          <p:nvPr/>
        </p:nvPicPr>
        <p:blipFill>
          <a:blip r:embed="rId9"/>
          <a:srcRect/>
          <a:stretch>
            <a:fillRect/>
          </a:stretch>
        </p:blipFill>
        <p:spPr bwMode="auto">
          <a:xfrm>
            <a:off x="4997911" y="1905000"/>
            <a:ext cx="3688889" cy="2933334"/>
          </a:xfrm>
          <a:prstGeom prst="rect">
            <a:avLst/>
          </a:prstGeom>
          <a:noFill/>
        </p:spPr>
      </p:pic>
      <p:sp>
        <p:nvSpPr>
          <p:cNvPr id="38" name="TextBox 37"/>
          <p:cNvSpPr txBox="1"/>
          <p:nvPr/>
        </p:nvSpPr>
        <p:spPr>
          <a:xfrm>
            <a:off x="1315155" y="4153552"/>
            <a:ext cx="1905000" cy="646331"/>
          </a:xfrm>
          <a:prstGeom prst="rect">
            <a:avLst/>
          </a:prstGeom>
          <a:noFill/>
          <a:ln w="38100">
            <a:solidFill>
              <a:schemeClr val="accent6">
                <a:lumMod val="75000"/>
              </a:schemeClr>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39" name="TextBox 38"/>
          <p:cNvSpPr txBox="1"/>
          <p:nvPr/>
        </p:nvSpPr>
        <p:spPr>
          <a:xfrm>
            <a:off x="304800" y="1867552"/>
            <a:ext cx="1905000" cy="646331"/>
          </a:xfrm>
          <a:prstGeom prst="rect">
            <a:avLst/>
          </a:prstGeom>
          <a:noFill/>
          <a:ln w="38100">
            <a:solidFill>
              <a:schemeClr val="accent6">
                <a:lumMod val="75000"/>
              </a:schemeClr>
            </a:solidFill>
          </a:ln>
        </p:spPr>
        <p:txBody>
          <a:bodyPr wrap="square" rtlCol="0">
            <a:spAutoFit/>
          </a:bodyPr>
          <a:lstStyle/>
          <a:p>
            <a:pPr algn="ctr"/>
            <a:r>
              <a:rPr lang="en-US" altLang="zh-CN" b="1" dirty="0" smtClean="0">
                <a:solidFill>
                  <a:schemeClr val="accent6">
                    <a:lumMod val="75000"/>
                  </a:schemeClr>
                </a:solidFill>
              </a:rPr>
              <a:t>                </a:t>
            </a:r>
          </a:p>
          <a:p>
            <a:pPr algn="ctr"/>
            <a:endParaRPr lang="zh-CN" altLang="en-US" b="1" dirty="0">
              <a:solidFill>
                <a:schemeClr val="accent6">
                  <a:lumMod val="75000"/>
                </a:schemeClr>
              </a:solidFill>
            </a:endParaRPr>
          </a:p>
        </p:txBody>
      </p:sp>
      <p:sp>
        <p:nvSpPr>
          <p:cNvPr id="40" name="TextBox 39"/>
          <p:cNvSpPr txBox="1"/>
          <p:nvPr/>
        </p:nvSpPr>
        <p:spPr>
          <a:xfrm>
            <a:off x="304800" y="3010552"/>
            <a:ext cx="1905000" cy="646331"/>
          </a:xfrm>
          <a:prstGeom prst="rect">
            <a:avLst/>
          </a:prstGeom>
          <a:noFill/>
          <a:ln w="38100">
            <a:solidFill>
              <a:schemeClr val="accent6">
                <a:lumMod val="75000"/>
              </a:schemeClr>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41" name="TextBox 40"/>
          <p:cNvSpPr txBox="1"/>
          <p:nvPr/>
        </p:nvSpPr>
        <p:spPr>
          <a:xfrm>
            <a:off x="2286000" y="3010552"/>
            <a:ext cx="1905000" cy="646331"/>
          </a:xfrm>
          <a:prstGeom prst="rect">
            <a:avLst/>
          </a:prstGeom>
          <a:noFill/>
          <a:ln w="38100">
            <a:solidFill>
              <a:schemeClr val="accent6">
                <a:lumMod val="75000"/>
              </a:schemeClr>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42" name="TextBox 41"/>
          <p:cNvSpPr txBox="1"/>
          <p:nvPr/>
        </p:nvSpPr>
        <p:spPr>
          <a:xfrm>
            <a:off x="1317978" y="5307841"/>
            <a:ext cx="1905000" cy="646331"/>
          </a:xfrm>
          <a:prstGeom prst="rect">
            <a:avLst/>
          </a:prstGeom>
          <a:noFill/>
          <a:ln w="38100">
            <a:solidFill>
              <a:schemeClr val="accent6">
                <a:lumMod val="75000"/>
              </a:schemeClr>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cxnSp>
        <p:nvCxnSpPr>
          <p:cNvPr id="43" name="Straight Arrow Connector 42"/>
          <p:cNvCxnSpPr>
            <a:stCxn id="39" idx="2"/>
            <a:endCxn id="40" idx="0"/>
          </p:cNvCxnSpPr>
          <p:nvPr/>
        </p:nvCxnSpPr>
        <p:spPr>
          <a:xfrm rot="5400000">
            <a:off x="1008966" y="2762217"/>
            <a:ext cx="496669" cy="1588"/>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8" idx="2"/>
            <a:endCxn id="42" idx="0"/>
          </p:cNvCxnSpPr>
          <p:nvPr/>
        </p:nvCxnSpPr>
        <p:spPr>
          <a:xfrm rot="16200000" flipH="1">
            <a:off x="2015087" y="5052450"/>
            <a:ext cx="507958" cy="2823"/>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40" idx="2"/>
            <a:endCxn id="38" idx="0"/>
          </p:cNvCxnSpPr>
          <p:nvPr/>
        </p:nvCxnSpPr>
        <p:spPr>
          <a:xfrm rot="16200000" flipH="1">
            <a:off x="1514143" y="3400039"/>
            <a:ext cx="496669" cy="1010355"/>
          </a:xfrm>
          <a:prstGeom prst="bentConnector3">
            <a:avLst>
              <a:gd name="adj1" fmla="val 50000"/>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41" idx="2"/>
            <a:endCxn id="38" idx="0"/>
          </p:cNvCxnSpPr>
          <p:nvPr/>
        </p:nvCxnSpPr>
        <p:spPr>
          <a:xfrm rot="5400000">
            <a:off x="2504744" y="3419795"/>
            <a:ext cx="496669" cy="970845"/>
          </a:xfrm>
          <a:prstGeom prst="bentConnector3">
            <a:avLst>
              <a:gd name="adj1" fmla="val 50000"/>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315155" y="4153800"/>
            <a:ext cx="1905000" cy="646331"/>
          </a:xfrm>
          <a:prstGeom prst="rect">
            <a:avLst/>
          </a:prstGeom>
          <a:noFill/>
          <a:ln w="38100">
            <a:solidFill>
              <a:srgbClr val="FF0000"/>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48" name="TextBox 47"/>
          <p:cNvSpPr txBox="1"/>
          <p:nvPr/>
        </p:nvSpPr>
        <p:spPr>
          <a:xfrm>
            <a:off x="304800" y="1867800"/>
            <a:ext cx="1905000" cy="646331"/>
          </a:xfrm>
          <a:prstGeom prst="rect">
            <a:avLst/>
          </a:prstGeom>
          <a:noFill/>
          <a:ln w="38100">
            <a:solidFill>
              <a:srgbClr val="FF0000"/>
            </a:solidFill>
          </a:ln>
        </p:spPr>
        <p:txBody>
          <a:bodyPr wrap="square" rtlCol="0">
            <a:spAutoFit/>
          </a:bodyPr>
          <a:lstStyle/>
          <a:p>
            <a:pPr algn="ctr"/>
            <a:r>
              <a:rPr lang="en-US" altLang="zh-CN" b="1" dirty="0" smtClean="0">
                <a:solidFill>
                  <a:schemeClr val="accent6">
                    <a:lumMod val="75000"/>
                  </a:schemeClr>
                </a:solidFill>
              </a:rPr>
              <a:t>                </a:t>
            </a:r>
          </a:p>
          <a:p>
            <a:pPr algn="ctr"/>
            <a:endParaRPr lang="zh-CN" altLang="en-US" b="1" dirty="0">
              <a:solidFill>
                <a:schemeClr val="accent6">
                  <a:lumMod val="75000"/>
                </a:schemeClr>
              </a:solidFill>
            </a:endParaRPr>
          </a:p>
        </p:txBody>
      </p:sp>
      <p:sp>
        <p:nvSpPr>
          <p:cNvPr id="49" name="TextBox 48"/>
          <p:cNvSpPr txBox="1"/>
          <p:nvPr/>
        </p:nvSpPr>
        <p:spPr>
          <a:xfrm>
            <a:off x="304800" y="3010800"/>
            <a:ext cx="1905000" cy="646331"/>
          </a:xfrm>
          <a:prstGeom prst="rect">
            <a:avLst/>
          </a:prstGeom>
          <a:noFill/>
          <a:ln w="38100">
            <a:solidFill>
              <a:srgbClr val="FF0000"/>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50" name="TextBox 49"/>
          <p:cNvSpPr txBox="1"/>
          <p:nvPr/>
        </p:nvSpPr>
        <p:spPr>
          <a:xfrm>
            <a:off x="2286000" y="3010800"/>
            <a:ext cx="1905000" cy="646331"/>
          </a:xfrm>
          <a:prstGeom prst="rect">
            <a:avLst/>
          </a:prstGeom>
          <a:noFill/>
          <a:ln w="38100">
            <a:solidFill>
              <a:srgbClr val="FF0000"/>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sp>
        <p:nvSpPr>
          <p:cNvPr id="51" name="TextBox 50"/>
          <p:cNvSpPr txBox="1"/>
          <p:nvPr/>
        </p:nvSpPr>
        <p:spPr>
          <a:xfrm>
            <a:off x="1317978" y="5308089"/>
            <a:ext cx="1905000" cy="646331"/>
          </a:xfrm>
          <a:prstGeom prst="rect">
            <a:avLst/>
          </a:prstGeom>
          <a:noFill/>
          <a:ln w="38100">
            <a:solidFill>
              <a:srgbClr val="FF0000"/>
            </a:solidFill>
          </a:ln>
        </p:spPr>
        <p:txBody>
          <a:bodyPr wrap="square" rtlCol="0">
            <a:spAutoFit/>
          </a:bodyPr>
          <a:lstStyle/>
          <a:p>
            <a:pPr algn="ctr"/>
            <a:endParaRPr lang="en-US" altLang="zh-CN" b="1" dirty="0" smtClean="0">
              <a:solidFill>
                <a:schemeClr val="accent6">
                  <a:lumMod val="75000"/>
                </a:schemeClr>
              </a:solidFill>
            </a:endParaRPr>
          </a:p>
          <a:p>
            <a:pPr algn="ctr"/>
            <a:endParaRPr lang="zh-CN" altLang="en-US" b="1" dirty="0">
              <a:solidFill>
                <a:schemeClr val="accent6">
                  <a:lumMod val="75000"/>
                </a:schemeClr>
              </a:solidFill>
            </a:endParaRPr>
          </a:p>
        </p:txBody>
      </p:sp>
      <p:pic>
        <p:nvPicPr>
          <p:cNvPr id="23561" name="Picture 9" descr="D:\introduction_render_result.png"/>
          <p:cNvPicPr>
            <a:picLocks noChangeAspect="1" noChangeArrowheads="1"/>
          </p:cNvPicPr>
          <p:nvPr/>
        </p:nvPicPr>
        <p:blipFill>
          <a:blip r:embed="rId10"/>
          <a:srcRect/>
          <a:stretch>
            <a:fillRect/>
          </a:stretch>
        </p:blipFill>
        <p:spPr bwMode="auto">
          <a:xfrm>
            <a:off x="4621874" y="2286000"/>
            <a:ext cx="4064926" cy="3048695"/>
          </a:xfrm>
          <a:prstGeom prst="rect">
            <a:avLst/>
          </a:prstGeom>
          <a:noFill/>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20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20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20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20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2000"/>
                                        <p:tgtEl>
                                          <p:spTgt spid="42"/>
                                        </p:tgtEl>
                                      </p:cBhvr>
                                    </p:animEffect>
                                  </p:childTnLst>
                                </p:cTn>
                              </p:par>
                              <p:par>
                                <p:cTn id="20" presetID="10"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0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2000"/>
                                        <p:tgtEl>
                                          <p:spTgt spid="44"/>
                                        </p:tgtEl>
                                      </p:cBhvr>
                                    </p:animEffect>
                                  </p:childTnLst>
                                </p:cTn>
                              </p:par>
                              <p:par>
                                <p:cTn id="26" presetID="10" presetClass="entr" presetSubtype="0"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20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2000"/>
                                        <p:tgtEl>
                                          <p:spTgt spid="46"/>
                                        </p:tgtEl>
                                      </p:cBhvr>
                                    </p:animEffect>
                                  </p:childTnLst>
                                </p:cTn>
                              </p:par>
                              <p:par>
                                <p:cTn id="32" presetID="10" presetClass="exit" presetSubtype="0" fill="hold" nodeType="withEffect">
                                  <p:stCondLst>
                                    <p:cond delay="0"/>
                                  </p:stCondLst>
                                  <p:childTnLst>
                                    <p:animEffect transition="out" filter="fade">
                                      <p:cBhvr>
                                        <p:cTn id="33" dur="2000"/>
                                        <p:tgtEl>
                                          <p:spTgt spid="23560"/>
                                        </p:tgtEl>
                                      </p:cBhvr>
                                    </p:animEffect>
                                    <p:set>
                                      <p:cBhvr>
                                        <p:cTn id="34" dur="1" fill="hold">
                                          <p:stCondLst>
                                            <p:cond delay="1999"/>
                                          </p:stCondLst>
                                        </p:cTn>
                                        <p:tgtEl>
                                          <p:spTgt spid="23560"/>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23558"/>
                                        </p:tgtEl>
                                        <p:attrNameLst>
                                          <p:attrName>style.visibility</p:attrName>
                                        </p:attrNameLst>
                                      </p:cBhvr>
                                      <p:to>
                                        <p:strVal val="visible"/>
                                      </p:to>
                                    </p:set>
                                    <p:animEffect transition="in" filter="fade">
                                      <p:cBhvr>
                                        <p:cTn id="37" dur="2000"/>
                                        <p:tgtEl>
                                          <p:spTgt spid="2355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2000"/>
                                        <p:tgtEl>
                                          <p:spTgt spid="4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2000"/>
                                        <p:tgtEl>
                                          <p:spTgt spid="23558"/>
                                        </p:tgtEl>
                                      </p:cBhvr>
                                    </p:animEffect>
                                    <p:set>
                                      <p:cBhvr>
                                        <p:cTn id="45" dur="1" fill="hold">
                                          <p:stCondLst>
                                            <p:cond delay="1999"/>
                                          </p:stCondLst>
                                        </p:cTn>
                                        <p:tgtEl>
                                          <p:spTgt spid="23558"/>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3557"/>
                                        </p:tgtEl>
                                        <p:attrNameLst>
                                          <p:attrName>style.visibility</p:attrName>
                                        </p:attrNameLst>
                                      </p:cBhvr>
                                      <p:to>
                                        <p:strVal val="visible"/>
                                      </p:to>
                                    </p:set>
                                    <p:animEffect transition="in" filter="fade">
                                      <p:cBhvr>
                                        <p:cTn id="48" dur="2000"/>
                                        <p:tgtEl>
                                          <p:spTgt spid="23557"/>
                                        </p:tgtEl>
                                      </p:cBhvr>
                                    </p:animEffect>
                                  </p:childTnLst>
                                </p:cTn>
                              </p:par>
                              <p:par>
                                <p:cTn id="49" presetID="10" presetClass="exit" presetSubtype="0" fill="hold" grpId="1" nodeType="withEffect">
                                  <p:stCondLst>
                                    <p:cond delay="0"/>
                                  </p:stCondLst>
                                  <p:childTnLst>
                                    <p:animEffect transition="out" filter="fade">
                                      <p:cBhvr>
                                        <p:cTn id="50" dur="2000"/>
                                        <p:tgtEl>
                                          <p:spTgt spid="48"/>
                                        </p:tgtEl>
                                      </p:cBhvr>
                                    </p:animEffect>
                                    <p:set>
                                      <p:cBhvr>
                                        <p:cTn id="51" dur="1" fill="hold">
                                          <p:stCondLst>
                                            <p:cond delay="1999"/>
                                          </p:stCondLst>
                                        </p:cTn>
                                        <p:tgtEl>
                                          <p:spTgt spid="48"/>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20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3556"/>
                                        </p:tgtEl>
                                        <p:attrNameLst>
                                          <p:attrName>style.visibility</p:attrName>
                                        </p:attrNameLst>
                                      </p:cBhvr>
                                      <p:to>
                                        <p:strVal val="visible"/>
                                      </p:to>
                                    </p:set>
                                    <p:animEffect transition="in" filter="fade">
                                      <p:cBhvr>
                                        <p:cTn id="59" dur="2000"/>
                                        <p:tgtEl>
                                          <p:spTgt spid="23556"/>
                                        </p:tgtEl>
                                      </p:cBhvr>
                                    </p:animEffect>
                                  </p:childTnLst>
                                </p:cTn>
                              </p:par>
                              <p:par>
                                <p:cTn id="60" presetID="10" presetClass="exit" presetSubtype="0" fill="hold" grpId="1" nodeType="withEffect">
                                  <p:stCondLst>
                                    <p:cond delay="0"/>
                                  </p:stCondLst>
                                  <p:childTnLst>
                                    <p:animEffect transition="out" filter="fade">
                                      <p:cBhvr>
                                        <p:cTn id="61" dur="2000"/>
                                        <p:tgtEl>
                                          <p:spTgt spid="49"/>
                                        </p:tgtEl>
                                      </p:cBhvr>
                                    </p:animEffect>
                                    <p:set>
                                      <p:cBhvr>
                                        <p:cTn id="62" dur="1" fill="hold">
                                          <p:stCondLst>
                                            <p:cond delay="1999"/>
                                          </p:stCondLst>
                                        </p:cTn>
                                        <p:tgtEl>
                                          <p:spTgt spid="49"/>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2000"/>
                                        <p:tgtEl>
                                          <p:spTgt spid="5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2000"/>
                                        <p:tgtEl>
                                          <p:spTgt spid="23556"/>
                                        </p:tgtEl>
                                      </p:cBhvr>
                                    </p:animEffect>
                                    <p:set>
                                      <p:cBhvr>
                                        <p:cTn id="70" dur="1" fill="hold">
                                          <p:stCondLst>
                                            <p:cond delay="1999"/>
                                          </p:stCondLst>
                                        </p:cTn>
                                        <p:tgtEl>
                                          <p:spTgt spid="23556"/>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23555"/>
                                        </p:tgtEl>
                                        <p:attrNameLst>
                                          <p:attrName>style.visibility</p:attrName>
                                        </p:attrNameLst>
                                      </p:cBhvr>
                                      <p:to>
                                        <p:strVal val="visible"/>
                                      </p:to>
                                    </p:set>
                                    <p:animEffect transition="in" filter="fade">
                                      <p:cBhvr>
                                        <p:cTn id="73" dur="2000"/>
                                        <p:tgtEl>
                                          <p:spTgt spid="23555"/>
                                        </p:tgtEl>
                                      </p:cBhvr>
                                    </p:animEffect>
                                  </p:childTnLst>
                                </p:cTn>
                              </p:par>
                              <p:par>
                                <p:cTn id="74" presetID="10" presetClass="exit" presetSubtype="0" fill="hold" grpId="1" nodeType="withEffect">
                                  <p:stCondLst>
                                    <p:cond delay="0"/>
                                  </p:stCondLst>
                                  <p:childTnLst>
                                    <p:animEffect transition="out" filter="fade">
                                      <p:cBhvr>
                                        <p:cTn id="75" dur="2000"/>
                                        <p:tgtEl>
                                          <p:spTgt spid="50"/>
                                        </p:tgtEl>
                                      </p:cBhvr>
                                    </p:animEffect>
                                    <p:set>
                                      <p:cBhvr>
                                        <p:cTn id="76" dur="1" fill="hold">
                                          <p:stCondLst>
                                            <p:cond delay="1999"/>
                                          </p:stCondLst>
                                        </p:cTn>
                                        <p:tgtEl>
                                          <p:spTgt spid="50"/>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2000"/>
                                        <p:tgtEl>
                                          <p:spTgt spid="4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23554"/>
                                        </p:tgtEl>
                                        <p:attrNameLst>
                                          <p:attrName>style.visibility</p:attrName>
                                        </p:attrNameLst>
                                      </p:cBhvr>
                                      <p:to>
                                        <p:strVal val="visible"/>
                                      </p:to>
                                    </p:set>
                                    <p:animEffect transition="in" filter="fade">
                                      <p:cBhvr>
                                        <p:cTn id="84" dur="2000"/>
                                        <p:tgtEl>
                                          <p:spTgt spid="2355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2000"/>
                                        <p:tgtEl>
                                          <p:spTgt spid="51"/>
                                        </p:tgtEl>
                                      </p:cBhvr>
                                    </p:animEffect>
                                  </p:childTnLst>
                                </p:cTn>
                              </p:par>
                              <p:par>
                                <p:cTn id="88" presetID="10" presetClass="exit" presetSubtype="0" fill="hold" grpId="1" nodeType="withEffect">
                                  <p:stCondLst>
                                    <p:cond delay="0"/>
                                  </p:stCondLst>
                                  <p:childTnLst>
                                    <p:animEffect transition="out" filter="fade">
                                      <p:cBhvr>
                                        <p:cTn id="89" dur="2000"/>
                                        <p:tgtEl>
                                          <p:spTgt spid="47"/>
                                        </p:tgtEl>
                                      </p:cBhvr>
                                    </p:animEffect>
                                    <p:set>
                                      <p:cBhvr>
                                        <p:cTn id="90" dur="1" fill="hold">
                                          <p:stCondLst>
                                            <p:cond delay="1999"/>
                                          </p:stCondLst>
                                        </p:cTn>
                                        <p:tgtEl>
                                          <p:spTgt spid="47"/>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2" nodeType="clickEffect">
                                  <p:stCondLst>
                                    <p:cond delay="0"/>
                                  </p:stCondLst>
                                  <p:childTnLst>
                                    <p:animEffect transition="out" filter="fade">
                                      <p:cBhvr>
                                        <p:cTn id="94" dur="2000"/>
                                        <p:tgtEl>
                                          <p:spTgt spid="48"/>
                                        </p:tgtEl>
                                      </p:cBhvr>
                                    </p:animEffect>
                                    <p:set>
                                      <p:cBhvr>
                                        <p:cTn id="95" dur="1" fill="hold">
                                          <p:stCondLst>
                                            <p:cond delay="1999"/>
                                          </p:stCondLst>
                                        </p:cTn>
                                        <p:tgtEl>
                                          <p:spTgt spid="48"/>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2000"/>
                                        <p:tgtEl>
                                          <p:spTgt spid="49"/>
                                        </p:tgtEl>
                                      </p:cBhvr>
                                    </p:animEffect>
                                    <p:set>
                                      <p:cBhvr>
                                        <p:cTn id="98" dur="1" fill="hold">
                                          <p:stCondLst>
                                            <p:cond delay="1999"/>
                                          </p:stCondLst>
                                        </p:cTn>
                                        <p:tgtEl>
                                          <p:spTgt spid="49"/>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2000"/>
                                        <p:tgtEl>
                                          <p:spTgt spid="50"/>
                                        </p:tgtEl>
                                      </p:cBhvr>
                                    </p:animEffect>
                                    <p:set>
                                      <p:cBhvr>
                                        <p:cTn id="101" dur="1" fill="hold">
                                          <p:stCondLst>
                                            <p:cond delay="1999"/>
                                          </p:stCondLst>
                                        </p:cTn>
                                        <p:tgtEl>
                                          <p:spTgt spid="50"/>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2000"/>
                                        <p:tgtEl>
                                          <p:spTgt spid="43"/>
                                        </p:tgtEl>
                                      </p:cBhvr>
                                    </p:animEffect>
                                    <p:set>
                                      <p:cBhvr>
                                        <p:cTn id="104" dur="1" fill="hold">
                                          <p:stCondLst>
                                            <p:cond delay="1999"/>
                                          </p:stCondLst>
                                        </p:cTn>
                                        <p:tgtEl>
                                          <p:spTgt spid="43"/>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2000"/>
                                        <p:tgtEl>
                                          <p:spTgt spid="46"/>
                                        </p:tgtEl>
                                      </p:cBhvr>
                                    </p:animEffect>
                                    <p:set>
                                      <p:cBhvr>
                                        <p:cTn id="107" dur="1" fill="hold">
                                          <p:stCondLst>
                                            <p:cond delay="1999"/>
                                          </p:stCondLst>
                                        </p:cTn>
                                        <p:tgtEl>
                                          <p:spTgt spid="46"/>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2000"/>
                                        <p:tgtEl>
                                          <p:spTgt spid="45"/>
                                        </p:tgtEl>
                                      </p:cBhvr>
                                    </p:animEffect>
                                    <p:set>
                                      <p:cBhvr>
                                        <p:cTn id="110" dur="1" fill="hold">
                                          <p:stCondLst>
                                            <p:cond delay="1999"/>
                                          </p:stCondLst>
                                        </p:cTn>
                                        <p:tgtEl>
                                          <p:spTgt spid="45"/>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2000"/>
                                        <p:tgtEl>
                                          <p:spTgt spid="47"/>
                                        </p:tgtEl>
                                      </p:cBhvr>
                                    </p:animEffect>
                                    <p:set>
                                      <p:cBhvr>
                                        <p:cTn id="113" dur="1" fill="hold">
                                          <p:stCondLst>
                                            <p:cond delay="1999"/>
                                          </p:stCondLst>
                                        </p:cTn>
                                        <p:tgtEl>
                                          <p:spTgt spid="47"/>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2000"/>
                                        <p:tgtEl>
                                          <p:spTgt spid="44"/>
                                        </p:tgtEl>
                                      </p:cBhvr>
                                    </p:animEffect>
                                    <p:set>
                                      <p:cBhvr>
                                        <p:cTn id="116" dur="1" fill="hold">
                                          <p:stCondLst>
                                            <p:cond delay="1999"/>
                                          </p:stCondLst>
                                        </p:cTn>
                                        <p:tgtEl>
                                          <p:spTgt spid="44"/>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2000"/>
                                        <p:tgtEl>
                                          <p:spTgt spid="51"/>
                                        </p:tgtEl>
                                      </p:cBhvr>
                                    </p:animEffect>
                                    <p:set>
                                      <p:cBhvr>
                                        <p:cTn id="119" dur="1" fill="hold">
                                          <p:stCondLst>
                                            <p:cond delay="1999"/>
                                          </p:stCondLst>
                                        </p:cTn>
                                        <p:tgtEl>
                                          <p:spTgt spid="51"/>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38"/>
                                        </p:tgtEl>
                                      </p:cBhvr>
                                    </p:animEffect>
                                    <p:set>
                                      <p:cBhvr>
                                        <p:cTn id="122" dur="1" fill="hold">
                                          <p:stCondLst>
                                            <p:cond delay="1999"/>
                                          </p:stCondLst>
                                        </p:cTn>
                                        <p:tgtEl>
                                          <p:spTgt spid="38"/>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2000"/>
                                        <p:tgtEl>
                                          <p:spTgt spid="39"/>
                                        </p:tgtEl>
                                      </p:cBhvr>
                                    </p:animEffect>
                                    <p:set>
                                      <p:cBhvr>
                                        <p:cTn id="125" dur="1" fill="hold">
                                          <p:stCondLst>
                                            <p:cond delay="1999"/>
                                          </p:stCondLst>
                                        </p:cTn>
                                        <p:tgtEl>
                                          <p:spTgt spid="39"/>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2000"/>
                                        <p:tgtEl>
                                          <p:spTgt spid="40"/>
                                        </p:tgtEl>
                                      </p:cBhvr>
                                    </p:animEffect>
                                    <p:set>
                                      <p:cBhvr>
                                        <p:cTn id="128" dur="1" fill="hold">
                                          <p:stCondLst>
                                            <p:cond delay="1999"/>
                                          </p:stCondLst>
                                        </p:cTn>
                                        <p:tgtEl>
                                          <p:spTgt spid="40"/>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2000"/>
                                        <p:tgtEl>
                                          <p:spTgt spid="41"/>
                                        </p:tgtEl>
                                      </p:cBhvr>
                                    </p:animEffect>
                                    <p:set>
                                      <p:cBhvr>
                                        <p:cTn id="131" dur="1" fill="hold">
                                          <p:stCondLst>
                                            <p:cond delay="1999"/>
                                          </p:stCondLst>
                                        </p:cTn>
                                        <p:tgtEl>
                                          <p:spTgt spid="41"/>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2000"/>
                                        <p:tgtEl>
                                          <p:spTgt spid="42"/>
                                        </p:tgtEl>
                                      </p:cBhvr>
                                    </p:animEffect>
                                    <p:set>
                                      <p:cBhvr>
                                        <p:cTn id="134" dur="1" fill="hold">
                                          <p:stCondLst>
                                            <p:cond delay="1999"/>
                                          </p:stCondLst>
                                        </p:cTn>
                                        <p:tgtEl>
                                          <p:spTgt spid="42"/>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2000"/>
                                        <p:tgtEl>
                                          <p:spTgt spid="23554"/>
                                        </p:tgtEl>
                                      </p:cBhvr>
                                    </p:animEffect>
                                    <p:set>
                                      <p:cBhvr>
                                        <p:cTn id="137" dur="1" fill="hold">
                                          <p:stCondLst>
                                            <p:cond delay="1999"/>
                                          </p:stCondLst>
                                        </p:cTn>
                                        <p:tgtEl>
                                          <p:spTgt spid="23554"/>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2000"/>
                                        <p:tgtEl>
                                          <p:spTgt spid="23555"/>
                                        </p:tgtEl>
                                      </p:cBhvr>
                                    </p:animEffect>
                                    <p:set>
                                      <p:cBhvr>
                                        <p:cTn id="140" dur="1" fill="hold">
                                          <p:stCondLst>
                                            <p:cond delay="1999"/>
                                          </p:stCondLst>
                                        </p:cTn>
                                        <p:tgtEl>
                                          <p:spTgt spid="23555"/>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2000"/>
                                        <p:tgtEl>
                                          <p:spTgt spid="23557"/>
                                        </p:tgtEl>
                                      </p:cBhvr>
                                    </p:animEffect>
                                    <p:set>
                                      <p:cBhvr>
                                        <p:cTn id="143" dur="1" fill="hold">
                                          <p:stCondLst>
                                            <p:cond delay="1999"/>
                                          </p:stCondLst>
                                        </p:cTn>
                                        <p:tgtEl>
                                          <p:spTgt spid="23557"/>
                                        </p:tgtEl>
                                        <p:attrNameLst>
                                          <p:attrName>style.visibility</p:attrName>
                                        </p:attrNameLst>
                                      </p:cBhvr>
                                      <p:to>
                                        <p:strVal val="hidden"/>
                                      </p:to>
                                    </p:set>
                                  </p:childTnLst>
                                </p:cTn>
                              </p:par>
                              <p:par>
                                <p:cTn id="144" presetID="10" presetClass="entr" presetSubtype="0" fill="hold" nodeType="withEffect">
                                  <p:stCondLst>
                                    <p:cond delay="0"/>
                                  </p:stCondLst>
                                  <p:childTnLst>
                                    <p:set>
                                      <p:cBhvr>
                                        <p:cTn id="145" dur="1" fill="hold">
                                          <p:stCondLst>
                                            <p:cond delay="0"/>
                                          </p:stCondLst>
                                        </p:cTn>
                                        <p:tgtEl>
                                          <p:spTgt spid="23561"/>
                                        </p:tgtEl>
                                        <p:attrNameLst>
                                          <p:attrName>style.visibility</p:attrName>
                                        </p:attrNameLst>
                                      </p:cBhvr>
                                      <p:to>
                                        <p:strVal val="visible"/>
                                      </p:to>
                                    </p:set>
                                    <p:animEffect transition="in" filter="fade">
                                      <p:cBhvr>
                                        <p:cTn id="146" dur="20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7" grpId="0" animBg="1"/>
      <p:bldP spid="47" grpId="1" animBg="1"/>
      <p:bldP spid="48" grpId="0" animBg="1"/>
      <p:bldP spid="48" grpId="1" animBg="1"/>
      <p:bldP spid="48" grpId="2" animBg="1"/>
      <p:bldP spid="49" grpId="0" animBg="1"/>
      <p:bldP spid="49" grpId="1" animBg="1"/>
      <p:bldP spid="50" grpId="0" animBg="1"/>
      <p:bldP spid="50" grpId="1" animBg="1"/>
      <p:bldP spid="5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几何体素化</a:t>
            </a:r>
            <a:endParaRPr lang="zh-CN" altLang="en-US" dirty="0"/>
          </a:p>
        </p:txBody>
      </p:sp>
      <p:sp>
        <p:nvSpPr>
          <p:cNvPr id="5" name="Content Placeholder 4"/>
          <p:cNvSpPr>
            <a:spLocks noGrp="1"/>
          </p:cNvSpPr>
          <p:nvPr>
            <p:ph sz="half" idx="1"/>
          </p:nvPr>
        </p:nvSpPr>
        <p:spPr>
          <a:xfrm>
            <a:off x="457200" y="1524000"/>
            <a:ext cx="4648200" cy="4572000"/>
          </a:xfrm>
        </p:spPr>
        <p:txBody>
          <a:bodyPr/>
          <a:lstStyle/>
          <a:p>
            <a:pPr>
              <a:buBlip>
                <a:blip r:embed="rId3"/>
              </a:buBlip>
            </a:pPr>
            <a:r>
              <a:rPr lang="en-US" altLang="zh-CN" dirty="0" smtClean="0"/>
              <a:t>Crane et al. [GPU Gems III, Chapter 30, Section 2.4, 2007]</a:t>
            </a:r>
          </a:p>
          <a:p>
            <a:pPr>
              <a:buBlip>
                <a:blip r:embed="rId3"/>
              </a:buBlip>
            </a:pPr>
            <a:endParaRPr lang="en-US" altLang="zh-CN" dirty="0" smtClean="0"/>
          </a:p>
          <a:p>
            <a:pPr>
              <a:buBlip>
                <a:blip r:embed="rId3"/>
              </a:buBlip>
            </a:pPr>
            <a:r>
              <a:rPr lang="zh-CN" altLang="en-US" dirty="0" smtClean="0"/>
              <a:t>我们的改进</a:t>
            </a:r>
            <a:endParaRPr lang="en-US" altLang="zh-CN" dirty="0" smtClean="0"/>
          </a:p>
          <a:p>
            <a:pPr lvl="1">
              <a:buBlip>
                <a:blip r:embed="rId3"/>
              </a:buBlip>
            </a:pPr>
            <a:r>
              <a:rPr lang="zh-CN" altLang="en-US" dirty="0" smtClean="0"/>
              <a:t>先</a:t>
            </a:r>
            <a:r>
              <a:rPr lang="zh-CN" altLang="en-US" dirty="0" smtClean="0"/>
              <a:t>超</a:t>
            </a:r>
            <a:r>
              <a:rPr lang="zh-CN" altLang="en-US" dirty="0" smtClean="0"/>
              <a:t>采样，再降采样，从而得到物体边缘区域的浮点精度的体素化结果</a:t>
            </a:r>
            <a:endParaRPr lang="en-US" altLang="zh-CN" dirty="0" smtClean="0"/>
          </a:p>
          <a:p>
            <a:pPr lvl="1">
              <a:buBlip>
                <a:blip r:embed="rId3"/>
              </a:buBlip>
            </a:pPr>
            <a:r>
              <a:rPr lang="zh-CN" altLang="en-US" dirty="0" smtClean="0"/>
              <a:t>只降采样表面附近的体素</a:t>
            </a:r>
            <a:endParaRPr lang="en-US" altLang="zh-CN" dirty="0" smtClean="0"/>
          </a:p>
          <a:p>
            <a:pPr lvl="1">
              <a:buBlip>
                <a:blip r:embed="rId3"/>
              </a:buBlip>
            </a:pPr>
            <a:r>
              <a:rPr lang="zh-CN" altLang="en-US" dirty="0" smtClean="0"/>
              <a:t>用高斯函数进行平滑</a:t>
            </a:r>
            <a:endParaRPr lang="en-US" altLang="zh-CN" dirty="0" smtClean="0"/>
          </a:p>
          <a:p>
            <a:pPr lvl="1">
              <a:buBlip>
                <a:blip r:embed="rId3"/>
              </a:buBlip>
            </a:pPr>
            <a:endParaRPr lang="en-US" altLang="zh-CN" dirty="0" smtClean="0"/>
          </a:p>
          <a:p>
            <a:pPr lvl="1">
              <a:buBlip>
                <a:blip r:embed="rId3"/>
              </a:buBlip>
            </a:pPr>
            <a:endParaRPr lang="zh-CN" altLang="en-US" dirty="0"/>
          </a:p>
        </p:txBody>
      </p:sp>
      <p:pic>
        <p:nvPicPr>
          <p:cNvPr id="7" name="Content Placeholder 6" descr="voxelization_gems.png"/>
          <p:cNvPicPr>
            <a:picLocks noGrp="1" noChangeAspect="1"/>
          </p:cNvPicPr>
          <p:nvPr>
            <p:ph sz="half" idx="2"/>
          </p:nvPr>
        </p:nvPicPr>
        <p:blipFill>
          <a:blip r:embed="rId4"/>
          <a:stretch>
            <a:fillRect/>
          </a:stretch>
        </p:blipFill>
        <p:spPr>
          <a:xfrm>
            <a:off x="5145702" y="1885891"/>
            <a:ext cx="3561736" cy="3505200"/>
          </a:xfrm>
        </p:spPr>
      </p:pic>
      <p:sp>
        <p:nvSpPr>
          <p:cNvPr id="8" name="TextBox 7"/>
          <p:cNvSpPr txBox="1"/>
          <p:nvPr/>
        </p:nvSpPr>
        <p:spPr>
          <a:xfrm>
            <a:off x="5181600" y="5562600"/>
            <a:ext cx="3505200" cy="400110"/>
          </a:xfrm>
          <a:prstGeom prst="rect">
            <a:avLst/>
          </a:prstGeom>
          <a:noFill/>
        </p:spPr>
        <p:txBody>
          <a:bodyPr wrap="square" rtlCol="0">
            <a:spAutoFit/>
          </a:bodyPr>
          <a:lstStyle/>
          <a:p>
            <a:pPr algn="ctr"/>
            <a:r>
              <a:rPr lang="en-US" altLang="zh-CN" sz="2000" dirty="0" smtClean="0"/>
              <a:t>Figure 30-9 of GPU Gems III</a:t>
            </a:r>
            <a:endParaRPr lang="zh-CN" altLang="en-US" sz="20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voxelization_eric.png"/>
          <p:cNvPicPr>
            <a:picLocks noGrp="1" noChangeAspect="1"/>
          </p:cNvPicPr>
          <p:nvPr>
            <p:ph idx="1"/>
          </p:nvPr>
        </p:nvPicPr>
        <p:blipFill>
          <a:blip r:embed="rId3"/>
          <a:stretch>
            <a:fillRect/>
          </a:stretch>
        </p:blipFill>
        <p:spPr>
          <a:xfrm>
            <a:off x="1294222" y="1622880"/>
            <a:ext cx="6555556" cy="3484445"/>
          </a:xfrm>
        </p:spPr>
      </p:pic>
      <p:sp>
        <p:nvSpPr>
          <p:cNvPr id="5" name="Title 4"/>
          <p:cNvSpPr>
            <a:spLocks noGrp="1"/>
          </p:cNvSpPr>
          <p:nvPr>
            <p:ph type="title"/>
          </p:nvPr>
        </p:nvSpPr>
        <p:spPr/>
        <p:txBody>
          <a:bodyPr/>
          <a:lstStyle/>
          <a:p>
            <a:r>
              <a:rPr lang="zh-CN" altLang="en-US" dirty="0" smtClean="0"/>
              <a:t>几何体素化</a:t>
            </a:r>
            <a:endParaRPr lang="zh-CN" altLang="en-US" dirty="0"/>
          </a:p>
        </p:txBody>
      </p:sp>
      <p:sp>
        <p:nvSpPr>
          <p:cNvPr id="10" name="Content Placeholder 1"/>
          <p:cNvSpPr txBox="1">
            <a:spLocks/>
          </p:cNvSpPr>
          <p:nvPr/>
        </p:nvSpPr>
        <p:spPr>
          <a:xfrm>
            <a:off x="457200" y="1524000"/>
            <a:ext cx="8229600" cy="45720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lang="en-US" altLang="zh-CN" sz="2600" dirty="0" smtClean="0"/>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lang="en-US" altLang="zh-CN" sz="2600" dirty="0" smtClean="0"/>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lang="en-US" altLang="zh-CN" sz="2600" dirty="0" smtClean="0"/>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lang="en-US" altLang="zh-CN" sz="2600" dirty="0" smtClean="0"/>
          </a:p>
          <a:p>
            <a:pPr marL="274320" marR="0" lvl="0" indent="-274320" algn="l" defTabSz="914400" rtl="0" eaLnBrk="1" fontAlgn="auto" latinLnBrk="0" hangingPunct="1">
              <a:lnSpc>
                <a:spcPct val="100000"/>
              </a:lnSpc>
              <a:spcBef>
                <a:spcPts val="600"/>
              </a:spcBef>
              <a:spcAft>
                <a:spcPts val="0"/>
              </a:spcAft>
              <a:buClr>
                <a:schemeClr val="accent2"/>
              </a:buClr>
              <a:buSzPct val="85000"/>
              <a:buBlip>
                <a:blip r:embed="rId4"/>
              </a:buBlip>
              <a:tabLst/>
              <a:defRPr/>
            </a:pPr>
            <a:r>
              <a:rPr lang="en-US" altLang="zh-CN" sz="2600" dirty="0" err="1" smtClean="0"/>
              <a:t>Tweety</a:t>
            </a:r>
            <a:r>
              <a:rPr lang="zh-CN" altLang="en-US" sz="2600" dirty="0" smtClean="0"/>
              <a:t> 的内部、外部和平滑后的边缘区域</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lang="zh-CN" altLang="en-US" sz="3200" dirty="0" smtClean="0">
                <a:solidFill>
                  <a:srgbClr val="FFC000"/>
                </a:solidFill>
              </a:rPr>
              <a:t>几何变形</a:t>
            </a:r>
            <a:endParaRPr lang="zh-CN" altLang="en-US" sz="3200" dirty="0"/>
          </a:p>
        </p:txBody>
      </p:sp>
      <p:pic>
        <p:nvPicPr>
          <p:cNvPr id="6" name="ppt_tweety.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5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zh-CN" altLang="en-US"/>
              <a:t>相关工作</a:t>
            </a:r>
          </a:p>
        </p:txBody>
      </p:sp>
      <p:sp>
        <p:nvSpPr>
          <p:cNvPr id="28675" name="Rectangle 3"/>
          <p:cNvSpPr>
            <a:spLocks noGrp="1" noChangeArrowheads="1"/>
          </p:cNvSpPr>
          <p:nvPr>
            <p:ph type="body" idx="1"/>
          </p:nvPr>
        </p:nvSpPr>
        <p:spPr/>
        <p:txBody>
          <a:bodyPr/>
          <a:lstStyle/>
          <a:p>
            <a:r>
              <a:rPr lang="zh-CN" altLang="en-US" sz="2800" dirty="0"/>
              <a:t>全局光照</a:t>
            </a:r>
            <a:r>
              <a:rPr lang="zh-CN" altLang="en-US" sz="2800" dirty="0" smtClean="0"/>
              <a:t>明</a:t>
            </a:r>
            <a:endParaRPr lang="en-US" altLang="zh-CN" sz="2800" dirty="0" smtClean="0"/>
          </a:p>
          <a:p>
            <a:pPr lvl="1"/>
            <a:r>
              <a:rPr lang="zh-CN" altLang="en-US" sz="2400" dirty="0" smtClean="0"/>
              <a:t>离线全局光照明绘制</a:t>
            </a:r>
            <a:endParaRPr lang="zh-CN" altLang="en-US" sz="2400" dirty="0"/>
          </a:p>
          <a:p>
            <a:pPr lvl="1"/>
            <a:r>
              <a:rPr lang="zh-CN" altLang="en-US" sz="2400" dirty="0"/>
              <a:t>图像空间的重光照</a:t>
            </a:r>
          </a:p>
          <a:p>
            <a:pPr lvl="1"/>
            <a:r>
              <a:rPr lang="zh-CN" altLang="en-US" sz="2400" dirty="0"/>
              <a:t>预计算辐射传</a:t>
            </a:r>
            <a:r>
              <a:rPr lang="zh-CN" altLang="en-US" sz="2400" dirty="0" smtClean="0"/>
              <a:t>播</a:t>
            </a:r>
            <a:endParaRPr lang="en-US" altLang="zh-CN" sz="2400" dirty="0" smtClean="0"/>
          </a:p>
          <a:p>
            <a:r>
              <a:rPr lang="zh-CN" altLang="en-US" sz="2800" dirty="0" smtClean="0"/>
              <a:t>材质</a:t>
            </a:r>
            <a:endParaRPr lang="zh-CN" altLang="en-US" sz="2800" dirty="0"/>
          </a:p>
          <a:p>
            <a:pPr lvl="1"/>
            <a:r>
              <a:rPr lang="zh-CN" altLang="en-US" sz="2400" dirty="0"/>
              <a:t>双向反射分布函数</a:t>
            </a:r>
          </a:p>
          <a:p>
            <a:pPr lvl="1"/>
            <a:r>
              <a:rPr lang="zh-CN" altLang="en-US" sz="2400" dirty="0"/>
              <a:t>材质的编辑和浏览</a:t>
            </a:r>
          </a:p>
          <a:p>
            <a:pPr lvl="1"/>
            <a:r>
              <a:rPr lang="zh-CN" altLang="en-US" sz="2400" dirty="0" smtClean="0"/>
              <a:t>张量的应用</a:t>
            </a:r>
            <a:endParaRPr lang="en-US" altLang="zh-CN" sz="2400" dirty="0" smtClean="0"/>
          </a:p>
          <a:p>
            <a:r>
              <a:rPr lang="zh-CN" altLang="en-US" sz="2800" dirty="0" smtClean="0"/>
              <a:t>可变材质的实时绘制</a:t>
            </a:r>
            <a:endParaRPr lang="zh-CN" altLang="en-US" sz="2800" dirty="0"/>
          </a:p>
          <a:p>
            <a:pPr lvl="1"/>
            <a:r>
              <a:rPr lang="zh-CN" altLang="en-US" sz="2400" dirty="0"/>
              <a:t>可</a:t>
            </a:r>
            <a:r>
              <a:rPr lang="zh-CN" altLang="en-US" sz="2400" dirty="0" smtClean="0"/>
              <a:t>变的反射材</a:t>
            </a:r>
            <a:r>
              <a:rPr lang="zh-CN" altLang="en-US" sz="2400" dirty="0"/>
              <a:t>质的实时绘</a:t>
            </a:r>
            <a:r>
              <a:rPr lang="zh-CN" altLang="en-US" sz="2400" dirty="0" smtClean="0"/>
              <a:t>制</a:t>
            </a:r>
            <a:endParaRPr lang="en-US" altLang="zh-CN" sz="2400" dirty="0" smtClean="0"/>
          </a:p>
          <a:p>
            <a:pPr lvl="1"/>
            <a:r>
              <a:rPr lang="zh-CN" altLang="en-US" sz="2400" dirty="0" smtClean="0"/>
              <a:t>折射和散射材质的实时绘制</a:t>
            </a:r>
            <a:endParaRPr lang="zh-CN" altLang="en-US" sz="24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altLang="zh-CN" sz="3200" smtClean="0">
                <a:solidFill>
                  <a:srgbClr val="FFC000"/>
                </a:solidFill>
              </a:rPr>
              <a:t>Teddy</a:t>
            </a:r>
            <a:endParaRPr lang="zh-CN" altLang="en-US" sz="3200" dirty="0"/>
          </a:p>
        </p:txBody>
      </p:sp>
      <p:pic>
        <p:nvPicPr>
          <p:cNvPr id="6" name="ppt_teddy.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10000"/>
          </a:bodyPr>
          <a:lstStyle/>
          <a:p>
            <a:pPr>
              <a:buBlip>
                <a:blip r:embed="rId4"/>
              </a:buBlip>
            </a:pPr>
            <a:r>
              <a:rPr lang="zh-CN" altLang="en-US" dirty="0" smtClean="0"/>
              <a:t>用致密的三维数组进行存储，而不采用稀疏的存储结构</a:t>
            </a:r>
            <a:endParaRPr lang="en-US" altLang="zh-CN" dirty="0" smtClean="0"/>
          </a:p>
          <a:p>
            <a:pPr>
              <a:buBlip>
                <a:blip r:embed="rId4"/>
              </a:buBlip>
            </a:pPr>
            <a:endParaRPr lang="en-US" altLang="zh-CN" dirty="0" smtClean="0"/>
          </a:p>
          <a:p>
            <a:pPr>
              <a:buBlip>
                <a:blip r:embed="rId4"/>
              </a:buBlip>
            </a:pPr>
            <a:r>
              <a:rPr lang="zh-CN" altLang="en-US" dirty="0" smtClean="0"/>
              <a:t>构建过程类似于</a:t>
            </a:r>
            <a:r>
              <a:rPr lang="en-US" altLang="zh-CN" dirty="0" err="1" smtClean="0"/>
              <a:t>Mipmap</a:t>
            </a:r>
            <a:endParaRPr lang="en-US" altLang="zh-CN" dirty="0" smtClean="0"/>
          </a:p>
          <a:p>
            <a:pPr lvl="1">
              <a:buBlip>
                <a:blip r:embed="rId4"/>
              </a:buBlip>
            </a:pPr>
            <a:r>
              <a:rPr lang="zh-CN" altLang="en-US" dirty="0"/>
              <a:t>构建</a:t>
            </a:r>
            <a:r>
              <a:rPr lang="zh-CN" altLang="en-US" dirty="0" smtClean="0"/>
              <a:t>一个金字塔，来记录相应的折射率的最大值和最小值</a:t>
            </a:r>
            <a:endParaRPr lang="en-US" altLang="zh-CN" dirty="0" smtClean="0"/>
          </a:p>
          <a:p>
            <a:pPr lvl="1">
              <a:buBlip>
                <a:blip r:embed="rId4"/>
              </a:buBlip>
            </a:pPr>
            <a:r>
              <a:rPr lang="zh-CN" altLang="en-US" dirty="0" smtClean="0"/>
              <a:t>为每一个体素记录一个值，来表示这个像素所在的八叉树的叶结点所在的层数</a:t>
            </a:r>
            <a:endParaRPr lang="en-US" altLang="zh-CN" dirty="0" smtClean="0"/>
          </a:p>
          <a:p>
            <a:pPr lvl="1">
              <a:buBlip>
                <a:blip r:embed="rId4"/>
              </a:buBlip>
            </a:pPr>
            <a:endParaRPr lang="en-US" altLang="zh-CN" dirty="0" smtClean="0"/>
          </a:p>
          <a:p>
            <a:pPr>
              <a:buBlip>
                <a:blip r:embed="rId4"/>
              </a:buBlip>
            </a:pPr>
            <a:r>
              <a:rPr lang="zh-CN" altLang="en-US" dirty="0" smtClean="0"/>
              <a:t>八叉树的建立需要同时考虑折射率和消散系数</a:t>
            </a:r>
            <a:endParaRPr lang="en-US" altLang="zh-CN" dirty="0" smtClean="0"/>
          </a:p>
          <a:p>
            <a:endParaRPr lang="zh-CN" altLang="en-US" dirty="0"/>
          </a:p>
        </p:txBody>
      </p:sp>
      <p:sp>
        <p:nvSpPr>
          <p:cNvPr id="3" name="Title 2"/>
          <p:cNvSpPr>
            <a:spLocks noGrp="1"/>
          </p:cNvSpPr>
          <p:nvPr>
            <p:ph type="title"/>
          </p:nvPr>
        </p:nvSpPr>
        <p:spPr/>
        <p:txBody>
          <a:bodyPr/>
          <a:lstStyle/>
          <a:p>
            <a:r>
              <a:rPr lang="zh-CN" altLang="en-US" dirty="0" smtClean="0"/>
              <a:t>构建八叉树</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1"/>
          <p:cNvSpPr txBox="1">
            <a:spLocks/>
          </p:cNvSpPr>
          <p:nvPr/>
        </p:nvSpPr>
        <p:spPr>
          <a:xfrm>
            <a:off x="457200" y="1500174"/>
            <a:ext cx="8229600" cy="45720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Blip>
                <a:blip r:embed="rId4"/>
              </a:buBlip>
              <a:tabLst/>
              <a:defRPr/>
            </a:pPr>
            <a:r>
              <a:rPr lang="zh-CN" altLang="en-US" sz="2600" noProof="0" dirty="0"/>
              <a:t>自下向</a:t>
            </a:r>
            <a:r>
              <a:rPr lang="zh-CN" altLang="en-US" sz="2600" noProof="0" dirty="0" smtClean="0"/>
              <a:t>上地记录折射率的范围</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 name="Content Placeholder 1"/>
          <p:cNvSpPr>
            <a:spLocks noGrp="1"/>
          </p:cNvSpPr>
          <p:nvPr>
            <p:ph idx="1"/>
          </p:nvPr>
        </p:nvSpPr>
        <p:spPr>
          <a:xfrm>
            <a:off x="-442890" y="2357430"/>
            <a:ext cx="8229600" cy="3643306"/>
          </a:xfrm>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lvl="2">
              <a:buBlip>
                <a:blip r:embed="rId4"/>
              </a:buBlip>
            </a:pPr>
            <a:r>
              <a:rPr lang="en-US" altLang="zh-CN" sz="2200" dirty="0"/>
              <a:t> </a:t>
            </a:r>
            <a:r>
              <a:rPr lang="zh-CN" altLang="en-US" sz="2600" dirty="0" smtClean="0"/>
              <a:t>采用一个致密的三维体表示场景的折射率</a:t>
            </a:r>
            <a:endParaRPr lang="zh-CN" altLang="en-US" sz="2600" dirty="0"/>
          </a:p>
        </p:txBody>
      </p:sp>
      <p:sp>
        <p:nvSpPr>
          <p:cNvPr id="37" name="Content Placeholder 1"/>
          <p:cNvSpPr txBox="1">
            <a:spLocks/>
          </p:cNvSpPr>
          <p:nvPr/>
        </p:nvSpPr>
        <p:spPr>
          <a:xfrm>
            <a:off x="457200" y="1500174"/>
            <a:ext cx="8229600" cy="4572000"/>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lvl="0" indent="-274320">
              <a:spcBef>
                <a:spcPts val="600"/>
              </a:spcBef>
              <a:buClr>
                <a:schemeClr val="accent2"/>
              </a:buClr>
              <a:buSzPct val="85000"/>
              <a:buBlip>
                <a:blip r:embed="rId4"/>
              </a:buBlip>
            </a:pPr>
            <a:endParaRPr lang="en-US" altLang="zh-CN" sz="2600" noProof="0" dirty="0" smtClean="0"/>
          </a:p>
          <a:p>
            <a:pPr marL="274320" lvl="0" indent="-274320">
              <a:spcBef>
                <a:spcPts val="600"/>
              </a:spcBef>
              <a:buClr>
                <a:schemeClr val="accent2"/>
              </a:buClr>
              <a:buSzPct val="85000"/>
              <a:buBlip>
                <a:blip r:embed="rId4"/>
              </a:buBlip>
            </a:pPr>
            <a:r>
              <a:rPr lang="zh-CN" altLang="en-US" sz="2600" noProof="0" dirty="0" smtClean="0"/>
              <a:t>自上向下地记录体素所在的层数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 name="Title 2"/>
          <p:cNvSpPr>
            <a:spLocks noGrp="1"/>
          </p:cNvSpPr>
          <p:nvPr>
            <p:ph type="title"/>
          </p:nvPr>
        </p:nvSpPr>
        <p:spPr/>
        <p:txBody>
          <a:bodyPr/>
          <a:lstStyle/>
          <a:p>
            <a:r>
              <a:rPr lang="zh-CN" altLang="en-US" dirty="0" smtClean="0"/>
              <a:t>构建八叉树</a:t>
            </a:r>
            <a:endParaRPr lang="zh-CN" altLang="en-US" dirty="0"/>
          </a:p>
        </p:txBody>
      </p:sp>
      <p:pic>
        <p:nvPicPr>
          <p:cNvPr id="46083" name="Picture 3" descr="D:\2_Document\For_msra_interview\mine\Presentation\images\octree_construction_3.jpg"/>
          <p:cNvPicPr>
            <a:picLocks noChangeAspect="1" noChangeArrowheads="1"/>
          </p:cNvPicPr>
          <p:nvPr/>
        </p:nvPicPr>
        <p:blipFill>
          <a:blip r:embed="rId5"/>
          <a:srcRect/>
          <a:stretch>
            <a:fillRect/>
          </a:stretch>
        </p:blipFill>
        <p:spPr bwMode="auto">
          <a:xfrm>
            <a:off x="7244334" y="2390775"/>
            <a:ext cx="223266" cy="223266"/>
          </a:xfrm>
          <a:prstGeom prst="rect">
            <a:avLst/>
          </a:prstGeom>
          <a:noFill/>
        </p:spPr>
      </p:pic>
      <p:pic>
        <p:nvPicPr>
          <p:cNvPr id="46084" name="Picture 4" descr="D:\2_Document\For_msra_interview\mine\Presentation\images\octree_construction_4.jpg"/>
          <p:cNvPicPr>
            <a:picLocks noChangeAspect="1" noChangeArrowheads="1"/>
          </p:cNvPicPr>
          <p:nvPr/>
        </p:nvPicPr>
        <p:blipFill>
          <a:blip r:embed="rId6"/>
          <a:srcRect/>
          <a:stretch>
            <a:fillRect/>
          </a:stretch>
        </p:blipFill>
        <p:spPr bwMode="auto">
          <a:xfrm>
            <a:off x="7253478" y="4372737"/>
            <a:ext cx="204978" cy="204216"/>
          </a:xfrm>
          <a:prstGeom prst="rect">
            <a:avLst/>
          </a:prstGeom>
          <a:noFill/>
        </p:spPr>
      </p:pic>
      <p:pic>
        <p:nvPicPr>
          <p:cNvPr id="46085" name="Picture 5" descr="D:\2_Document\For_msra_interview\mine\Presentation\images\octree_construction_5.jpg"/>
          <p:cNvPicPr>
            <a:picLocks noChangeAspect="1" noChangeArrowheads="1"/>
          </p:cNvPicPr>
          <p:nvPr/>
        </p:nvPicPr>
        <p:blipFill>
          <a:blip r:embed="rId7"/>
          <a:stretch>
            <a:fillRect/>
          </a:stretch>
        </p:blipFill>
        <p:spPr bwMode="auto">
          <a:xfrm>
            <a:off x="5974080" y="2292062"/>
            <a:ext cx="422148" cy="420692"/>
          </a:xfrm>
          <a:prstGeom prst="rect">
            <a:avLst/>
          </a:prstGeom>
          <a:noFill/>
        </p:spPr>
      </p:pic>
      <p:pic>
        <p:nvPicPr>
          <p:cNvPr id="46086" name="Picture 6" descr="D:\2_Document\For_msra_interview\mine\Presentation\images\octree_construction_6.jpg"/>
          <p:cNvPicPr>
            <a:picLocks noChangeAspect="1" noChangeArrowheads="1"/>
          </p:cNvPicPr>
          <p:nvPr/>
        </p:nvPicPr>
        <p:blipFill>
          <a:blip r:embed="rId8"/>
          <a:srcRect/>
          <a:stretch>
            <a:fillRect/>
          </a:stretch>
        </p:blipFill>
        <p:spPr bwMode="auto">
          <a:xfrm>
            <a:off x="4274058" y="4046982"/>
            <a:ext cx="854964" cy="855726"/>
          </a:xfrm>
          <a:prstGeom prst="rect">
            <a:avLst/>
          </a:prstGeom>
          <a:noFill/>
        </p:spPr>
      </p:pic>
      <p:pic>
        <p:nvPicPr>
          <p:cNvPr id="46087" name="Picture 7" descr="D:\2_Document\For_msra_interview\mine\Presentation\images\octree_construction_7.jpg"/>
          <p:cNvPicPr>
            <a:picLocks noChangeAspect="1" noChangeArrowheads="1"/>
          </p:cNvPicPr>
          <p:nvPr/>
        </p:nvPicPr>
        <p:blipFill>
          <a:blip r:embed="rId9"/>
          <a:srcRect/>
          <a:stretch>
            <a:fillRect/>
          </a:stretch>
        </p:blipFill>
        <p:spPr bwMode="auto">
          <a:xfrm>
            <a:off x="1760601" y="3615690"/>
            <a:ext cx="1718310" cy="1718310"/>
          </a:xfrm>
          <a:prstGeom prst="rect">
            <a:avLst/>
          </a:prstGeom>
          <a:noFill/>
        </p:spPr>
      </p:pic>
      <p:pic>
        <p:nvPicPr>
          <p:cNvPr id="46088" name="Picture 8" descr="D:\2_Document\For_msra_interview\mine\Presentation\images\octree_construction_0.jpg"/>
          <p:cNvPicPr>
            <a:picLocks noChangeAspect="1" noChangeArrowheads="1"/>
          </p:cNvPicPr>
          <p:nvPr/>
        </p:nvPicPr>
        <p:blipFill>
          <a:blip r:embed="rId10"/>
          <a:srcRect/>
          <a:stretch>
            <a:fillRect/>
          </a:stretch>
        </p:blipFill>
        <p:spPr bwMode="auto">
          <a:xfrm>
            <a:off x="1752600" y="1634490"/>
            <a:ext cx="1734312" cy="1735836"/>
          </a:xfrm>
          <a:prstGeom prst="rect">
            <a:avLst/>
          </a:prstGeom>
          <a:noFill/>
        </p:spPr>
      </p:pic>
      <p:pic>
        <p:nvPicPr>
          <p:cNvPr id="46089" name="Picture 9" descr="D:\2_Document\For_msra_interview\mine\Presentation\images\octree_construction_1.jpg"/>
          <p:cNvPicPr>
            <a:picLocks noChangeAspect="1" noChangeArrowheads="1"/>
          </p:cNvPicPr>
          <p:nvPr/>
        </p:nvPicPr>
        <p:blipFill>
          <a:blip r:embed="rId11"/>
          <a:srcRect/>
          <a:stretch>
            <a:fillRect/>
          </a:stretch>
        </p:blipFill>
        <p:spPr bwMode="auto">
          <a:xfrm>
            <a:off x="4264152" y="2066544"/>
            <a:ext cx="874776" cy="871728"/>
          </a:xfrm>
          <a:prstGeom prst="rect">
            <a:avLst/>
          </a:prstGeom>
          <a:noFill/>
        </p:spPr>
      </p:pic>
      <p:pic>
        <p:nvPicPr>
          <p:cNvPr id="46090" name="Picture 10" descr="D:\2_Document\For_msra_interview\mine\Presentation\images\octree_construction_2.jpg"/>
          <p:cNvPicPr>
            <a:picLocks noChangeAspect="1" noChangeArrowheads="1"/>
          </p:cNvPicPr>
          <p:nvPr/>
        </p:nvPicPr>
        <p:blipFill>
          <a:blip r:embed="rId12"/>
          <a:stretch>
            <a:fillRect/>
          </a:stretch>
        </p:blipFill>
        <p:spPr bwMode="auto">
          <a:xfrm>
            <a:off x="5964936" y="4254627"/>
            <a:ext cx="440436" cy="440436"/>
          </a:xfrm>
          <a:prstGeom prst="rect">
            <a:avLst/>
          </a:prstGeom>
          <a:noFill/>
        </p:spPr>
      </p:pic>
      <p:cxnSp>
        <p:nvCxnSpPr>
          <p:cNvPr id="14" name="Straight Arrow Connector 13"/>
          <p:cNvCxnSpPr>
            <a:stCxn id="46088" idx="3"/>
            <a:endCxn id="46089" idx="1"/>
          </p:cNvCxnSpPr>
          <p:nvPr/>
        </p:nvCxnSpPr>
        <p:spPr>
          <a:xfrm>
            <a:off x="3486912" y="2502408"/>
            <a:ext cx="777240"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46089" idx="3"/>
            <a:endCxn id="46085" idx="1"/>
          </p:cNvCxnSpPr>
          <p:nvPr/>
        </p:nvCxnSpPr>
        <p:spPr>
          <a:xfrm>
            <a:off x="5138928" y="2502408"/>
            <a:ext cx="835152"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46085" idx="3"/>
            <a:endCxn id="46083" idx="1"/>
          </p:cNvCxnSpPr>
          <p:nvPr/>
        </p:nvCxnSpPr>
        <p:spPr>
          <a:xfrm>
            <a:off x="6396228" y="2502408"/>
            <a:ext cx="848106"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46083" idx="2"/>
            <a:endCxn id="46084" idx="0"/>
          </p:cNvCxnSpPr>
          <p:nvPr/>
        </p:nvCxnSpPr>
        <p:spPr>
          <a:xfrm rot="5400000">
            <a:off x="6476619" y="3493389"/>
            <a:ext cx="1758696"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46085" idx="2"/>
            <a:endCxn id="46090" idx="0"/>
          </p:cNvCxnSpPr>
          <p:nvPr/>
        </p:nvCxnSpPr>
        <p:spPr>
          <a:xfrm rot="5400000">
            <a:off x="5414582" y="3484054"/>
            <a:ext cx="1541145"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46089" idx="2"/>
            <a:endCxn id="46086" idx="0"/>
          </p:cNvCxnSpPr>
          <p:nvPr/>
        </p:nvCxnSpPr>
        <p:spPr>
          <a:xfrm rot="5400000">
            <a:off x="4147185" y="3492627"/>
            <a:ext cx="1108710"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46084" idx="1"/>
            <a:endCxn id="46090" idx="3"/>
          </p:cNvCxnSpPr>
          <p:nvPr/>
        </p:nvCxnSpPr>
        <p:spPr>
          <a:xfrm rot="10800000">
            <a:off x="6406134" y="4474845"/>
            <a:ext cx="847344"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46090" idx="1"/>
            <a:endCxn id="46086" idx="3"/>
          </p:cNvCxnSpPr>
          <p:nvPr/>
        </p:nvCxnSpPr>
        <p:spPr>
          <a:xfrm rot="10800000">
            <a:off x="5129022" y="4474845"/>
            <a:ext cx="835152"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46086" idx="1"/>
            <a:endCxn id="46087" idx="3"/>
          </p:cNvCxnSpPr>
          <p:nvPr/>
        </p:nvCxnSpPr>
        <p:spPr>
          <a:xfrm rot="10800000">
            <a:off x="3478912" y="4474845"/>
            <a:ext cx="795147"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 presetClass="exit" presetSubtype="0" fill="hold" grpId="0"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46089"/>
                                        </p:tgtEl>
                                        <p:attrNameLst>
                                          <p:attrName>style.visibility</p:attrName>
                                        </p:attrNameLst>
                                      </p:cBhvr>
                                      <p:to>
                                        <p:strVal val="visible"/>
                                      </p:to>
                                    </p:set>
                                    <p:animEffect transition="in" filter="fade">
                                      <p:cBhvr>
                                        <p:cTn id="15" dur="2000"/>
                                        <p:tgtEl>
                                          <p:spTgt spid="46089"/>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46085"/>
                                        </p:tgtEl>
                                        <p:attrNameLst>
                                          <p:attrName>style.visibility</p:attrName>
                                        </p:attrNameLst>
                                      </p:cBhvr>
                                      <p:to>
                                        <p:strVal val="visible"/>
                                      </p:to>
                                    </p:set>
                                    <p:animEffect transition="in" filter="fade">
                                      <p:cBhvr>
                                        <p:cTn id="23" dur="2000"/>
                                        <p:tgtEl>
                                          <p:spTgt spid="46085"/>
                                        </p:tgtEl>
                                      </p:cBhvr>
                                    </p:animEffect>
                                  </p:childTnLst>
                                </p:cTn>
                              </p:par>
                            </p:childTnLst>
                          </p:cTn>
                        </p:par>
                        <p:par>
                          <p:cTn id="24" fill="hold">
                            <p:stCondLst>
                              <p:cond delay="50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46083"/>
                                        </p:tgtEl>
                                        <p:attrNameLst>
                                          <p:attrName>style.visibility</p:attrName>
                                        </p:attrNameLst>
                                      </p:cBhvr>
                                      <p:to>
                                        <p:strVal val="visible"/>
                                      </p:to>
                                    </p:set>
                                    <p:animEffect transition="in" filter="fade">
                                      <p:cBhvr>
                                        <p:cTn id="31" dur="2000"/>
                                        <p:tgtEl>
                                          <p:spTgt spid="4608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1" presetClass="exit" presetSubtype="0" fill="hold" grpId="1" nodeType="withEffect">
                                  <p:stCondLst>
                                    <p:cond delay="0"/>
                                  </p:stCondLst>
                                  <p:childTnLst>
                                    <p:set>
                                      <p:cBhvr>
                                        <p:cTn id="38" dur="1" fill="hold">
                                          <p:stCondLst>
                                            <p:cond delay="0"/>
                                          </p:stCondLst>
                                        </p:cTn>
                                        <p:tgtEl>
                                          <p:spTgt spid="36"/>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46084"/>
                                        </p:tgtEl>
                                        <p:attrNameLst>
                                          <p:attrName>style.visibility</p:attrName>
                                        </p:attrNameLst>
                                      </p:cBhvr>
                                      <p:to>
                                        <p:strVal val="visible"/>
                                      </p:to>
                                    </p:set>
                                    <p:animEffect transition="in" filter="fade">
                                      <p:cBhvr>
                                        <p:cTn id="44" dur="2000"/>
                                        <p:tgtEl>
                                          <p:spTgt spid="46084"/>
                                        </p:tgtEl>
                                      </p:cBhvr>
                                    </p:animEffect>
                                  </p:childTnLst>
                                </p:cTn>
                              </p:par>
                            </p:childTnLst>
                          </p:cTn>
                        </p:par>
                        <p:par>
                          <p:cTn id="45" fill="hold">
                            <p:stCondLst>
                              <p:cond delay="2500"/>
                            </p:stCondLst>
                            <p:childTnLst>
                              <p:par>
                                <p:cTn id="46" presetID="22" presetClass="entr" presetSubtype="2"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right)">
                                      <p:cBhvr>
                                        <p:cTn id="48" dur="500"/>
                                        <p:tgtEl>
                                          <p:spTgt spid="31"/>
                                        </p:tgtEl>
                                      </p:cBhvr>
                                    </p:animEffect>
                                  </p:childTnLst>
                                </p:cTn>
                              </p:par>
                              <p:par>
                                <p:cTn id="49" presetID="22" presetClass="entr" presetSubtype="1"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3000"/>
                            </p:stCondLst>
                            <p:childTnLst>
                              <p:par>
                                <p:cTn id="53" presetID="10" presetClass="entr" presetSubtype="0" fill="hold" nodeType="afterEffect">
                                  <p:stCondLst>
                                    <p:cond delay="0"/>
                                  </p:stCondLst>
                                  <p:childTnLst>
                                    <p:set>
                                      <p:cBhvr>
                                        <p:cTn id="54" dur="1" fill="hold">
                                          <p:stCondLst>
                                            <p:cond delay="0"/>
                                          </p:stCondLst>
                                        </p:cTn>
                                        <p:tgtEl>
                                          <p:spTgt spid="46090"/>
                                        </p:tgtEl>
                                        <p:attrNameLst>
                                          <p:attrName>style.visibility</p:attrName>
                                        </p:attrNameLst>
                                      </p:cBhvr>
                                      <p:to>
                                        <p:strVal val="visible"/>
                                      </p:to>
                                    </p:set>
                                    <p:animEffect transition="in" filter="fade">
                                      <p:cBhvr>
                                        <p:cTn id="55" dur="2000"/>
                                        <p:tgtEl>
                                          <p:spTgt spid="46090"/>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right)">
                                      <p:cBhvr>
                                        <p:cTn id="59" dur="500"/>
                                        <p:tgtEl>
                                          <p:spTgt spid="33"/>
                                        </p:tgtEl>
                                      </p:cBhvr>
                                    </p:animEffect>
                                  </p:childTnLst>
                                </p:cTn>
                              </p:par>
                              <p:par>
                                <p:cTn id="60" presetID="22" presetClass="entr" presetSubtype="1"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46086"/>
                                        </p:tgtEl>
                                        <p:attrNameLst>
                                          <p:attrName>style.visibility</p:attrName>
                                        </p:attrNameLst>
                                      </p:cBhvr>
                                      <p:to>
                                        <p:strVal val="visible"/>
                                      </p:to>
                                    </p:set>
                                    <p:animEffect transition="in" filter="fade">
                                      <p:cBhvr>
                                        <p:cTn id="66" dur="2000"/>
                                        <p:tgtEl>
                                          <p:spTgt spid="46086"/>
                                        </p:tgtEl>
                                      </p:cBhvr>
                                    </p:animEffect>
                                  </p:childTnLst>
                                </p:cTn>
                              </p:par>
                            </p:childTnLst>
                          </p:cTn>
                        </p:par>
                        <p:par>
                          <p:cTn id="67" fill="hold">
                            <p:stCondLst>
                              <p:cond delay="7500"/>
                            </p:stCondLst>
                            <p:childTnLst>
                              <p:par>
                                <p:cTn id="68" presetID="22" presetClass="entr" presetSubtype="2"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right)">
                                      <p:cBhvr>
                                        <p:cTn id="70" dur="500"/>
                                        <p:tgtEl>
                                          <p:spTgt spid="35"/>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46087"/>
                                        </p:tgtEl>
                                        <p:attrNameLst>
                                          <p:attrName>style.visibility</p:attrName>
                                        </p:attrNameLst>
                                      </p:cBhvr>
                                      <p:to>
                                        <p:strVal val="visible"/>
                                      </p:to>
                                    </p:set>
                                    <p:animEffect transition="in" filter="fade">
                                      <p:cBhvr>
                                        <p:cTn id="74" dur="20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2" grpId="0" build="p"/>
      <p:bldP spid="3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4"/>
              </a:buBlip>
            </a:pPr>
            <a:r>
              <a:rPr lang="zh-CN" altLang="en-US" dirty="0" smtClean="0"/>
              <a:t>在场景的包围盒上生成光子</a:t>
            </a:r>
            <a:endParaRPr lang="en-US" altLang="zh-CN" dirty="0" smtClean="0"/>
          </a:p>
          <a:p>
            <a:pPr>
              <a:buBlip>
                <a:blip r:embed="rId4"/>
              </a:buBlip>
            </a:pPr>
            <a:endParaRPr lang="en-US" altLang="zh-CN" dirty="0" smtClean="0"/>
          </a:p>
          <a:p>
            <a:pPr>
              <a:buBlip>
                <a:blip r:embed="rId4"/>
              </a:buBlip>
            </a:pPr>
            <a:r>
              <a:rPr lang="zh-CN" altLang="en-US" dirty="0" smtClean="0"/>
              <a:t>直接在折射物体表面生成光子</a:t>
            </a:r>
            <a:endParaRPr lang="en-US" altLang="zh-CN" dirty="0" smtClean="0"/>
          </a:p>
          <a:p>
            <a:pPr lvl="1">
              <a:buBlip>
                <a:blip r:embed="rId4"/>
              </a:buBlip>
            </a:pPr>
            <a:r>
              <a:rPr lang="zh-CN" altLang="en-US" dirty="0" smtClean="0"/>
              <a:t>折射物体之外的空间必须是空的，或者消散系数接近于常数</a:t>
            </a:r>
            <a:endParaRPr lang="en-US" altLang="zh-CN" dirty="0" smtClean="0"/>
          </a:p>
          <a:p>
            <a:pPr lvl="1">
              <a:buBlip>
                <a:blip r:embed="rId4"/>
              </a:buBlip>
            </a:pPr>
            <a:r>
              <a:rPr lang="zh-CN" altLang="en-US" dirty="0" smtClean="0"/>
              <a:t>需要补充</a:t>
            </a:r>
            <a:r>
              <a:rPr lang="en-US" altLang="zh-CN" dirty="0" smtClean="0"/>
              <a:t>shadow map</a:t>
            </a:r>
            <a:r>
              <a:rPr lang="zh-CN" altLang="en-US" dirty="0" smtClean="0"/>
              <a:t>来完整实现阴影</a:t>
            </a:r>
            <a:endParaRPr lang="en-US" altLang="zh-CN" dirty="0" smtClean="0"/>
          </a:p>
          <a:p>
            <a:pPr>
              <a:buNone/>
            </a:pPr>
            <a:endParaRPr lang="en-US" altLang="zh-CN" dirty="0" smtClean="0"/>
          </a:p>
        </p:txBody>
      </p:sp>
      <p:sp>
        <p:nvSpPr>
          <p:cNvPr id="3" name="Title 2"/>
          <p:cNvSpPr>
            <a:spLocks noGrp="1"/>
          </p:cNvSpPr>
          <p:nvPr>
            <p:ph type="title"/>
          </p:nvPr>
        </p:nvSpPr>
        <p:spPr/>
        <p:txBody>
          <a:bodyPr/>
          <a:lstStyle/>
          <a:p>
            <a:r>
              <a:rPr lang="zh-CN" altLang="en-US" dirty="0" smtClean="0"/>
              <a:t>生成光子</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4648200" y="1524000"/>
            <a:ext cx="4059936" cy="4572000"/>
          </a:xfrm>
        </p:spPr>
        <p:txBody>
          <a:bodyPr/>
          <a:lstStyle/>
          <a:p>
            <a:endParaRPr lang="zh-CN" altLang="en-US"/>
          </a:p>
        </p:txBody>
      </p:sp>
      <p:sp>
        <p:nvSpPr>
          <p:cNvPr id="9" name="Content Placeholder 3"/>
          <p:cNvSpPr>
            <a:spLocks noGrp="1"/>
          </p:cNvSpPr>
          <p:nvPr>
            <p:ph sz="half" idx="1"/>
          </p:nvPr>
        </p:nvSpPr>
        <p:spPr>
          <a:xfrm>
            <a:off x="457200" y="1600200"/>
            <a:ext cx="4038600" cy="4525963"/>
          </a:xfrm>
        </p:spPr>
        <p:txBody>
          <a:bodyPr/>
          <a:lstStyle/>
          <a:p>
            <a:pPr>
              <a:buBlip>
                <a:blip r:embed="rId4"/>
              </a:buBlip>
            </a:pPr>
            <a:r>
              <a:rPr lang="zh-CN" altLang="en-US" dirty="0" smtClean="0"/>
              <a:t>定制的光子贴图</a:t>
            </a:r>
            <a:endParaRPr lang="en-US" altLang="zh-CN" dirty="0" smtClean="0"/>
          </a:p>
          <a:p>
            <a:pPr lvl="1">
              <a:buBlip>
                <a:blip r:embed="rId4"/>
              </a:buBlip>
            </a:pPr>
            <a:r>
              <a:rPr lang="zh-CN" altLang="en-US" dirty="0" smtClean="0"/>
              <a:t>用线段表示光子</a:t>
            </a:r>
            <a:endParaRPr lang="en-US" altLang="zh-CN" dirty="0" smtClean="0"/>
          </a:p>
          <a:p>
            <a:pPr lvl="1">
              <a:buBlip>
                <a:blip r:embed="rId4"/>
              </a:buBlip>
            </a:pPr>
            <a:r>
              <a:rPr lang="zh-CN" altLang="en-US" dirty="0" smtClean="0"/>
              <a:t>存储在最近的体素</a:t>
            </a:r>
            <a:endParaRPr lang="en-US" altLang="zh-CN" dirty="0" smtClean="0"/>
          </a:p>
          <a:p>
            <a:pPr>
              <a:buBlip>
                <a:blip r:embed="rId4"/>
              </a:buBlip>
            </a:pPr>
            <a:r>
              <a:rPr lang="zh-CN" altLang="en-US" dirty="0" smtClean="0"/>
              <a:t>加速</a:t>
            </a:r>
            <a:endParaRPr lang="en-US" altLang="zh-CN" dirty="0" smtClean="0"/>
          </a:p>
          <a:p>
            <a:pPr lvl="1">
              <a:buBlip>
                <a:blip r:embed="rId4"/>
              </a:buBlip>
            </a:pPr>
            <a:endParaRPr lang="en-US" altLang="zh-CN" dirty="0" smtClean="0"/>
          </a:p>
          <a:p>
            <a:pPr lvl="1">
              <a:buBlip>
                <a:blip r:embed="rId4"/>
              </a:buBlip>
            </a:pPr>
            <a:endParaRPr lang="en-US" altLang="zh-CN" dirty="0" smtClean="0"/>
          </a:p>
          <a:p>
            <a:pPr>
              <a:buBlip>
                <a:blip r:embed="rId4"/>
              </a:buBlip>
            </a:pPr>
            <a:r>
              <a:rPr lang="zh-CN" altLang="en-US" dirty="0"/>
              <a:t>绘制效果</a:t>
            </a:r>
            <a:endParaRPr lang="en-US" altLang="zh-CN" dirty="0" smtClean="0"/>
          </a:p>
          <a:p>
            <a:pPr lvl="1">
              <a:buBlip>
                <a:blip r:embed="rId4"/>
              </a:buBlip>
            </a:pPr>
            <a:endParaRPr lang="en-US" altLang="zh-CN" dirty="0" smtClean="0"/>
          </a:p>
          <a:p>
            <a:pPr lvl="1">
              <a:buBlip>
                <a:blip r:embed="rId4"/>
              </a:buBlip>
            </a:pPr>
            <a:endParaRPr lang="en-US" dirty="0" smtClean="0"/>
          </a:p>
          <a:p>
            <a:pPr lvl="1">
              <a:buBlip>
                <a:blip r:embed="rId4"/>
              </a:buBlip>
            </a:pPr>
            <a:endParaRPr lang="en-US" altLang="zh-CN" dirty="0" smtClean="0"/>
          </a:p>
          <a:p>
            <a:pPr lvl="1">
              <a:buBlip>
                <a:blip r:embed="rId4"/>
              </a:buBlip>
            </a:pPr>
            <a:endParaRPr lang="zh-CN" altLang="en-US" dirty="0"/>
          </a:p>
        </p:txBody>
      </p:sp>
      <p:sp>
        <p:nvSpPr>
          <p:cNvPr id="11" name="Title 2"/>
          <p:cNvSpPr>
            <a:spLocks noGrp="1"/>
          </p:cNvSpPr>
          <p:nvPr>
            <p:ph type="title"/>
          </p:nvPr>
        </p:nvSpPr>
        <p:spPr>
          <a:xfrm>
            <a:off x="457200" y="274638"/>
            <a:ext cx="8229600" cy="1143000"/>
          </a:xfrm>
        </p:spPr>
        <p:txBody>
          <a:bodyPr/>
          <a:lstStyle/>
          <a:p>
            <a:r>
              <a:rPr lang="zh-CN" altLang="en-US" dirty="0" smtClean="0"/>
              <a:t>自适应光子贴图</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0" y="4800600"/>
            <a:ext cx="2133600" cy="129540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3" name="Title 2"/>
          <p:cNvSpPr>
            <a:spLocks noGrp="1"/>
          </p:cNvSpPr>
          <p:nvPr>
            <p:ph type="title"/>
          </p:nvPr>
        </p:nvSpPr>
        <p:spPr/>
        <p:txBody>
          <a:bodyPr/>
          <a:lstStyle/>
          <a:p>
            <a:r>
              <a:rPr lang="zh-CN" altLang="en-US" dirty="0" smtClean="0"/>
              <a:t>自适应光子贴图</a:t>
            </a:r>
            <a:endParaRPr lang="zh-CN" altLang="en-US" dirty="0"/>
          </a:p>
        </p:txBody>
      </p:sp>
      <p:graphicFrame>
        <p:nvGraphicFramePr>
          <p:cNvPr id="45058" name="Object 15"/>
          <p:cNvGraphicFramePr>
            <a:graphicFrameLocks noChangeAspect="1"/>
          </p:cNvGraphicFramePr>
          <p:nvPr>
            <p:ph sz="half" idx="2"/>
          </p:nvPr>
        </p:nvGraphicFramePr>
        <p:xfrm>
          <a:off x="5791200" y="1524000"/>
          <a:ext cx="1984879" cy="4520536"/>
        </p:xfrm>
        <a:graphic>
          <a:graphicData uri="http://schemas.openxmlformats.org/presentationml/2006/ole">
            <p:oleObj spid="_x0000_s180226" name="Equation" r:id="rId4" imgW="1054080" imgH="2400120" progId="Equation.DSMT4">
              <p:embed/>
            </p:oleObj>
          </a:graphicData>
        </a:graphic>
      </p:graphicFrame>
      <p:sp>
        <p:nvSpPr>
          <p:cNvPr id="8" name="Content Placeholder 3"/>
          <p:cNvSpPr>
            <a:spLocks noGrp="1"/>
          </p:cNvSpPr>
          <p:nvPr>
            <p:ph sz="half" idx="1"/>
          </p:nvPr>
        </p:nvSpPr>
        <p:spPr>
          <a:xfrm>
            <a:off x="457200" y="1600200"/>
            <a:ext cx="4038600" cy="4525963"/>
          </a:xfrm>
        </p:spPr>
        <p:txBody>
          <a:bodyPr/>
          <a:lstStyle/>
          <a:p>
            <a:pPr>
              <a:buBlip>
                <a:blip r:embed="rId5"/>
              </a:buBlip>
            </a:pPr>
            <a:r>
              <a:rPr lang="zh-CN" altLang="en-US" dirty="0" smtClean="0"/>
              <a:t>定制的光子贴图</a:t>
            </a:r>
            <a:endParaRPr lang="en-US" altLang="zh-CN" dirty="0" smtClean="0"/>
          </a:p>
          <a:p>
            <a:pPr lvl="1">
              <a:buBlip>
                <a:blip r:embed="rId5"/>
              </a:buBlip>
            </a:pPr>
            <a:r>
              <a:rPr lang="zh-CN" altLang="en-US" dirty="0" smtClean="0"/>
              <a:t>用线段表示光子</a:t>
            </a:r>
            <a:endParaRPr lang="en-US" altLang="zh-CN" dirty="0" smtClean="0"/>
          </a:p>
          <a:p>
            <a:pPr lvl="1">
              <a:buBlip>
                <a:blip r:embed="rId5"/>
              </a:buBlip>
            </a:pPr>
            <a:r>
              <a:rPr lang="zh-CN" altLang="en-US" dirty="0" smtClean="0"/>
              <a:t>存储在最近的体素</a:t>
            </a:r>
            <a:endParaRPr lang="en-US" altLang="zh-CN" dirty="0" smtClean="0"/>
          </a:p>
          <a:p>
            <a:pPr>
              <a:buBlip>
                <a:blip r:embed="rId5"/>
              </a:buBlip>
            </a:pPr>
            <a:r>
              <a:rPr lang="zh-CN" altLang="en-US" dirty="0" smtClean="0"/>
              <a:t>加速</a:t>
            </a:r>
            <a:endParaRPr lang="en-US" altLang="zh-CN" dirty="0" smtClean="0"/>
          </a:p>
          <a:p>
            <a:pPr lvl="1">
              <a:buBlip>
                <a:blip r:embed="rId5"/>
              </a:buBlip>
            </a:pPr>
            <a:r>
              <a:rPr lang="zh-CN" altLang="en-US" dirty="0" smtClean="0"/>
              <a:t>局部：程函方程</a:t>
            </a:r>
            <a:endParaRPr lang="en-US" altLang="zh-CN" dirty="0" smtClean="0"/>
          </a:p>
          <a:p>
            <a:pPr lvl="1">
              <a:buBlip>
                <a:blip r:embed="rId5"/>
              </a:buBlip>
            </a:pPr>
            <a:endParaRPr lang="en-US" altLang="zh-CN" dirty="0" smtClean="0"/>
          </a:p>
          <a:p>
            <a:pPr>
              <a:buBlip>
                <a:blip r:embed="rId5"/>
              </a:buBlip>
            </a:pPr>
            <a:r>
              <a:rPr lang="zh-CN" altLang="en-US" dirty="0"/>
              <a:t>绘制效果</a:t>
            </a:r>
            <a:endParaRPr lang="en-US" altLang="zh-CN" dirty="0" smtClean="0"/>
          </a:p>
          <a:p>
            <a:pPr lvl="1">
              <a:buBlip>
                <a:blip r:embed="rId5"/>
              </a:buBlip>
            </a:pPr>
            <a:endParaRPr lang="en-US" altLang="zh-CN" dirty="0" smtClean="0"/>
          </a:p>
          <a:p>
            <a:pPr lvl="1">
              <a:buBlip>
                <a:blip r:embed="rId5"/>
              </a:buBlip>
            </a:pPr>
            <a:endParaRPr lang="en-US" dirty="0" smtClean="0"/>
          </a:p>
          <a:p>
            <a:pPr lvl="1">
              <a:buBlip>
                <a:blip r:embed="rId5"/>
              </a:buBlip>
            </a:pPr>
            <a:endParaRPr lang="en-US" altLang="zh-CN" dirty="0" smtClean="0"/>
          </a:p>
          <a:p>
            <a:pPr lvl="1">
              <a:buBlip>
                <a:blip r:embed="rId5"/>
              </a:buBlip>
            </a:pP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自适应光子贴图</a:t>
            </a:r>
            <a:endParaRPr lang="zh-CN" altLang="en-US" dirty="0"/>
          </a:p>
        </p:txBody>
      </p:sp>
      <p:pic>
        <p:nvPicPr>
          <p:cNvPr id="7" name="Content Placeholder 6" descr="photon_marching_1.jpg"/>
          <p:cNvPicPr>
            <a:picLocks noGrp="1" noChangeAspect="1"/>
          </p:cNvPicPr>
          <p:nvPr>
            <p:ph sz="half" idx="2"/>
          </p:nvPr>
        </p:nvPicPr>
        <p:blipFill>
          <a:blip r:embed="rId3"/>
          <a:stretch>
            <a:fillRect/>
          </a:stretch>
        </p:blipFill>
        <p:spPr>
          <a:xfrm>
            <a:off x="5715000" y="4069080"/>
            <a:ext cx="2026920" cy="2026920"/>
          </a:xfrm>
        </p:spPr>
      </p:pic>
      <p:pic>
        <p:nvPicPr>
          <p:cNvPr id="8" name="Picture 7" descr="photon_marching_0.jpg"/>
          <p:cNvPicPr>
            <a:picLocks noChangeAspect="1"/>
          </p:cNvPicPr>
          <p:nvPr/>
        </p:nvPicPr>
        <p:blipFill>
          <a:blip r:embed="rId4"/>
          <a:stretch>
            <a:fillRect/>
          </a:stretch>
        </p:blipFill>
        <p:spPr>
          <a:xfrm>
            <a:off x="5715000" y="1600200"/>
            <a:ext cx="2026920" cy="2026920"/>
          </a:xfrm>
          <a:prstGeom prst="rect">
            <a:avLst/>
          </a:prstGeom>
        </p:spPr>
      </p:pic>
      <p:cxnSp>
        <p:nvCxnSpPr>
          <p:cNvPr id="10" name="Straight Arrow Connector 9"/>
          <p:cNvCxnSpPr>
            <a:stCxn id="8" idx="2"/>
            <a:endCxn id="7" idx="0"/>
          </p:cNvCxnSpPr>
          <p:nvPr/>
        </p:nvCxnSpPr>
        <p:spPr>
          <a:xfrm rot="5400000">
            <a:off x="6507480" y="3848100"/>
            <a:ext cx="441960" cy="15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 name="Content Placeholder 3"/>
          <p:cNvSpPr>
            <a:spLocks noGrp="1"/>
          </p:cNvSpPr>
          <p:nvPr>
            <p:ph sz="half" idx="1"/>
          </p:nvPr>
        </p:nvSpPr>
        <p:spPr>
          <a:xfrm>
            <a:off x="457200" y="1600200"/>
            <a:ext cx="4038600" cy="4525963"/>
          </a:xfrm>
        </p:spPr>
        <p:txBody>
          <a:bodyPr/>
          <a:lstStyle/>
          <a:p>
            <a:pPr>
              <a:buBlip>
                <a:blip r:embed="rId5"/>
              </a:buBlip>
            </a:pPr>
            <a:r>
              <a:rPr lang="zh-CN" altLang="en-US" dirty="0" smtClean="0"/>
              <a:t>定制的光子贴图</a:t>
            </a:r>
            <a:endParaRPr lang="en-US" altLang="zh-CN" dirty="0" smtClean="0"/>
          </a:p>
          <a:p>
            <a:pPr lvl="1">
              <a:buBlip>
                <a:blip r:embed="rId5"/>
              </a:buBlip>
            </a:pPr>
            <a:r>
              <a:rPr lang="zh-CN" altLang="en-US" dirty="0" smtClean="0"/>
              <a:t>用线段表示光子</a:t>
            </a:r>
            <a:endParaRPr lang="en-US" altLang="zh-CN" dirty="0" smtClean="0"/>
          </a:p>
          <a:p>
            <a:pPr lvl="1">
              <a:buBlip>
                <a:blip r:embed="rId5"/>
              </a:buBlip>
            </a:pPr>
            <a:r>
              <a:rPr lang="zh-CN" altLang="en-US" dirty="0" smtClean="0"/>
              <a:t>存储在最近的体素</a:t>
            </a:r>
            <a:endParaRPr lang="en-US" altLang="zh-CN" dirty="0" smtClean="0"/>
          </a:p>
          <a:p>
            <a:pPr>
              <a:buBlip>
                <a:blip r:embed="rId5"/>
              </a:buBlip>
            </a:pPr>
            <a:r>
              <a:rPr lang="zh-CN" altLang="en-US" dirty="0" smtClean="0"/>
              <a:t>加速</a:t>
            </a:r>
            <a:endParaRPr lang="en-US" altLang="zh-CN" dirty="0" smtClean="0"/>
          </a:p>
          <a:p>
            <a:pPr lvl="1">
              <a:buBlip>
                <a:blip r:embed="rId5"/>
              </a:buBlip>
            </a:pPr>
            <a:r>
              <a:rPr lang="zh-CN" altLang="en-US" dirty="0" smtClean="0"/>
              <a:t>局部：程函方程</a:t>
            </a:r>
            <a:endParaRPr lang="en-US" altLang="zh-CN" dirty="0" smtClean="0"/>
          </a:p>
          <a:p>
            <a:pPr lvl="1">
              <a:buBlip>
                <a:blip r:embed="rId5"/>
              </a:buBlip>
            </a:pPr>
            <a:r>
              <a:rPr lang="zh-CN" altLang="en-US" dirty="0" smtClean="0"/>
              <a:t>全局：八叉树</a:t>
            </a:r>
            <a:endParaRPr lang="en-US" altLang="zh-CN" dirty="0" smtClean="0"/>
          </a:p>
          <a:p>
            <a:pPr>
              <a:buBlip>
                <a:blip r:embed="rId5"/>
              </a:buBlip>
            </a:pPr>
            <a:r>
              <a:rPr lang="zh-CN" altLang="en-US" dirty="0"/>
              <a:t>绘制效果</a:t>
            </a:r>
            <a:endParaRPr lang="en-US" altLang="zh-CN" dirty="0" smtClean="0"/>
          </a:p>
          <a:p>
            <a:pPr lvl="1">
              <a:buBlip>
                <a:blip r:embed="rId5"/>
              </a:buBlip>
            </a:pPr>
            <a:endParaRPr lang="en-US" altLang="zh-CN" dirty="0" smtClean="0"/>
          </a:p>
          <a:p>
            <a:pPr lvl="1">
              <a:buBlip>
                <a:blip r:embed="rId5"/>
              </a:buBlip>
            </a:pPr>
            <a:endParaRPr lang="en-US" dirty="0" smtClean="0"/>
          </a:p>
          <a:p>
            <a:pPr lvl="1">
              <a:buBlip>
                <a:blip r:embed="rId5"/>
              </a:buBlip>
            </a:pPr>
            <a:endParaRPr lang="en-US" altLang="zh-CN" dirty="0" smtClean="0"/>
          </a:p>
          <a:p>
            <a:pPr lvl="1">
              <a:buBlip>
                <a:blip r:embed="rId5"/>
              </a:buBlip>
            </a:pPr>
            <a:endParaRPr lang="zh-CN" alt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自适应光子贴图</a:t>
            </a:r>
            <a:endParaRPr lang="zh-CN" altLang="en-US" dirty="0"/>
          </a:p>
        </p:txBody>
      </p:sp>
      <p:sp>
        <p:nvSpPr>
          <p:cNvPr id="5" name="Content Placeholder 4"/>
          <p:cNvSpPr>
            <a:spLocks noGrp="1"/>
          </p:cNvSpPr>
          <p:nvPr>
            <p:ph sz="half" idx="2"/>
          </p:nvPr>
        </p:nvSpPr>
        <p:spPr/>
        <p:txBody>
          <a:bodyPr/>
          <a:lstStyle/>
          <a:p>
            <a:endParaRPr lang="zh-CN" altLang="en-US" dirty="0"/>
          </a:p>
        </p:txBody>
      </p:sp>
      <p:pic>
        <p:nvPicPr>
          <p:cNvPr id="6" name="Picture 5" descr="eikonal_groundtruth-sphere-eikonal.jpg"/>
          <p:cNvPicPr>
            <a:picLocks noChangeAspect="1"/>
          </p:cNvPicPr>
          <p:nvPr/>
        </p:nvPicPr>
        <p:blipFill>
          <a:blip r:embed="rId3"/>
          <a:stretch>
            <a:fillRect/>
          </a:stretch>
        </p:blipFill>
        <p:spPr>
          <a:xfrm>
            <a:off x="6172200" y="1524000"/>
            <a:ext cx="2133600" cy="1600200"/>
          </a:xfrm>
          <a:prstGeom prst="rect">
            <a:avLst/>
          </a:prstGeom>
        </p:spPr>
      </p:pic>
      <p:pic>
        <p:nvPicPr>
          <p:cNvPr id="7" name="Picture 6" descr="eikonal_groundtruth-sphere-our.jpg"/>
          <p:cNvPicPr>
            <a:picLocks noChangeAspect="1"/>
          </p:cNvPicPr>
          <p:nvPr/>
        </p:nvPicPr>
        <p:blipFill>
          <a:blip r:embed="rId4"/>
          <a:stretch>
            <a:fillRect/>
          </a:stretch>
        </p:blipFill>
        <p:spPr>
          <a:xfrm>
            <a:off x="6172200" y="3200400"/>
            <a:ext cx="2133600" cy="1600200"/>
          </a:xfrm>
          <a:prstGeom prst="rect">
            <a:avLst/>
          </a:prstGeom>
        </p:spPr>
      </p:pic>
      <p:pic>
        <p:nvPicPr>
          <p:cNvPr id="47106" name="Picture 2" descr="D:\2_Document\For_msra_interview\mine\Presentation\images\eikonal_groundtruth-sphere-raytracing.jpg"/>
          <p:cNvPicPr>
            <a:picLocks noChangeAspect="1" noChangeArrowheads="1"/>
          </p:cNvPicPr>
          <p:nvPr/>
        </p:nvPicPr>
        <p:blipFill>
          <a:blip r:embed="rId5"/>
          <a:srcRect/>
          <a:stretch>
            <a:fillRect/>
          </a:stretch>
        </p:blipFill>
        <p:spPr bwMode="auto">
          <a:xfrm>
            <a:off x="6172200" y="4876800"/>
            <a:ext cx="2133600" cy="1600200"/>
          </a:xfrm>
          <a:prstGeom prst="rect">
            <a:avLst/>
          </a:prstGeom>
          <a:noFill/>
        </p:spPr>
      </p:pic>
      <p:sp>
        <p:nvSpPr>
          <p:cNvPr id="11" name="TextBox 10"/>
          <p:cNvSpPr txBox="1"/>
          <p:nvPr/>
        </p:nvSpPr>
        <p:spPr>
          <a:xfrm>
            <a:off x="4952186" y="2000935"/>
            <a:ext cx="1338828" cy="646331"/>
          </a:xfrm>
          <a:prstGeom prst="rect">
            <a:avLst/>
          </a:prstGeom>
          <a:noFill/>
        </p:spPr>
        <p:txBody>
          <a:bodyPr wrap="none" rtlCol="0">
            <a:spAutoFit/>
          </a:bodyPr>
          <a:lstStyle/>
          <a:p>
            <a:r>
              <a:rPr lang="zh-CN" altLang="en-US" dirty="0" smtClean="0"/>
              <a:t>基于程函</a:t>
            </a:r>
            <a:endParaRPr lang="en-US" altLang="zh-CN" dirty="0" smtClean="0"/>
          </a:p>
          <a:p>
            <a:r>
              <a:rPr lang="zh-CN" altLang="en-US" dirty="0" smtClean="0"/>
              <a:t>方程的绘制</a:t>
            </a:r>
            <a:endParaRPr lang="zh-CN" altLang="en-US" dirty="0"/>
          </a:p>
        </p:txBody>
      </p:sp>
      <p:sp>
        <p:nvSpPr>
          <p:cNvPr id="13" name="TextBox 12"/>
          <p:cNvSpPr txBox="1"/>
          <p:nvPr/>
        </p:nvSpPr>
        <p:spPr>
          <a:xfrm>
            <a:off x="4952186" y="3815834"/>
            <a:ext cx="1338828" cy="369332"/>
          </a:xfrm>
          <a:prstGeom prst="rect">
            <a:avLst/>
          </a:prstGeom>
          <a:noFill/>
        </p:spPr>
        <p:txBody>
          <a:bodyPr wrap="none" rtlCol="0">
            <a:spAutoFit/>
          </a:bodyPr>
          <a:lstStyle/>
          <a:p>
            <a:r>
              <a:rPr lang="zh-CN" altLang="en-US" dirty="0" smtClean="0"/>
              <a:t>我们的结果</a:t>
            </a:r>
            <a:endParaRPr lang="zh-CN" altLang="en-US" dirty="0"/>
          </a:p>
        </p:txBody>
      </p:sp>
      <p:sp>
        <p:nvSpPr>
          <p:cNvPr id="14" name="TextBox 13"/>
          <p:cNvSpPr txBox="1"/>
          <p:nvPr/>
        </p:nvSpPr>
        <p:spPr>
          <a:xfrm>
            <a:off x="4952186" y="5353735"/>
            <a:ext cx="1107996" cy="646331"/>
          </a:xfrm>
          <a:prstGeom prst="rect">
            <a:avLst/>
          </a:prstGeom>
          <a:noFill/>
        </p:spPr>
        <p:txBody>
          <a:bodyPr wrap="none" rtlCol="0">
            <a:spAutoFit/>
          </a:bodyPr>
          <a:lstStyle/>
          <a:p>
            <a:r>
              <a:rPr lang="zh-CN" altLang="en-US" dirty="0" smtClean="0"/>
              <a:t>光线跟踪</a:t>
            </a:r>
            <a:endParaRPr lang="en-US" altLang="zh-CN" dirty="0" smtClean="0"/>
          </a:p>
          <a:p>
            <a:r>
              <a:rPr lang="zh-CN" altLang="en-US" dirty="0" smtClean="0"/>
              <a:t>的结果</a:t>
            </a:r>
            <a:endParaRPr lang="zh-CN" altLang="en-US" dirty="0"/>
          </a:p>
        </p:txBody>
      </p:sp>
      <p:sp>
        <p:nvSpPr>
          <p:cNvPr id="17" name="Content Placeholder 3"/>
          <p:cNvSpPr>
            <a:spLocks noGrp="1"/>
          </p:cNvSpPr>
          <p:nvPr>
            <p:ph sz="half" idx="1"/>
          </p:nvPr>
        </p:nvSpPr>
        <p:spPr>
          <a:xfrm>
            <a:off x="457200" y="1600200"/>
            <a:ext cx="4038600" cy="4525963"/>
          </a:xfrm>
        </p:spPr>
        <p:txBody>
          <a:bodyPr/>
          <a:lstStyle/>
          <a:p>
            <a:pPr>
              <a:buBlip>
                <a:blip r:embed="rId6"/>
              </a:buBlip>
            </a:pPr>
            <a:r>
              <a:rPr lang="zh-CN" altLang="en-US" dirty="0" smtClean="0"/>
              <a:t>定制的光子贴图</a:t>
            </a:r>
            <a:endParaRPr lang="en-US" altLang="zh-CN" dirty="0" smtClean="0"/>
          </a:p>
          <a:p>
            <a:pPr lvl="1">
              <a:buBlip>
                <a:blip r:embed="rId6"/>
              </a:buBlip>
            </a:pPr>
            <a:r>
              <a:rPr lang="zh-CN" altLang="en-US" dirty="0" smtClean="0"/>
              <a:t>用线段表示光子</a:t>
            </a:r>
            <a:endParaRPr lang="en-US" altLang="zh-CN" dirty="0" smtClean="0"/>
          </a:p>
          <a:p>
            <a:pPr lvl="1">
              <a:buBlip>
                <a:blip r:embed="rId6"/>
              </a:buBlip>
            </a:pPr>
            <a:r>
              <a:rPr lang="zh-CN" altLang="en-US" dirty="0" smtClean="0"/>
              <a:t>存储在最近的体素</a:t>
            </a:r>
            <a:endParaRPr lang="en-US" altLang="zh-CN" dirty="0" smtClean="0"/>
          </a:p>
          <a:p>
            <a:pPr>
              <a:buBlip>
                <a:blip r:embed="rId6"/>
              </a:buBlip>
            </a:pPr>
            <a:r>
              <a:rPr lang="zh-CN" altLang="en-US" dirty="0" smtClean="0"/>
              <a:t>加速</a:t>
            </a:r>
            <a:endParaRPr lang="en-US" altLang="zh-CN" dirty="0" smtClean="0"/>
          </a:p>
          <a:p>
            <a:pPr lvl="1">
              <a:buBlip>
                <a:blip r:embed="rId6"/>
              </a:buBlip>
            </a:pPr>
            <a:r>
              <a:rPr lang="zh-CN" altLang="en-US" dirty="0" smtClean="0"/>
              <a:t>局部：程函方程</a:t>
            </a:r>
            <a:endParaRPr lang="en-US" altLang="zh-CN" dirty="0" smtClean="0"/>
          </a:p>
          <a:p>
            <a:pPr lvl="1">
              <a:buBlip>
                <a:blip r:embed="rId6"/>
              </a:buBlip>
            </a:pPr>
            <a:r>
              <a:rPr lang="zh-CN" altLang="en-US" dirty="0" smtClean="0"/>
              <a:t>全局：八叉树</a:t>
            </a:r>
            <a:endParaRPr lang="en-US" altLang="zh-CN" dirty="0" smtClean="0"/>
          </a:p>
          <a:p>
            <a:pPr>
              <a:buBlip>
                <a:blip r:embed="rId6"/>
              </a:buBlip>
            </a:pPr>
            <a:r>
              <a:rPr lang="zh-CN" altLang="en-US" dirty="0"/>
              <a:t>绘制效果</a:t>
            </a:r>
            <a:endParaRPr lang="en-US" altLang="zh-CN" dirty="0" smtClean="0"/>
          </a:p>
          <a:p>
            <a:pPr lvl="1">
              <a:buBlip>
                <a:blip r:embed="rId6"/>
              </a:buBlip>
            </a:pPr>
            <a:r>
              <a:rPr lang="zh-CN" altLang="en-US" dirty="0" smtClean="0"/>
              <a:t>较暗淡的焦散</a:t>
            </a:r>
            <a:endParaRPr lang="en-US" altLang="zh-CN" dirty="0" smtClean="0"/>
          </a:p>
          <a:p>
            <a:pPr lvl="1">
              <a:buBlip>
                <a:blip r:embed="rId6"/>
              </a:buBlip>
            </a:pPr>
            <a:endParaRPr lang="en-US" dirty="0" smtClean="0"/>
          </a:p>
          <a:p>
            <a:pPr lvl="1">
              <a:buBlip>
                <a:blip r:embed="rId6"/>
              </a:buBlip>
            </a:pPr>
            <a:endParaRPr lang="en-US" altLang="zh-CN" dirty="0" smtClean="0"/>
          </a:p>
          <a:p>
            <a:pPr lvl="1">
              <a:buBlip>
                <a:blip r:embed="rId6"/>
              </a:buBlip>
            </a:pPr>
            <a:endParaRPr lang="zh-CN"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自适应光子贴图</a:t>
            </a:r>
            <a:endParaRPr lang="zh-CN" altLang="en-US" dirty="0"/>
          </a:p>
        </p:txBody>
      </p:sp>
      <p:sp>
        <p:nvSpPr>
          <p:cNvPr id="4" name="Content Placeholder 3"/>
          <p:cNvSpPr>
            <a:spLocks noGrp="1"/>
          </p:cNvSpPr>
          <p:nvPr>
            <p:ph sz="half" idx="1"/>
          </p:nvPr>
        </p:nvSpPr>
        <p:spPr/>
        <p:txBody>
          <a:bodyPr/>
          <a:lstStyle/>
          <a:p>
            <a:pPr>
              <a:buBlip>
                <a:blip r:embed="rId3"/>
              </a:buBlip>
            </a:pPr>
            <a:r>
              <a:rPr lang="zh-CN" altLang="en-US" dirty="0" smtClean="0"/>
              <a:t>定制的光子贴图</a:t>
            </a:r>
            <a:endParaRPr lang="en-US" altLang="zh-CN" dirty="0" smtClean="0"/>
          </a:p>
          <a:p>
            <a:pPr lvl="1">
              <a:buBlip>
                <a:blip r:embed="rId3"/>
              </a:buBlip>
            </a:pPr>
            <a:r>
              <a:rPr lang="zh-CN" altLang="en-US" dirty="0" smtClean="0"/>
              <a:t>用线段表示光子</a:t>
            </a:r>
            <a:endParaRPr lang="en-US" altLang="zh-CN" dirty="0" smtClean="0"/>
          </a:p>
          <a:p>
            <a:pPr lvl="1">
              <a:buBlip>
                <a:blip r:embed="rId3"/>
              </a:buBlip>
            </a:pPr>
            <a:r>
              <a:rPr lang="zh-CN" altLang="en-US" dirty="0" smtClean="0"/>
              <a:t>存储在最近的体素</a:t>
            </a:r>
            <a:endParaRPr lang="en-US" altLang="zh-CN" dirty="0" smtClean="0"/>
          </a:p>
          <a:p>
            <a:pPr>
              <a:buBlip>
                <a:blip r:embed="rId3"/>
              </a:buBlip>
            </a:pPr>
            <a:r>
              <a:rPr lang="zh-CN" altLang="en-US" dirty="0" smtClean="0"/>
              <a:t>加速</a:t>
            </a:r>
            <a:endParaRPr lang="en-US" altLang="zh-CN" dirty="0" smtClean="0"/>
          </a:p>
          <a:p>
            <a:pPr lvl="1">
              <a:buBlip>
                <a:blip r:embed="rId3"/>
              </a:buBlip>
            </a:pPr>
            <a:r>
              <a:rPr lang="zh-CN" altLang="en-US" dirty="0" smtClean="0"/>
              <a:t>局部：程函方程</a:t>
            </a:r>
            <a:endParaRPr lang="en-US" altLang="zh-CN" dirty="0" smtClean="0"/>
          </a:p>
          <a:p>
            <a:pPr lvl="1">
              <a:buBlip>
                <a:blip r:embed="rId3"/>
              </a:buBlip>
            </a:pPr>
            <a:r>
              <a:rPr lang="zh-CN" altLang="en-US" dirty="0" smtClean="0"/>
              <a:t>全局：八叉树</a:t>
            </a:r>
            <a:endParaRPr lang="en-US" altLang="zh-CN" dirty="0" smtClean="0"/>
          </a:p>
          <a:p>
            <a:pPr>
              <a:buBlip>
                <a:blip r:embed="rId3"/>
              </a:buBlip>
            </a:pPr>
            <a:r>
              <a:rPr lang="zh-CN" altLang="en-US" dirty="0"/>
              <a:t>绘制效果</a:t>
            </a:r>
            <a:endParaRPr lang="en-US" altLang="zh-CN" dirty="0" smtClean="0"/>
          </a:p>
          <a:p>
            <a:pPr lvl="1">
              <a:buBlip>
                <a:blip r:embed="rId3"/>
              </a:buBlip>
            </a:pPr>
            <a:r>
              <a:rPr lang="zh-CN" altLang="en-US" dirty="0" smtClean="0"/>
              <a:t>较暗淡的焦散</a:t>
            </a:r>
            <a:endParaRPr lang="en-US" altLang="zh-CN" dirty="0" smtClean="0"/>
          </a:p>
          <a:p>
            <a:pPr lvl="1">
              <a:buBlip>
                <a:blip r:embed="rId3"/>
              </a:buBlip>
            </a:pPr>
            <a:r>
              <a:rPr lang="zh-CN" altLang="en-US" dirty="0" smtClean="0"/>
              <a:t>没有波阵面奇异性</a:t>
            </a:r>
            <a:endParaRPr lang="en-US" dirty="0" smtClean="0"/>
          </a:p>
          <a:p>
            <a:pPr lvl="1">
              <a:buBlip>
                <a:blip r:embed="rId3"/>
              </a:buBlip>
            </a:pPr>
            <a:endParaRPr lang="en-US" altLang="zh-CN" dirty="0" smtClean="0"/>
          </a:p>
          <a:p>
            <a:pPr lvl="1">
              <a:buBlip>
                <a:blip r:embed="rId3"/>
              </a:buBlip>
            </a:pPr>
            <a:endParaRPr lang="zh-CN" altLang="en-US" dirty="0"/>
          </a:p>
        </p:txBody>
      </p:sp>
      <p:sp>
        <p:nvSpPr>
          <p:cNvPr id="5" name="Content Placeholder 4"/>
          <p:cNvSpPr>
            <a:spLocks noGrp="1"/>
          </p:cNvSpPr>
          <p:nvPr>
            <p:ph sz="half" idx="2"/>
          </p:nvPr>
        </p:nvSpPr>
        <p:spPr/>
        <p:txBody>
          <a:bodyPr/>
          <a:lstStyle/>
          <a:p>
            <a:endParaRPr lang="zh-CN" altLang="en-US" dirty="0"/>
          </a:p>
        </p:txBody>
      </p:sp>
      <p:pic>
        <p:nvPicPr>
          <p:cNvPr id="6" name="Picture 5" descr="eikonal_groundtruth-sphere-eikonal.jpg"/>
          <p:cNvPicPr>
            <a:picLocks noChangeAspect="1"/>
          </p:cNvPicPr>
          <p:nvPr/>
        </p:nvPicPr>
        <p:blipFill>
          <a:blip r:embed="rId4"/>
          <a:stretch>
            <a:fillRect/>
          </a:stretch>
        </p:blipFill>
        <p:spPr>
          <a:xfrm>
            <a:off x="6172200" y="1524000"/>
            <a:ext cx="2133600" cy="1600200"/>
          </a:xfrm>
          <a:prstGeom prst="rect">
            <a:avLst/>
          </a:prstGeom>
        </p:spPr>
      </p:pic>
      <p:pic>
        <p:nvPicPr>
          <p:cNvPr id="7" name="Picture 6" descr="eikonal_groundtruth-sphere-our.jpg"/>
          <p:cNvPicPr>
            <a:picLocks noChangeAspect="1"/>
          </p:cNvPicPr>
          <p:nvPr/>
        </p:nvPicPr>
        <p:blipFill>
          <a:blip r:embed="rId5"/>
          <a:stretch>
            <a:fillRect/>
          </a:stretch>
        </p:blipFill>
        <p:spPr>
          <a:xfrm>
            <a:off x="6172200" y="3200400"/>
            <a:ext cx="2133600" cy="1600200"/>
          </a:xfrm>
          <a:prstGeom prst="rect">
            <a:avLst/>
          </a:prstGeom>
        </p:spPr>
      </p:pic>
      <p:pic>
        <p:nvPicPr>
          <p:cNvPr id="47106" name="Picture 2" descr="D:\2_Document\For_msra_interview\mine\Presentation\images\eikonal_groundtruth-sphere-raytracing.jpg"/>
          <p:cNvPicPr>
            <a:picLocks noChangeAspect="1" noChangeArrowheads="1"/>
          </p:cNvPicPr>
          <p:nvPr/>
        </p:nvPicPr>
        <p:blipFill>
          <a:blip r:embed="rId6"/>
          <a:stretch>
            <a:fillRect/>
          </a:stretch>
        </p:blipFill>
        <p:spPr bwMode="auto">
          <a:xfrm>
            <a:off x="6172200" y="4876800"/>
            <a:ext cx="2133600" cy="1600200"/>
          </a:xfrm>
          <a:prstGeom prst="rect">
            <a:avLst/>
          </a:prstGeom>
          <a:noFill/>
        </p:spPr>
      </p:pic>
      <p:sp>
        <p:nvSpPr>
          <p:cNvPr id="9" name="TextBox 8"/>
          <p:cNvSpPr txBox="1"/>
          <p:nvPr/>
        </p:nvSpPr>
        <p:spPr>
          <a:xfrm>
            <a:off x="4952186" y="2000935"/>
            <a:ext cx="1338828" cy="646331"/>
          </a:xfrm>
          <a:prstGeom prst="rect">
            <a:avLst/>
          </a:prstGeom>
          <a:noFill/>
        </p:spPr>
        <p:txBody>
          <a:bodyPr wrap="none" rtlCol="0">
            <a:spAutoFit/>
          </a:bodyPr>
          <a:lstStyle/>
          <a:p>
            <a:r>
              <a:rPr lang="zh-CN" altLang="en-US" dirty="0" smtClean="0"/>
              <a:t>基于程函</a:t>
            </a:r>
            <a:endParaRPr lang="en-US" altLang="zh-CN" dirty="0" smtClean="0"/>
          </a:p>
          <a:p>
            <a:r>
              <a:rPr lang="zh-CN" altLang="en-US" dirty="0" smtClean="0"/>
              <a:t>方程的绘制</a:t>
            </a:r>
            <a:endParaRPr lang="zh-CN" altLang="en-US" dirty="0"/>
          </a:p>
        </p:txBody>
      </p:sp>
      <p:sp>
        <p:nvSpPr>
          <p:cNvPr id="10" name="TextBox 9"/>
          <p:cNvSpPr txBox="1"/>
          <p:nvPr/>
        </p:nvSpPr>
        <p:spPr>
          <a:xfrm>
            <a:off x="4952186" y="3815834"/>
            <a:ext cx="1338828" cy="369332"/>
          </a:xfrm>
          <a:prstGeom prst="rect">
            <a:avLst/>
          </a:prstGeom>
          <a:noFill/>
        </p:spPr>
        <p:txBody>
          <a:bodyPr wrap="none" rtlCol="0">
            <a:spAutoFit/>
          </a:bodyPr>
          <a:lstStyle/>
          <a:p>
            <a:r>
              <a:rPr lang="zh-CN" altLang="en-US" dirty="0" smtClean="0"/>
              <a:t>我们的结果</a:t>
            </a:r>
            <a:endParaRPr lang="zh-CN" altLang="en-US" dirty="0"/>
          </a:p>
        </p:txBody>
      </p:sp>
      <p:sp>
        <p:nvSpPr>
          <p:cNvPr id="12" name="TextBox 11"/>
          <p:cNvSpPr txBox="1"/>
          <p:nvPr/>
        </p:nvSpPr>
        <p:spPr>
          <a:xfrm>
            <a:off x="4952186" y="5353735"/>
            <a:ext cx="1107996" cy="646331"/>
          </a:xfrm>
          <a:prstGeom prst="rect">
            <a:avLst/>
          </a:prstGeom>
          <a:noFill/>
        </p:spPr>
        <p:txBody>
          <a:bodyPr wrap="none" rtlCol="0">
            <a:spAutoFit/>
          </a:bodyPr>
          <a:lstStyle/>
          <a:p>
            <a:r>
              <a:rPr lang="zh-CN" altLang="en-US" dirty="0" smtClean="0"/>
              <a:t>光线跟踪</a:t>
            </a:r>
            <a:endParaRPr lang="en-US" altLang="zh-CN" dirty="0" smtClean="0"/>
          </a:p>
          <a:p>
            <a:r>
              <a:rPr lang="zh-CN" altLang="en-US" dirty="0" smtClean="0"/>
              <a:t>的结果</a:t>
            </a:r>
            <a:endParaRPr lang="zh-CN"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Blip>
                <a:blip r:embed="rId4"/>
              </a:buBlip>
            </a:pPr>
            <a:r>
              <a:rPr lang="zh-CN" altLang="en-US" dirty="0" smtClean="0"/>
              <a:t>沿曲线跟踪</a:t>
            </a:r>
            <a:endParaRPr lang="en-US" altLang="zh-CN" dirty="0" smtClean="0"/>
          </a:p>
          <a:p>
            <a:pPr lvl="1">
              <a:buBlip>
                <a:blip r:embed="rId4"/>
              </a:buBlip>
            </a:pPr>
            <a:r>
              <a:rPr lang="zh-CN" altLang="en-US" dirty="0" smtClean="0"/>
              <a:t>程函方程</a:t>
            </a:r>
            <a:endParaRPr lang="en-US" altLang="zh-CN" dirty="0" smtClean="0"/>
          </a:p>
          <a:p>
            <a:pPr lvl="1">
              <a:buBlip>
                <a:blip r:embed="rId4"/>
              </a:buBlip>
            </a:pPr>
            <a:endParaRPr lang="en-US" altLang="zh-CN" dirty="0" smtClean="0"/>
          </a:p>
          <a:p>
            <a:pPr>
              <a:buBlip>
                <a:blip r:embed="rId4"/>
              </a:buBlip>
            </a:pPr>
            <a:r>
              <a:rPr lang="zh-CN" altLang="en-US" dirty="0" smtClean="0"/>
              <a:t>辐射亮度的收集</a:t>
            </a:r>
            <a:endParaRPr lang="en-US" altLang="zh-CN" dirty="0" smtClean="0"/>
          </a:p>
          <a:p>
            <a:pPr lvl="1">
              <a:buBlip>
                <a:blip r:embed="rId4"/>
              </a:buBlip>
            </a:pPr>
            <a:r>
              <a:rPr lang="zh-CN" altLang="en-US" dirty="0" smtClean="0"/>
              <a:t>需要考虑散射的像函数</a:t>
            </a:r>
            <a:endParaRPr lang="en-US" altLang="zh-CN" dirty="0" smtClean="0"/>
          </a:p>
          <a:p>
            <a:pPr lvl="1">
              <a:buBlip>
                <a:blip r:embed="rId4"/>
              </a:buBlip>
            </a:pPr>
            <a:r>
              <a:rPr lang="zh-CN" altLang="en-US" dirty="0" smtClean="0"/>
              <a:t>根据消散系数计算辐射亮度的衰减</a:t>
            </a:r>
            <a:endParaRPr lang="en-US" altLang="zh-CN" dirty="0" smtClean="0"/>
          </a:p>
          <a:p>
            <a:pPr lvl="1">
              <a:buBlip>
                <a:blip r:embed="rId4"/>
              </a:buBlip>
            </a:pPr>
            <a:endParaRPr lang="en-US" altLang="zh-CN" dirty="0" smtClean="0"/>
          </a:p>
          <a:p>
            <a:pPr>
              <a:buBlip>
                <a:blip r:embed="rId4"/>
              </a:buBlip>
            </a:pPr>
            <a:r>
              <a:rPr lang="zh-CN" altLang="en-US" dirty="0" smtClean="0"/>
              <a:t>不采用八叉树进行加速</a:t>
            </a:r>
            <a:endParaRPr lang="en-US" altLang="zh-CN" dirty="0" smtClean="0"/>
          </a:p>
          <a:p>
            <a:pPr lvl="1">
              <a:buBlip>
                <a:blip r:embed="rId4"/>
              </a:buBlip>
            </a:pPr>
            <a:r>
              <a:rPr lang="zh-CN" altLang="en-US" dirty="0" smtClean="0"/>
              <a:t>对最终绘制效果十分敏感</a:t>
            </a:r>
            <a:endParaRPr lang="en-US" altLang="zh-CN" dirty="0" smtClean="0"/>
          </a:p>
          <a:p>
            <a:pPr lvl="1">
              <a:buBlip>
                <a:blip r:embed="rId4"/>
              </a:buBlip>
            </a:pPr>
            <a:r>
              <a:rPr lang="zh-CN" altLang="en-US" dirty="0" smtClean="0"/>
              <a:t>对性能并不重要</a:t>
            </a:r>
            <a:endParaRPr lang="en-US" altLang="zh-CN" dirty="0" smtClean="0"/>
          </a:p>
          <a:p>
            <a:pPr lvl="1">
              <a:buBlip>
                <a:blip r:embed="rId4"/>
              </a:buBlip>
            </a:pPr>
            <a:endParaRPr lang="en-US" altLang="zh-CN" dirty="0" smtClean="0"/>
          </a:p>
        </p:txBody>
      </p:sp>
      <p:sp>
        <p:nvSpPr>
          <p:cNvPr id="3" name="Title 2"/>
          <p:cNvSpPr>
            <a:spLocks noGrp="1"/>
          </p:cNvSpPr>
          <p:nvPr>
            <p:ph type="title"/>
          </p:nvPr>
        </p:nvSpPr>
        <p:spPr/>
        <p:txBody>
          <a:bodyPr/>
          <a:lstStyle/>
          <a:p>
            <a:r>
              <a:rPr lang="zh-CN" altLang="en-US" dirty="0" smtClean="0"/>
              <a:t>逐像素绘制</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zh-CN" altLang="en-US" sz="4000" dirty="0"/>
              <a:t>相关工作</a:t>
            </a:r>
            <a:br>
              <a:rPr lang="zh-CN" altLang="en-US" sz="4000" dirty="0"/>
            </a:br>
            <a:r>
              <a:rPr lang="zh-CN" altLang="en-US" sz="4000" dirty="0"/>
              <a:t>	</a:t>
            </a:r>
            <a:r>
              <a:rPr lang="en-US" altLang="zh-CN" sz="4000" dirty="0" smtClean="0"/>
              <a:t>——</a:t>
            </a:r>
            <a:r>
              <a:rPr lang="zh-CN" altLang="en-US" sz="4000" dirty="0" smtClean="0"/>
              <a:t>离线全局光照明绘制</a:t>
            </a:r>
            <a:endParaRPr lang="zh-CN" altLang="en-US" sz="4000" dirty="0"/>
          </a:p>
        </p:txBody>
      </p:sp>
      <p:sp>
        <p:nvSpPr>
          <p:cNvPr id="55299" name="Rectangle 3"/>
          <p:cNvSpPr>
            <a:spLocks noGrp="1" noChangeArrowheads="1"/>
          </p:cNvSpPr>
          <p:nvPr>
            <p:ph type="body" idx="1"/>
          </p:nvPr>
        </p:nvSpPr>
        <p:spPr/>
        <p:txBody>
          <a:bodyPr/>
          <a:lstStyle/>
          <a:p>
            <a:r>
              <a:rPr lang="zh-CN" altLang="en-US"/>
              <a:t>辐射度</a:t>
            </a:r>
          </a:p>
          <a:p>
            <a:pPr lvl="1"/>
            <a:r>
              <a:rPr lang="en-US" altLang="zh-CN"/>
              <a:t>[Goral et al.1984]</a:t>
            </a:r>
          </a:p>
          <a:p>
            <a:pPr lvl="1"/>
            <a:r>
              <a:rPr lang="en-US" altLang="zh-CN"/>
              <a:t>[Immel et al.1986] [Shao et al.1988]</a:t>
            </a:r>
          </a:p>
          <a:p>
            <a:pPr lvl="1"/>
            <a:r>
              <a:rPr lang="en-US" altLang="zh-CN"/>
              <a:t>[Drettakis et al.1997]</a:t>
            </a:r>
          </a:p>
          <a:p>
            <a:r>
              <a:rPr lang="zh-CN" altLang="en-US"/>
              <a:t>光线跟踪</a:t>
            </a:r>
          </a:p>
          <a:p>
            <a:pPr lvl="1"/>
            <a:r>
              <a:rPr lang="en-US" altLang="zh-CN"/>
              <a:t>[Appel 1968] [Whitted 1980] [Cook et al.1984]</a:t>
            </a:r>
          </a:p>
          <a:p>
            <a:pPr lvl="1"/>
            <a:r>
              <a:rPr lang="en-US" altLang="zh-CN"/>
              <a:t>[Kajiya 1984]</a:t>
            </a:r>
          </a:p>
          <a:p>
            <a:pPr lvl="1"/>
            <a:r>
              <a:rPr lang="en-US" altLang="zh-CN"/>
              <a:t>[Jensen 1995]</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524000"/>
          <a:ext cx="8229600" cy="358140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zh-CN" altLang="en-US" b="1" dirty="0" smtClean="0"/>
                        <a:t>步骤</a:t>
                      </a:r>
                      <a:endParaRPr lang="zh-CN" altLang="en-US" b="1" dirty="0"/>
                    </a:p>
                  </a:txBody>
                  <a:tcPr/>
                </a:tc>
                <a:tc>
                  <a:txBody>
                    <a:bodyPr/>
                    <a:lstStyle/>
                    <a:p>
                      <a:r>
                        <a:rPr lang="zh-CN" altLang="en-US" dirty="0" smtClean="0"/>
                        <a:t>交互性</a:t>
                      </a:r>
                      <a:endParaRPr lang="zh-CN" altLang="en-US" dirty="0"/>
                    </a:p>
                  </a:txBody>
                  <a:tcPr/>
                </a:tc>
                <a:tc>
                  <a:txBody>
                    <a:bodyPr/>
                    <a:lstStyle/>
                    <a:p>
                      <a:r>
                        <a:rPr lang="zh-CN" altLang="en-US" dirty="0" smtClean="0"/>
                        <a:t>性能</a:t>
                      </a:r>
                      <a:endParaRPr lang="zh-CN" altLang="en-US" dirty="0"/>
                    </a:p>
                  </a:txBody>
                  <a:tcPr/>
                </a:tc>
                <a:tc>
                  <a:txBody>
                    <a:bodyPr/>
                    <a:lstStyle/>
                    <a:p>
                      <a:r>
                        <a:rPr lang="zh-CN" altLang="en-US" dirty="0" smtClean="0"/>
                        <a:t>绘制效果</a:t>
                      </a:r>
                      <a:endParaRPr lang="zh-CN" altLang="en-US" dirty="0"/>
                    </a:p>
                  </a:txBody>
                  <a:tcPr/>
                </a:tc>
              </a:tr>
              <a:tr h="370840">
                <a:tc>
                  <a:txBody>
                    <a:bodyPr/>
                    <a:lstStyle/>
                    <a:p>
                      <a:r>
                        <a:rPr lang="zh-CN" altLang="en-US" b="1" dirty="0" smtClean="0">
                          <a:solidFill>
                            <a:srgbClr val="0000FF"/>
                          </a:solidFill>
                        </a:rPr>
                        <a:t>几何体素化</a:t>
                      </a:r>
                      <a:endParaRPr lang="zh-CN" altLang="en-US" b="1" dirty="0">
                        <a:solidFill>
                          <a:srgbClr val="0000FF"/>
                        </a:solidFill>
                      </a:endParaRPr>
                    </a:p>
                  </a:txBody>
                  <a:tcPr/>
                </a:tc>
                <a:tc>
                  <a:txBody>
                    <a:bodyPr/>
                    <a:lstStyle/>
                    <a:p>
                      <a:r>
                        <a:rPr lang="zh-CN" altLang="en-US" dirty="0" smtClean="0">
                          <a:solidFill>
                            <a:srgbClr val="FF0000"/>
                          </a:solidFill>
                        </a:rPr>
                        <a:t>动态几何</a:t>
                      </a:r>
                      <a:endParaRPr lang="en-US" altLang="zh-CN" dirty="0" smtClean="0">
                        <a:solidFill>
                          <a:srgbClr val="FF0000"/>
                        </a:solidFill>
                      </a:endParaRPr>
                    </a:p>
                    <a:p>
                      <a:r>
                        <a:rPr lang="zh-CN" altLang="en-US" dirty="0" smtClean="0">
                          <a:solidFill>
                            <a:srgbClr val="FF0000"/>
                          </a:solidFill>
                        </a:rPr>
                        <a:t>可变材质</a:t>
                      </a:r>
                      <a:endParaRPr lang="en-US" altLang="zh-CN" dirty="0" smtClean="0">
                        <a:solidFill>
                          <a:srgbClr val="FF0000"/>
                        </a:solidFill>
                      </a:endParaRPr>
                    </a:p>
                  </a:txBody>
                  <a:tcPr/>
                </a:tc>
                <a:tc>
                  <a:txBody>
                    <a:bodyPr/>
                    <a:lstStyle/>
                    <a:p>
                      <a:endParaRPr lang="zh-CN" altLang="en-US" dirty="0">
                        <a:solidFill>
                          <a:srgbClr val="FF0000"/>
                        </a:solidFill>
                      </a:endParaRPr>
                    </a:p>
                  </a:txBody>
                  <a:tcPr/>
                </a:tc>
                <a:tc>
                  <a:txBody>
                    <a:bodyPr/>
                    <a:lstStyle/>
                    <a:p>
                      <a:endParaRPr lang="zh-CN" altLang="en-US" dirty="0">
                        <a:solidFill>
                          <a:srgbClr val="FF0000"/>
                        </a:solidFill>
                      </a:endParaRPr>
                    </a:p>
                  </a:txBody>
                  <a:tcPr/>
                </a:tc>
              </a:tr>
              <a:tr h="370840">
                <a:tc>
                  <a:txBody>
                    <a:bodyPr/>
                    <a:lstStyle/>
                    <a:p>
                      <a:r>
                        <a:rPr lang="zh-CN" altLang="en-US" b="1" dirty="0" smtClean="0">
                          <a:solidFill>
                            <a:srgbClr val="0000FF"/>
                          </a:solidFill>
                        </a:rPr>
                        <a:t>建立八叉树</a:t>
                      </a:r>
                      <a:endParaRPr lang="zh-CN" altLang="en-US" b="1" dirty="0">
                        <a:solidFill>
                          <a:srgbClr val="0000FF"/>
                        </a:solidFill>
                      </a:endParaRPr>
                    </a:p>
                  </a:txBody>
                  <a:tcPr/>
                </a:tc>
                <a:tc>
                  <a:txBody>
                    <a:bodyPr/>
                    <a:lstStyle/>
                    <a:p>
                      <a:endParaRPr lang="zh-CN" altLang="en-US" dirty="0">
                        <a:solidFill>
                          <a:srgbClr val="FF0000"/>
                        </a:solidFill>
                      </a:endParaRPr>
                    </a:p>
                  </a:txBody>
                  <a:tcPr/>
                </a:tc>
                <a:tc>
                  <a:txBody>
                    <a:bodyPr/>
                    <a:lstStyle/>
                    <a:p>
                      <a:r>
                        <a:rPr lang="zh-CN" altLang="en-US" dirty="0" smtClean="0">
                          <a:solidFill>
                            <a:srgbClr val="FF0000"/>
                          </a:solidFill>
                        </a:rPr>
                        <a:t>光子跟踪</a:t>
                      </a:r>
                      <a:endParaRPr lang="zh-CN" altLang="en-US" dirty="0">
                        <a:solidFill>
                          <a:srgbClr val="FF0000"/>
                        </a:solidFill>
                      </a:endParaRPr>
                    </a:p>
                  </a:txBody>
                  <a:tcPr/>
                </a:tc>
                <a:tc>
                  <a:txBody>
                    <a:bodyPr/>
                    <a:lstStyle/>
                    <a:p>
                      <a:endParaRPr lang="zh-CN" altLang="en-US" dirty="0">
                        <a:solidFill>
                          <a:srgbClr val="FF0000"/>
                        </a:solidFill>
                      </a:endParaRPr>
                    </a:p>
                  </a:txBody>
                  <a:tcPr/>
                </a:tc>
              </a:tr>
              <a:tr h="370840">
                <a:tc>
                  <a:txBody>
                    <a:bodyPr/>
                    <a:lstStyle/>
                    <a:p>
                      <a:r>
                        <a:rPr lang="zh-CN" altLang="en-US" b="1" dirty="0" smtClean="0">
                          <a:solidFill>
                            <a:srgbClr val="0000FF"/>
                          </a:solidFill>
                        </a:rPr>
                        <a:t>生成光子</a:t>
                      </a:r>
                      <a:endParaRPr lang="zh-CN" altLang="en-US" b="1" dirty="0">
                        <a:solidFill>
                          <a:srgbClr val="0000FF"/>
                        </a:solidFill>
                      </a:endParaRPr>
                    </a:p>
                  </a:txBody>
                  <a:tcPr/>
                </a:tc>
                <a:tc>
                  <a:txBody>
                    <a:bodyPr/>
                    <a:lstStyle/>
                    <a:p>
                      <a:r>
                        <a:rPr lang="zh-CN" altLang="en-US" dirty="0" smtClean="0">
                          <a:solidFill>
                            <a:srgbClr val="FF0000"/>
                          </a:solidFill>
                        </a:rPr>
                        <a:t>动态光照</a:t>
                      </a:r>
                      <a:endParaRPr lang="zh-CN" altLang="en-US" dirty="0">
                        <a:solidFill>
                          <a:srgbClr val="FF0000"/>
                        </a:solidFill>
                      </a:endParaRPr>
                    </a:p>
                  </a:txBody>
                  <a:tcPr/>
                </a:tc>
                <a:tc>
                  <a:txBody>
                    <a:bodyPr/>
                    <a:lstStyle/>
                    <a:p>
                      <a:r>
                        <a:rPr lang="zh-CN" altLang="en-US" dirty="0" smtClean="0">
                          <a:solidFill>
                            <a:srgbClr val="FF0000"/>
                          </a:solidFill>
                        </a:rPr>
                        <a:t>光子跟踪</a:t>
                      </a:r>
                      <a:endParaRPr lang="zh-CN" altLang="en-US" dirty="0">
                        <a:solidFill>
                          <a:srgbClr val="FF0000"/>
                        </a:solidFill>
                      </a:endParaRPr>
                    </a:p>
                  </a:txBody>
                  <a:tcPr/>
                </a:tc>
                <a:tc>
                  <a:txBody>
                    <a:bodyPr/>
                    <a:lstStyle/>
                    <a:p>
                      <a:endParaRPr lang="zh-CN" altLang="en-US" dirty="0">
                        <a:solidFill>
                          <a:srgbClr val="FF0000"/>
                        </a:solidFill>
                      </a:endParaRPr>
                    </a:p>
                  </a:txBody>
                  <a:tcPr/>
                </a:tc>
              </a:tr>
              <a:tr h="370840">
                <a:tc>
                  <a:txBody>
                    <a:bodyPr/>
                    <a:lstStyle/>
                    <a:p>
                      <a:r>
                        <a:rPr lang="zh-CN" altLang="en-US" b="1" dirty="0" smtClean="0">
                          <a:solidFill>
                            <a:srgbClr val="0000FF"/>
                          </a:solidFill>
                        </a:rPr>
                        <a:t>自适应光子贴图</a:t>
                      </a:r>
                      <a:endParaRPr lang="zh-CN" altLang="en-US" b="1" dirty="0">
                        <a:solidFill>
                          <a:srgbClr val="0000FF"/>
                        </a:solidFill>
                      </a:endParaRPr>
                    </a:p>
                  </a:txBody>
                  <a:tcPr/>
                </a:tc>
                <a:tc>
                  <a:txBody>
                    <a:bodyPr/>
                    <a:lstStyle/>
                    <a:p>
                      <a:endParaRPr lang="zh-CN" altLang="en-US" dirty="0">
                        <a:solidFill>
                          <a:srgbClr val="FF0000"/>
                        </a:solidFill>
                      </a:endParaRPr>
                    </a:p>
                  </a:txBody>
                  <a:tcPr/>
                </a:tc>
                <a:tc>
                  <a:txBody>
                    <a:bodyPr/>
                    <a:lstStyle/>
                    <a:p>
                      <a:r>
                        <a:rPr lang="zh-CN" altLang="en-US" dirty="0" smtClean="0">
                          <a:solidFill>
                            <a:srgbClr val="FF0000"/>
                          </a:solidFill>
                        </a:rPr>
                        <a:t>绘制</a:t>
                      </a:r>
                      <a:endParaRPr lang="zh-CN" altLang="en-US" dirty="0">
                        <a:solidFill>
                          <a:srgbClr val="FF0000"/>
                        </a:solidFill>
                      </a:endParaRPr>
                    </a:p>
                  </a:txBody>
                  <a:tcPr/>
                </a:tc>
                <a:tc>
                  <a:txBody>
                    <a:bodyPr/>
                    <a:lstStyle/>
                    <a:p>
                      <a:r>
                        <a:rPr lang="zh-CN" altLang="en-US" baseline="0" dirty="0" smtClean="0">
                          <a:solidFill>
                            <a:srgbClr val="FF0000"/>
                          </a:solidFill>
                        </a:rPr>
                        <a:t>阴影</a:t>
                      </a:r>
                      <a:endParaRPr lang="en-US" altLang="zh-CN" baseline="0" dirty="0" smtClean="0">
                        <a:solidFill>
                          <a:srgbClr val="FF0000"/>
                        </a:solidFill>
                      </a:endParaRPr>
                    </a:p>
                    <a:p>
                      <a:r>
                        <a:rPr lang="zh-CN" altLang="en-US" dirty="0" smtClean="0">
                          <a:solidFill>
                            <a:srgbClr val="FF0000"/>
                          </a:solidFill>
                        </a:rPr>
                        <a:t>焦散</a:t>
                      </a:r>
                      <a:endParaRPr lang="zh-CN" altLang="en-US" dirty="0">
                        <a:solidFill>
                          <a:srgbClr val="FF0000"/>
                        </a:solidFill>
                      </a:endParaRPr>
                    </a:p>
                  </a:txBody>
                  <a:tcPr/>
                </a:tc>
              </a:tr>
              <a:tr h="370840">
                <a:tc>
                  <a:txBody>
                    <a:bodyPr/>
                    <a:lstStyle/>
                    <a:p>
                      <a:r>
                        <a:rPr lang="zh-CN" altLang="en-US" b="1" dirty="0" smtClean="0">
                          <a:solidFill>
                            <a:srgbClr val="0000FF"/>
                          </a:solidFill>
                        </a:rPr>
                        <a:t>逐像素绘制</a:t>
                      </a:r>
                      <a:endParaRPr lang="zh-CN" altLang="en-US" b="1" dirty="0">
                        <a:solidFill>
                          <a:srgbClr val="0000FF"/>
                        </a:solidFill>
                      </a:endParaRPr>
                    </a:p>
                  </a:txBody>
                  <a:tcPr/>
                </a:tc>
                <a:tc>
                  <a:txBody>
                    <a:bodyPr/>
                    <a:lstStyle/>
                    <a:p>
                      <a:r>
                        <a:rPr lang="zh-CN" altLang="en-US" dirty="0" smtClean="0">
                          <a:solidFill>
                            <a:srgbClr val="FF0000"/>
                          </a:solidFill>
                        </a:rPr>
                        <a:t>动态视点</a:t>
                      </a:r>
                      <a:endParaRPr lang="zh-CN" altLang="en-US" dirty="0">
                        <a:solidFill>
                          <a:srgbClr val="FF0000"/>
                        </a:solidFill>
                      </a:endParaRPr>
                    </a:p>
                  </a:txBody>
                  <a:tcPr/>
                </a:tc>
                <a:tc>
                  <a:txBody>
                    <a:bodyPr/>
                    <a:lstStyle/>
                    <a:p>
                      <a:endParaRPr lang="zh-CN" altLang="en-US" dirty="0">
                        <a:solidFill>
                          <a:srgbClr val="FF0000"/>
                        </a:solidFill>
                      </a:endParaRPr>
                    </a:p>
                  </a:txBody>
                  <a:tcPr/>
                </a:tc>
                <a:tc>
                  <a:txBody>
                    <a:bodyPr/>
                    <a:lstStyle/>
                    <a:p>
                      <a:r>
                        <a:rPr lang="zh-CN" altLang="en-US" dirty="0" smtClean="0">
                          <a:solidFill>
                            <a:srgbClr val="FF0000"/>
                          </a:solidFill>
                        </a:rPr>
                        <a:t>折射</a:t>
                      </a:r>
                      <a:endParaRPr lang="en-US" altLang="zh-CN" dirty="0" smtClean="0">
                        <a:solidFill>
                          <a:srgbClr val="FF0000"/>
                        </a:solidFill>
                      </a:endParaRPr>
                    </a:p>
                    <a:p>
                      <a:r>
                        <a:rPr lang="zh-CN" altLang="en-US" dirty="0" smtClean="0">
                          <a:solidFill>
                            <a:srgbClr val="FF0000"/>
                          </a:solidFill>
                        </a:rPr>
                        <a:t>反射</a:t>
                      </a:r>
                      <a:endParaRPr lang="en-US" altLang="zh-CN" dirty="0" smtClean="0">
                        <a:solidFill>
                          <a:srgbClr val="FF0000"/>
                        </a:solidFill>
                      </a:endParaRPr>
                    </a:p>
                    <a:p>
                      <a:r>
                        <a:rPr lang="zh-CN" altLang="en-US" dirty="0" smtClean="0">
                          <a:solidFill>
                            <a:srgbClr val="FF0000"/>
                          </a:solidFill>
                        </a:rPr>
                        <a:t>吸收</a:t>
                      </a:r>
                      <a:endParaRPr lang="en-US" altLang="zh-CN" dirty="0" smtClean="0">
                        <a:solidFill>
                          <a:srgbClr val="FF0000"/>
                        </a:solidFill>
                      </a:endParaRPr>
                    </a:p>
                    <a:p>
                      <a:r>
                        <a:rPr lang="zh-CN" altLang="en-US" dirty="0" smtClean="0">
                          <a:solidFill>
                            <a:srgbClr val="FF0000"/>
                          </a:solidFill>
                        </a:rPr>
                        <a:t>单次散射</a:t>
                      </a:r>
                      <a:endParaRPr lang="en-US" altLang="zh-CN" dirty="0" smtClean="0">
                        <a:solidFill>
                          <a:srgbClr val="FF0000"/>
                        </a:solidFill>
                      </a:endParaRPr>
                    </a:p>
                  </a:txBody>
                  <a:tcPr/>
                </a:tc>
              </a:tr>
            </a:tbl>
          </a:graphicData>
        </a:graphic>
      </p:graphicFrame>
      <p:sp>
        <p:nvSpPr>
          <p:cNvPr id="3" name="Title 2"/>
          <p:cNvSpPr>
            <a:spLocks noGrp="1"/>
          </p:cNvSpPr>
          <p:nvPr>
            <p:ph type="title"/>
          </p:nvPr>
        </p:nvSpPr>
        <p:spPr/>
        <p:txBody>
          <a:bodyPr/>
          <a:lstStyle/>
          <a:p>
            <a:r>
              <a:rPr lang="zh-CN" altLang="en-US" dirty="0" smtClean="0"/>
              <a:t>流水线中每一步的价值</a:t>
            </a:r>
            <a:endParaRPr lang="zh-CN"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457200" y="1524000"/>
            <a:ext cx="8229600" cy="4572000"/>
          </a:xfrm>
        </p:spPr>
        <p:txBody>
          <a:bodyPr>
            <a:normAutofit/>
          </a:bodyPr>
          <a:lstStyle/>
          <a:p>
            <a:pPr>
              <a:buBlip>
                <a:blip r:embed="rId3"/>
              </a:buBlip>
            </a:pPr>
            <a:r>
              <a:rPr lang="zh-CN" altLang="en-US" dirty="0" smtClean="0"/>
              <a:t>辐射亮度的存储</a:t>
            </a:r>
            <a:endParaRPr lang="en-US" altLang="zh-CN" dirty="0" smtClean="0"/>
          </a:p>
          <a:p>
            <a:pPr>
              <a:buBlip>
                <a:blip r:embed="rId3"/>
              </a:buBlip>
            </a:pPr>
            <a:endParaRPr lang="en-US" altLang="zh-CN" dirty="0" smtClean="0"/>
          </a:p>
          <a:p>
            <a:pPr>
              <a:buBlip>
                <a:blip r:embed="rId3"/>
              </a:buBlip>
            </a:pPr>
            <a:r>
              <a:rPr lang="en-US" altLang="zh-CN" dirty="0" smtClean="0"/>
              <a:t>OpenGL</a:t>
            </a:r>
            <a:r>
              <a:rPr lang="zh-CN" altLang="en-US" dirty="0" smtClean="0"/>
              <a:t>和</a:t>
            </a:r>
            <a:r>
              <a:rPr lang="en-US" altLang="zh-CN" dirty="0" smtClean="0"/>
              <a:t>CUDA</a:t>
            </a:r>
            <a:r>
              <a:rPr lang="zh-CN" altLang="en-US" dirty="0" smtClean="0"/>
              <a:t>的</a:t>
            </a:r>
            <a:r>
              <a:rPr lang="zh-CN" altLang="en-US" dirty="0"/>
              <a:t>权衡</a:t>
            </a:r>
            <a:endParaRPr lang="en-US" altLang="zh-CN" dirty="0" smtClean="0"/>
          </a:p>
          <a:p>
            <a:pPr>
              <a:buBlip>
                <a:blip r:embed="rId3"/>
              </a:buBlip>
            </a:pPr>
            <a:endParaRPr lang="en-US" altLang="zh-CN" dirty="0" smtClean="0"/>
          </a:p>
          <a:p>
            <a:pPr>
              <a:buBlip>
                <a:blip r:embed="rId3"/>
              </a:buBlip>
            </a:pPr>
            <a:r>
              <a:rPr lang="zh-CN" altLang="en-US" dirty="0" smtClean="0"/>
              <a:t>八叉树的扩展</a:t>
            </a:r>
            <a:endParaRPr lang="en-US" altLang="zh-CN" dirty="0" smtClean="0"/>
          </a:p>
        </p:txBody>
      </p:sp>
      <p:sp>
        <p:nvSpPr>
          <p:cNvPr id="7" name="Title 2"/>
          <p:cNvSpPr>
            <a:spLocks noGrp="1"/>
          </p:cNvSpPr>
          <p:nvPr>
            <p:ph type="title"/>
          </p:nvPr>
        </p:nvSpPr>
        <p:spPr>
          <a:xfrm>
            <a:off x="457200" y="152400"/>
            <a:ext cx="8229600" cy="1219200"/>
          </a:xfrm>
        </p:spPr>
        <p:txBody>
          <a:bodyPr/>
          <a:lstStyle/>
          <a:p>
            <a:r>
              <a:rPr lang="zh-CN" altLang="en-US" dirty="0" smtClean="0"/>
              <a:t>算法的重要细节</a:t>
            </a:r>
            <a:endParaRPr lang="zh-CN" altLang="en-US" dirty="0"/>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457200" y="1524000"/>
            <a:ext cx="8229600" cy="4572000"/>
          </a:xfrm>
        </p:spPr>
        <p:txBody>
          <a:bodyPr>
            <a:normAutofit/>
          </a:bodyPr>
          <a:lstStyle/>
          <a:p>
            <a:pPr>
              <a:buBlip>
                <a:blip r:embed="rId3"/>
              </a:buBlip>
            </a:pPr>
            <a:r>
              <a:rPr lang="zh-CN" altLang="en-US" dirty="0" smtClean="0"/>
              <a:t>利用图形硬件光栅化操作的优越性能</a:t>
            </a:r>
            <a:endParaRPr lang="en-US" altLang="zh-CN" dirty="0" smtClean="0"/>
          </a:p>
          <a:p>
            <a:pPr lvl="1">
              <a:buBlip>
                <a:blip r:embed="rId3"/>
              </a:buBlip>
            </a:pPr>
            <a:r>
              <a:rPr lang="zh-CN" altLang="en-US" dirty="0" smtClean="0"/>
              <a:t>采用线段来表示光子，而不是点</a:t>
            </a:r>
            <a:endParaRPr lang="en-US" altLang="zh-CN" dirty="0" smtClean="0"/>
          </a:p>
          <a:p>
            <a:pPr>
              <a:buBlip>
                <a:blip r:embed="rId3"/>
              </a:buBlip>
            </a:pPr>
            <a:endParaRPr lang="en-US" altLang="zh-CN" dirty="0" smtClean="0"/>
          </a:p>
          <a:p>
            <a:pPr>
              <a:buBlip>
                <a:blip r:embed="rId3"/>
              </a:buBlip>
            </a:pPr>
            <a:r>
              <a:rPr lang="en-US" altLang="zh-CN" dirty="0" smtClean="0"/>
              <a:t>OpenGL </a:t>
            </a:r>
            <a:r>
              <a:rPr lang="zh-CN" altLang="en-US" dirty="0" smtClean="0"/>
              <a:t>无法进行三维光栅化</a:t>
            </a:r>
            <a:r>
              <a:rPr lang="en-US" altLang="zh-CN" dirty="0" smtClean="0"/>
              <a:t> &amp; CUDA </a:t>
            </a:r>
            <a:r>
              <a:rPr lang="zh-CN" altLang="en-US" dirty="0" smtClean="0"/>
              <a:t>没有原子操作</a:t>
            </a:r>
            <a:endParaRPr lang="en-US" altLang="zh-CN" dirty="0" smtClean="0"/>
          </a:p>
          <a:p>
            <a:pPr lvl="1">
              <a:buBlip>
                <a:blip r:embed="rId3"/>
              </a:buBlip>
            </a:pPr>
            <a:r>
              <a:rPr lang="zh-CN" altLang="en-US" dirty="0" smtClean="0"/>
              <a:t>延三个方向进行光栅化：</a:t>
            </a:r>
            <a:r>
              <a:rPr lang="en-US" altLang="zh-CN" dirty="0" smtClean="0"/>
              <a:t>X-Y, Y-Z, Z-X</a:t>
            </a:r>
          </a:p>
          <a:p>
            <a:pPr lvl="1">
              <a:buBlip>
                <a:blip r:embed="rId3"/>
              </a:buBlip>
            </a:pPr>
            <a:r>
              <a:rPr lang="zh-CN" altLang="en-US" dirty="0" smtClean="0"/>
              <a:t>采用多个绘制目标，以便一次可以对多层进行光栅化</a:t>
            </a:r>
            <a:endParaRPr lang="en-US" altLang="zh-CN" dirty="0" smtClean="0"/>
          </a:p>
          <a:p>
            <a:pPr>
              <a:buNone/>
            </a:pPr>
            <a:endParaRPr lang="en-US" altLang="zh-CN" dirty="0" smtClean="0"/>
          </a:p>
        </p:txBody>
      </p:sp>
      <p:sp>
        <p:nvSpPr>
          <p:cNvPr id="7" name="Title 2"/>
          <p:cNvSpPr>
            <a:spLocks noGrp="1"/>
          </p:cNvSpPr>
          <p:nvPr>
            <p:ph type="title"/>
          </p:nvPr>
        </p:nvSpPr>
        <p:spPr>
          <a:xfrm>
            <a:off x="457200" y="152400"/>
            <a:ext cx="8229600" cy="1219200"/>
          </a:xfrm>
        </p:spPr>
        <p:txBody>
          <a:bodyPr/>
          <a:lstStyle/>
          <a:p>
            <a:r>
              <a:rPr lang="zh-CN" altLang="en-US" dirty="0" smtClean="0"/>
              <a:t>辐射亮度的存储</a:t>
            </a:r>
            <a:endParaRPr lang="zh-CN" altLang="en-US" dirty="0"/>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457200" y="1524000"/>
            <a:ext cx="8229600" cy="4572000"/>
          </a:xfrm>
        </p:spPr>
        <p:txBody>
          <a:bodyPr>
            <a:normAutofit fontScale="92500"/>
          </a:bodyPr>
          <a:lstStyle/>
          <a:p>
            <a:pPr>
              <a:buBlip>
                <a:blip r:embed="rId3"/>
              </a:buBlip>
            </a:pPr>
            <a:r>
              <a:rPr lang="en-US" altLang="zh-CN" dirty="0" smtClean="0"/>
              <a:t>OpenGL</a:t>
            </a:r>
          </a:p>
          <a:p>
            <a:pPr lvl="1">
              <a:buBlip>
                <a:blip r:embed="rId3"/>
              </a:buBlip>
            </a:pPr>
            <a:r>
              <a:rPr lang="zh-CN" altLang="en-US" dirty="0" smtClean="0"/>
              <a:t>绘制流水线 （光栅化）</a:t>
            </a:r>
            <a:endParaRPr lang="en-US" altLang="zh-CN" dirty="0" smtClean="0"/>
          </a:p>
          <a:p>
            <a:pPr lvl="1">
              <a:buBlip>
                <a:blip r:embed="rId3"/>
              </a:buBlip>
            </a:pPr>
            <a:r>
              <a:rPr lang="zh-CN" altLang="en-US" dirty="0" smtClean="0"/>
              <a:t>体素化，</a:t>
            </a:r>
            <a:r>
              <a:rPr lang="en-US" altLang="zh-CN" dirty="0" smtClean="0"/>
              <a:t>shadow map</a:t>
            </a:r>
            <a:r>
              <a:rPr lang="zh-CN" altLang="en-US" dirty="0" smtClean="0"/>
              <a:t>，亮度存储</a:t>
            </a:r>
            <a:endParaRPr lang="en-US" altLang="zh-CN" dirty="0" smtClean="0"/>
          </a:p>
          <a:p>
            <a:pPr lvl="1">
              <a:buBlip>
                <a:blip r:embed="rId3"/>
              </a:buBlip>
            </a:pPr>
            <a:endParaRPr lang="en-US" altLang="zh-CN" dirty="0" smtClean="0"/>
          </a:p>
          <a:p>
            <a:pPr>
              <a:buBlip>
                <a:blip r:embed="rId3"/>
              </a:buBlip>
            </a:pPr>
            <a:r>
              <a:rPr lang="en-US" altLang="zh-CN" dirty="0" smtClean="0"/>
              <a:t>CUDA</a:t>
            </a:r>
          </a:p>
          <a:p>
            <a:pPr lvl="1">
              <a:buBlip>
                <a:blip r:embed="rId3"/>
              </a:buBlip>
            </a:pPr>
            <a:r>
              <a:rPr lang="zh-CN" altLang="en-US" dirty="0" smtClean="0"/>
              <a:t>性能优越</a:t>
            </a:r>
            <a:endParaRPr lang="en-US" altLang="zh-CN" dirty="0" smtClean="0"/>
          </a:p>
          <a:p>
            <a:pPr lvl="1">
              <a:buBlip>
                <a:blip r:embed="rId3"/>
              </a:buBlip>
            </a:pPr>
            <a:r>
              <a:rPr lang="zh-CN" altLang="en-US" dirty="0" smtClean="0"/>
              <a:t>构建八叉树，生成光子，光子跟踪</a:t>
            </a:r>
            <a:endParaRPr lang="en-US" altLang="zh-CN" dirty="0" smtClean="0"/>
          </a:p>
          <a:p>
            <a:pPr>
              <a:buBlip>
                <a:blip r:embed="rId3"/>
              </a:buBlip>
            </a:pPr>
            <a:endParaRPr lang="en-US" altLang="zh-CN" dirty="0" smtClean="0"/>
          </a:p>
          <a:p>
            <a:pPr>
              <a:buBlip>
                <a:blip r:embed="rId3"/>
              </a:buBlip>
            </a:pPr>
            <a:r>
              <a:rPr lang="en-US" altLang="zh-CN" dirty="0" err="1" smtClean="0"/>
              <a:t>OpengGL</a:t>
            </a:r>
            <a:r>
              <a:rPr lang="zh-CN" altLang="en-US" dirty="0" smtClean="0"/>
              <a:t>和</a:t>
            </a:r>
            <a:r>
              <a:rPr lang="en-US" altLang="zh-CN" dirty="0" smtClean="0"/>
              <a:t>CUDA</a:t>
            </a:r>
            <a:r>
              <a:rPr lang="zh-CN" altLang="en-US" dirty="0" smtClean="0"/>
              <a:t> 无法共享 </a:t>
            </a:r>
            <a:r>
              <a:rPr lang="en-US" altLang="zh-CN" dirty="0" smtClean="0"/>
              <a:t>2D</a:t>
            </a:r>
            <a:r>
              <a:rPr lang="zh-CN" altLang="en-US" dirty="0" smtClean="0"/>
              <a:t> 和 </a:t>
            </a:r>
            <a:r>
              <a:rPr lang="en-US" altLang="zh-CN" dirty="0" smtClean="0"/>
              <a:t>3D</a:t>
            </a:r>
            <a:r>
              <a:rPr lang="zh-CN" altLang="en-US" dirty="0" smtClean="0"/>
              <a:t>的</a:t>
            </a:r>
            <a:r>
              <a:rPr lang="zh-CN" altLang="en-US" dirty="0"/>
              <a:t>纹理</a:t>
            </a:r>
            <a:endParaRPr lang="en-US" altLang="zh-CN" dirty="0" smtClean="0"/>
          </a:p>
        </p:txBody>
      </p:sp>
      <p:sp>
        <p:nvSpPr>
          <p:cNvPr id="7" name="Title 2"/>
          <p:cNvSpPr>
            <a:spLocks noGrp="1"/>
          </p:cNvSpPr>
          <p:nvPr>
            <p:ph type="title"/>
          </p:nvPr>
        </p:nvSpPr>
        <p:spPr>
          <a:xfrm>
            <a:off x="457200" y="152400"/>
            <a:ext cx="8229600" cy="1219200"/>
          </a:xfrm>
        </p:spPr>
        <p:txBody>
          <a:bodyPr/>
          <a:lstStyle/>
          <a:p>
            <a:r>
              <a:rPr lang="en-US" altLang="zh-CN" dirty="0" smtClean="0"/>
              <a:t>OpenGL</a:t>
            </a:r>
            <a:r>
              <a:rPr lang="zh-CN" altLang="en-US" dirty="0" smtClean="0"/>
              <a:t>和</a:t>
            </a:r>
            <a:r>
              <a:rPr lang="en-US" altLang="zh-CN" dirty="0" smtClean="0"/>
              <a:t>CUDA</a:t>
            </a:r>
            <a:r>
              <a:rPr lang="zh-CN" altLang="en-US" dirty="0" smtClean="0"/>
              <a:t>的权衡</a:t>
            </a:r>
            <a:endParaRPr lang="zh-CN" altLang="en-US" dirty="0"/>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457200" y="1524000"/>
            <a:ext cx="8229600" cy="4572000"/>
          </a:xfrm>
        </p:spPr>
        <p:txBody>
          <a:bodyPr>
            <a:normAutofit lnSpcReduction="10000"/>
          </a:bodyPr>
          <a:lstStyle/>
          <a:p>
            <a:pPr>
              <a:buBlip>
                <a:blip r:embed="rId4"/>
              </a:buBlip>
            </a:pPr>
            <a:r>
              <a:rPr lang="zh-CN" altLang="en-US" dirty="0" smtClean="0"/>
              <a:t>原始八叉树存在的问题</a:t>
            </a:r>
            <a:endParaRPr lang="en-US" altLang="zh-CN" dirty="0" smtClean="0"/>
          </a:p>
          <a:p>
            <a:pPr lvl="1">
              <a:buBlip>
                <a:blip r:embed="rId4"/>
              </a:buBlip>
            </a:pPr>
            <a:r>
              <a:rPr lang="zh-CN" altLang="en-US" dirty="0" smtClean="0"/>
              <a:t>在一个很大的空间内，材质缓慢而连续地变化</a:t>
            </a:r>
            <a:endParaRPr lang="en-US" altLang="zh-CN" dirty="0" smtClean="0"/>
          </a:p>
          <a:p>
            <a:pPr lvl="1">
              <a:buBlip>
                <a:blip r:embed="rId4"/>
              </a:buBlip>
            </a:pPr>
            <a:r>
              <a:rPr lang="zh-CN" altLang="en-US" dirty="0" smtClean="0"/>
              <a:t>设置较小的阈值</a:t>
            </a:r>
            <a:r>
              <a:rPr lang="en-US" altLang="zh-CN" dirty="0" smtClean="0"/>
              <a:t> </a:t>
            </a:r>
            <a:r>
              <a:rPr lang="en-US" altLang="zh-CN" dirty="0" smtClean="0">
                <a:sym typeface="Wingdings" pitchFamily="2" charset="2"/>
              </a:rPr>
              <a:t></a:t>
            </a:r>
            <a:r>
              <a:rPr lang="en-US" altLang="zh-CN" dirty="0" smtClean="0"/>
              <a:t> </a:t>
            </a:r>
            <a:r>
              <a:rPr lang="zh-CN" altLang="en-US" dirty="0" smtClean="0"/>
              <a:t>跟踪步长太短</a:t>
            </a:r>
            <a:endParaRPr lang="en-US" altLang="zh-CN" dirty="0" smtClean="0"/>
          </a:p>
          <a:p>
            <a:pPr lvl="1">
              <a:buNone/>
            </a:pPr>
            <a:r>
              <a:rPr lang="en-US" altLang="zh-CN" dirty="0" smtClean="0"/>
              <a:t>	</a:t>
            </a:r>
            <a:r>
              <a:rPr lang="zh-CN" altLang="en-US" dirty="0" smtClean="0"/>
              <a:t>设置较大的阈值</a:t>
            </a:r>
            <a:r>
              <a:rPr lang="en-US" altLang="zh-CN" dirty="0" smtClean="0"/>
              <a:t> </a:t>
            </a:r>
            <a:r>
              <a:rPr lang="en-US" altLang="zh-CN" dirty="0" smtClean="0">
                <a:sym typeface="Wingdings" pitchFamily="2" charset="2"/>
              </a:rPr>
              <a:t></a:t>
            </a:r>
            <a:r>
              <a:rPr lang="zh-CN" altLang="en-US" dirty="0" smtClean="0">
                <a:sym typeface="Wingdings" pitchFamily="2" charset="2"/>
              </a:rPr>
              <a:t> </a:t>
            </a:r>
            <a:r>
              <a:rPr lang="zh-CN" altLang="en-US" dirty="0" smtClean="0"/>
              <a:t>跟踪步长太长</a:t>
            </a:r>
            <a:endParaRPr lang="en-US" altLang="zh-CN" dirty="0" smtClean="0"/>
          </a:p>
          <a:p>
            <a:pPr>
              <a:buBlip>
                <a:blip r:embed="rId4"/>
              </a:buBlip>
            </a:pPr>
            <a:endParaRPr lang="en-US" altLang="zh-CN" dirty="0" smtClean="0"/>
          </a:p>
          <a:p>
            <a:pPr>
              <a:buBlip>
                <a:blip r:embed="rId4"/>
              </a:buBlip>
            </a:pPr>
            <a:r>
              <a:rPr lang="zh-CN" altLang="en-US" dirty="0" smtClean="0"/>
              <a:t>八叉树的扩展</a:t>
            </a:r>
            <a:endParaRPr lang="en-US" altLang="zh-CN" dirty="0" smtClean="0"/>
          </a:p>
          <a:p>
            <a:pPr lvl="1">
              <a:buBlip>
                <a:blip r:embed="rId4"/>
              </a:buBlip>
            </a:pPr>
            <a:r>
              <a:rPr lang="zh-CN" altLang="en-US" dirty="0" smtClean="0"/>
              <a:t>多个阈值</a:t>
            </a:r>
            <a:endParaRPr lang="en-US" altLang="zh-CN" dirty="0" smtClean="0"/>
          </a:p>
          <a:p>
            <a:pPr lvl="1">
              <a:buBlip>
                <a:blip r:embed="rId4"/>
              </a:buBlip>
            </a:pPr>
            <a:r>
              <a:rPr lang="zh-CN" altLang="en-US" dirty="0" smtClean="0"/>
              <a:t>最小的阈值</a:t>
            </a:r>
            <a:r>
              <a:rPr lang="en-US" altLang="zh-CN" dirty="0" smtClean="0"/>
              <a:t> </a:t>
            </a:r>
            <a:r>
              <a:rPr lang="en-US" altLang="zh-CN" dirty="0" smtClean="0">
                <a:sym typeface="Wingdings" pitchFamily="2" charset="2"/>
              </a:rPr>
              <a:t> </a:t>
            </a:r>
            <a:r>
              <a:rPr lang="zh-CN" altLang="en-US" dirty="0" smtClean="0">
                <a:sym typeface="Wingdings" pitchFamily="2" charset="2"/>
              </a:rPr>
              <a:t>光子直接跟踪到叶结点的边缘</a:t>
            </a:r>
            <a:endParaRPr lang="en-US" altLang="zh-CN" dirty="0" smtClean="0">
              <a:sym typeface="Wingdings" pitchFamily="2" charset="2"/>
            </a:endParaRPr>
          </a:p>
          <a:p>
            <a:pPr lvl="1">
              <a:buNone/>
            </a:pPr>
            <a:r>
              <a:rPr lang="en-US" altLang="zh-CN" dirty="0" smtClean="0">
                <a:sym typeface="Wingdings" pitchFamily="2" charset="2"/>
              </a:rPr>
              <a:t>	</a:t>
            </a:r>
            <a:r>
              <a:rPr lang="zh-CN" altLang="en-US" dirty="0" smtClean="0">
                <a:sym typeface="Wingdings" pitchFamily="2" charset="2"/>
              </a:rPr>
              <a:t>较大的阈值</a:t>
            </a:r>
            <a:r>
              <a:rPr lang="en-US" altLang="zh-CN" dirty="0" smtClean="0">
                <a:sym typeface="Wingdings" pitchFamily="2" charset="2"/>
              </a:rPr>
              <a:t>  </a:t>
            </a:r>
            <a:r>
              <a:rPr lang="zh-CN" altLang="en-US" dirty="0" smtClean="0">
                <a:sym typeface="Wingdings" pitchFamily="2" charset="2"/>
              </a:rPr>
              <a:t>这是一个跟踪步长的最大值</a:t>
            </a:r>
            <a:endParaRPr lang="en-US" altLang="zh-CN" dirty="0" smtClean="0"/>
          </a:p>
        </p:txBody>
      </p:sp>
      <p:sp>
        <p:nvSpPr>
          <p:cNvPr id="7" name="Title 2"/>
          <p:cNvSpPr>
            <a:spLocks noGrp="1"/>
          </p:cNvSpPr>
          <p:nvPr>
            <p:ph type="title"/>
          </p:nvPr>
        </p:nvSpPr>
        <p:spPr>
          <a:xfrm>
            <a:off x="457200" y="152400"/>
            <a:ext cx="8229600" cy="1219200"/>
          </a:xfrm>
        </p:spPr>
        <p:txBody>
          <a:bodyPr/>
          <a:lstStyle/>
          <a:p>
            <a:r>
              <a:rPr lang="zh-CN" altLang="en-US" dirty="0" smtClean="0"/>
              <a:t>八叉树的扩展</a:t>
            </a:r>
            <a:endParaRPr lang="zh-CN" alt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3"/>
              </a:buBlip>
            </a:pPr>
            <a:r>
              <a:rPr lang="zh-CN" altLang="en-US" dirty="0" smtClean="0"/>
              <a:t>交互级重光照</a:t>
            </a:r>
            <a:endParaRPr lang="en-US" altLang="zh-CN" dirty="0" smtClean="0"/>
          </a:p>
          <a:p>
            <a:pPr>
              <a:buBlip>
                <a:blip r:embed="rId3"/>
              </a:buBlip>
            </a:pPr>
            <a:endParaRPr lang="en-US" altLang="zh-CN" dirty="0" smtClean="0"/>
          </a:p>
          <a:p>
            <a:pPr>
              <a:buBlip>
                <a:blip r:embed="rId3"/>
              </a:buBlip>
            </a:pPr>
            <a:r>
              <a:rPr lang="zh-CN" altLang="en-US" dirty="0" smtClean="0"/>
              <a:t>可变材质</a:t>
            </a:r>
            <a:endParaRPr lang="en-US" altLang="zh-CN" dirty="0" smtClean="0"/>
          </a:p>
          <a:p>
            <a:pPr lvl="1">
              <a:buBlip>
                <a:blip r:embed="rId3"/>
              </a:buBlip>
            </a:pPr>
            <a:r>
              <a:rPr lang="zh-CN" altLang="en-US" dirty="0" smtClean="0"/>
              <a:t>体喷涂</a:t>
            </a:r>
            <a:endParaRPr lang="en-US" altLang="zh-CN" dirty="0" smtClean="0"/>
          </a:p>
          <a:p>
            <a:pPr lvl="1">
              <a:buBlip>
                <a:blip r:embed="rId3"/>
              </a:buBlip>
            </a:pPr>
            <a:r>
              <a:rPr lang="zh-CN" altLang="en-US" dirty="0" smtClean="0"/>
              <a:t>几何变形和交互级建模</a:t>
            </a:r>
            <a:endParaRPr lang="en-US" altLang="zh-CN" dirty="0" smtClean="0"/>
          </a:p>
          <a:p>
            <a:pPr lvl="1">
              <a:buBlip>
                <a:blip r:embed="rId3"/>
              </a:buBlip>
            </a:pPr>
            <a:r>
              <a:rPr lang="zh-CN" altLang="en-US" dirty="0" smtClean="0"/>
              <a:t>物</a:t>
            </a:r>
            <a:r>
              <a:rPr lang="zh-CN" altLang="en-US" dirty="0"/>
              <a:t>理</a:t>
            </a:r>
            <a:r>
              <a:rPr lang="zh-CN" altLang="en-US" dirty="0" smtClean="0"/>
              <a:t>仿真和几何动画</a:t>
            </a:r>
            <a:endParaRPr lang="zh-CN" altLang="en-US" dirty="0"/>
          </a:p>
        </p:txBody>
      </p:sp>
      <p:sp>
        <p:nvSpPr>
          <p:cNvPr id="3" name="Title 2"/>
          <p:cNvSpPr>
            <a:spLocks noGrp="1"/>
          </p:cNvSpPr>
          <p:nvPr>
            <p:ph type="title"/>
          </p:nvPr>
        </p:nvSpPr>
        <p:spPr/>
        <p:txBody>
          <a:bodyPr/>
          <a:lstStyle/>
          <a:p>
            <a:r>
              <a:rPr lang="zh-CN" altLang="en-US" dirty="0" smtClean="0"/>
              <a:t>实际应用</a:t>
            </a:r>
            <a:endParaRPr lang="zh-CN"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lang="zh-CN" altLang="en-US" sz="3200" dirty="0" smtClean="0">
                <a:solidFill>
                  <a:srgbClr val="FFC000"/>
                </a:solidFill>
              </a:rPr>
              <a:t>体喷涂</a:t>
            </a:r>
            <a:endParaRPr lang="zh-CN" altLang="en-US" sz="3200" dirty="0"/>
          </a:p>
        </p:txBody>
      </p:sp>
      <p:pic>
        <p:nvPicPr>
          <p:cNvPr id="6" name="ppt_painting.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5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lang="zh-CN" altLang="en-US" sz="3200" dirty="0" smtClean="0">
                <a:solidFill>
                  <a:srgbClr val="FFC000"/>
                </a:solidFill>
              </a:rPr>
              <a:t>物理仿真</a:t>
            </a:r>
            <a:endParaRPr lang="zh-CN" altLang="en-US" sz="3200" dirty="0"/>
          </a:p>
        </p:txBody>
      </p:sp>
      <p:pic>
        <p:nvPicPr>
          <p:cNvPr id="6" name="ppt_simulation.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t>实验结果</a:t>
            </a:r>
            <a:r>
              <a:rPr altLang="zh-CN" smtClean="0"/>
              <a:t>        </a:t>
            </a:r>
            <a:r>
              <a:rPr lang="zh-CN" altLang="en-US" sz="3200" dirty="0" smtClean="0">
                <a:solidFill>
                  <a:srgbClr val="FFC000"/>
                </a:solidFill>
              </a:rPr>
              <a:t>几何动画</a:t>
            </a:r>
            <a:endParaRPr lang="zh-CN" altLang="en-US" sz="3200" dirty="0"/>
          </a:p>
        </p:txBody>
      </p:sp>
      <p:pic>
        <p:nvPicPr>
          <p:cNvPr id="6" name="ppt_fishbowl.wmv">
            <a:hlinkClick r:id="" action="ppaction://media"/>
          </p:cNvPr>
          <p:cNvPicPr>
            <a:picLocks noGrp="1" noRot="1" noChangeAspect="1"/>
          </p:cNvPicPr>
          <p:nvPr>
            <p:ph idx="1"/>
            <a:videoFile r:link="rId1"/>
          </p:nvPr>
        </p:nvPicPr>
        <p:blipFill>
          <a:blip r:embed="rId4"/>
          <a:stretch>
            <a:fillRect/>
          </a:stretch>
        </p:blipFill>
        <p:spPr>
          <a:xfrm>
            <a:off x="1524000" y="1576388"/>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Blip>
                <a:blip r:embed="rId4"/>
              </a:buBlip>
            </a:pPr>
            <a:r>
              <a:rPr lang="zh-CN" altLang="en-US" dirty="0" smtClean="0"/>
              <a:t>一个完整的</a:t>
            </a:r>
            <a:r>
              <a:rPr lang="zh-CN" altLang="en-US" dirty="0"/>
              <a:t>绘</a:t>
            </a:r>
            <a:r>
              <a:rPr lang="zh-CN" altLang="en-US" dirty="0" smtClean="0"/>
              <a:t>制算法流水线，</a:t>
            </a:r>
            <a:r>
              <a:rPr lang="zh-CN" altLang="en-US" dirty="0"/>
              <a:t>并</a:t>
            </a:r>
            <a:r>
              <a:rPr lang="zh-CN" altLang="en-US" dirty="0" smtClean="0"/>
              <a:t>且可以完全采用</a:t>
            </a:r>
            <a:r>
              <a:rPr lang="en-US" altLang="zh-CN" dirty="0" smtClean="0"/>
              <a:t>GPU</a:t>
            </a:r>
            <a:r>
              <a:rPr lang="zh-CN" altLang="en-US" dirty="0" smtClean="0"/>
              <a:t>实现</a:t>
            </a:r>
            <a:endParaRPr lang="en-US" altLang="zh-CN" dirty="0" smtClean="0"/>
          </a:p>
          <a:p>
            <a:pPr lvl="1">
              <a:buBlip>
                <a:blip r:embed="rId4"/>
              </a:buBlip>
            </a:pPr>
            <a:r>
              <a:rPr lang="zh-CN" altLang="en-US" dirty="0" smtClean="0"/>
              <a:t>几何体素化</a:t>
            </a:r>
            <a:endParaRPr lang="en-US" altLang="zh-CN" dirty="0" smtClean="0"/>
          </a:p>
          <a:p>
            <a:pPr lvl="1">
              <a:buBlip>
                <a:blip r:embed="rId4"/>
              </a:buBlip>
            </a:pPr>
            <a:r>
              <a:rPr lang="zh-CN" altLang="en-US" dirty="0" smtClean="0"/>
              <a:t>构建八叉树</a:t>
            </a:r>
            <a:endParaRPr lang="en-US" altLang="zh-CN" dirty="0" smtClean="0"/>
          </a:p>
          <a:p>
            <a:pPr lvl="1">
              <a:buBlip>
                <a:blip r:embed="rId4"/>
              </a:buBlip>
            </a:pPr>
            <a:r>
              <a:rPr lang="zh-CN" altLang="en-US" dirty="0" smtClean="0"/>
              <a:t>生成光子</a:t>
            </a:r>
            <a:endParaRPr lang="en-US" altLang="zh-CN" dirty="0" smtClean="0"/>
          </a:p>
          <a:p>
            <a:pPr lvl="1">
              <a:buBlip>
                <a:blip r:embed="rId4"/>
              </a:buBlip>
            </a:pPr>
            <a:r>
              <a:rPr lang="zh-CN" altLang="en-US" dirty="0" smtClean="0"/>
              <a:t>自适应非线性光子贴图</a:t>
            </a:r>
            <a:endParaRPr lang="en-US" altLang="zh-CN" dirty="0" smtClean="0"/>
          </a:p>
          <a:p>
            <a:pPr lvl="1">
              <a:buBlip>
                <a:blip r:embed="rId4"/>
              </a:buBlip>
            </a:pPr>
            <a:r>
              <a:rPr lang="zh-CN" altLang="en-US" dirty="0"/>
              <a:t>逐</a:t>
            </a:r>
            <a:r>
              <a:rPr lang="zh-CN" altLang="en-US" dirty="0" smtClean="0"/>
              <a:t>像素绘制</a:t>
            </a:r>
            <a:endParaRPr lang="en-US" altLang="zh-CN" dirty="0" smtClean="0"/>
          </a:p>
          <a:p>
            <a:pPr lvl="1">
              <a:buBlip>
                <a:blip r:embed="rId4"/>
              </a:buBlip>
            </a:pPr>
            <a:endParaRPr lang="en-US" altLang="zh-CN" dirty="0" smtClean="0"/>
          </a:p>
          <a:p>
            <a:pPr>
              <a:buBlip>
                <a:blip r:embed="rId4"/>
              </a:buBlip>
            </a:pPr>
            <a:r>
              <a:rPr lang="zh-CN" altLang="en-US" b="1" i="1" dirty="0" smtClean="0">
                <a:solidFill>
                  <a:srgbClr val="FFC000"/>
                </a:solidFill>
              </a:rPr>
              <a:t>不</a:t>
            </a:r>
            <a:r>
              <a:rPr lang="zh-CN" altLang="en-US" b="1" i="1" dirty="0">
                <a:solidFill>
                  <a:srgbClr val="FFC000"/>
                </a:solidFill>
              </a:rPr>
              <a:t>需</a:t>
            </a:r>
            <a:r>
              <a:rPr lang="zh-CN" altLang="en-US" b="1" i="1" dirty="0" smtClean="0">
                <a:solidFill>
                  <a:srgbClr val="FFC000"/>
                </a:solidFill>
              </a:rPr>
              <a:t>要任何的预计算</a:t>
            </a:r>
            <a:endParaRPr lang="en-US" altLang="zh-CN" b="1" i="1" dirty="0" smtClean="0">
              <a:solidFill>
                <a:srgbClr val="FFC000"/>
              </a:solidFill>
            </a:endParaRPr>
          </a:p>
          <a:p>
            <a:pPr>
              <a:buBlip>
                <a:blip r:embed="rId4"/>
              </a:buBlip>
            </a:pPr>
            <a:endParaRPr lang="zh-CN" altLang="en-US" dirty="0"/>
          </a:p>
        </p:txBody>
      </p:sp>
      <p:sp>
        <p:nvSpPr>
          <p:cNvPr id="3" name="Title 2"/>
          <p:cNvSpPr>
            <a:spLocks noGrp="1"/>
          </p:cNvSpPr>
          <p:nvPr>
            <p:ph type="title"/>
          </p:nvPr>
        </p:nvSpPr>
        <p:spPr/>
        <p:txBody>
          <a:bodyPr>
            <a:normAutofit/>
          </a:bodyPr>
          <a:lstStyle/>
          <a:p>
            <a:r>
              <a:rPr lang="zh-CN" altLang="en-US" dirty="0" smtClean="0"/>
              <a:t>创新点</a:t>
            </a:r>
            <a:endParaRPr lang="zh-CN" altLang="en-US" sz="3200" dirty="0">
              <a:solidFill>
                <a:srgbClr val="FFC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8|17.1|8.7"/>
</p:tagLst>
</file>

<file path=ppt/tags/tag10.xml><?xml version="1.0" encoding="utf-8"?>
<p:tagLst xmlns:a="http://schemas.openxmlformats.org/drawingml/2006/main" xmlns:r="http://schemas.openxmlformats.org/officeDocument/2006/relationships" xmlns:p="http://schemas.openxmlformats.org/presentationml/2006/main">
  <p:tag name="TIMING" val="|7.3"/>
</p:tagLst>
</file>

<file path=ppt/tags/tag11.xml><?xml version="1.0" encoding="utf-8"?>
<p:tagLst xmlns:a="http://schemas.openxmlformats.org/drawingml/2006/main" xmlns:r="http://schemas.openxmlformats.org/officeDocument/2006/relationships" xmlns:p="http://schemas.openxmlformats.org/presentationml/2006/main">
  <p:tag name="TIMING" val="|7.2|8.7|7.1|15.3|16.2"/>
</p:tagLst>
</file>

<file path=ppt/tags/tag12.xml><?xml version="1.0" encoding="utf-8"?>
<p:tagLst xmlns:a="http://schemas.openxmlformats.org/drawingml/2006/main" xmlns:r="http://schemas.openxmlformats.org/officeDocument/2006/relationships" xmlns:p="http://schemas.openxmlformats.org/presentationml/2006/main">
  <p:tag name="TIMING" val="|12.4|11.8|13.7"/>
</p:tagLst>
</file>

<file path=ppt/tags/tag13.xml><?xml version="1.0" encoding="utf-8"?>
<p:tagLst xmlns:a="http://schemas.openxmlformats.org/drawingml/2006/main" xmlns:r="http://schemas.openxmlformats.org/officeDocument/2006/relationships" xmlns:p="http://schemas.openxmlformats.org/presentationml/2006/main">
  <p:tag name="TIMING" val="|18.6|8"/>
</p:tagLst>
</file>

<file path=ppt/tags/tag14.xml><?xml version="1.0" encoding="utf-8"?>
<p:tagLst xmlns:a="http://schemas.openxmlformats.org/drawingml/2006/main" xmlns:r="http://schemas.openxmlformats.org/officeDocument/2006/relationships" xmlns:p="http://schemas.openxmlformats.org/presentationml/2006/main">
  <p:tag name="TIMING" val="|5.6|7|11|5.3"/>
</p:tagLst>
</file>

<file path=ppt/tags/tag15.xml><?xml version="1.0" encoding="utf-8"?>
<p:tagLst xmlns:a="http://schemas.openxmlformats.org/drawingml/2006/main" xmlns:r="http://schemas.openxmlformats.org/officeDocument/2006/relationships" xmlns:p="http://schemas.openxmlformats.org/presentationml/2006/main">
  <p:tag name="TIMING" val="|9.6|20.9"/>
</p:tagLst>
</file>

<file path=ppt/tags/tag16.xml><?xml version="1.0" encoding="utf-8"?>
<p:tagLst xmlns:a="http://schemas.openxmlformats.org/drawingml/2006/main" xmlns:r="http://schemas.openxmlformats.org/officeDocument/2006/relationships" xmlns:p="http://schemas.openxmlformats.org/presentationml/2006/main">
  <p:tag name="TIMING" val="|9|10.4|37.3"/>
</p:tagLst>
</file>

<file path=ppt/tags/tag17.xml><?xml version="1.0" encoding="utf-8"?>
<p:tagLst xmlns:a="http://schemas.openxmlformats.org/drawingml/2006/main" xmlns:r="http://schemas.openxmlformats.org/officeDocument/2006/relationships" xmlns:p="http://schemas.openxmlformats.org/presentationml/2006/main">
  <p:tag name="TIMING" val="|3.6|12"/>
</p:tagLst>
</file>

<file path=ppt/tags/tag18.xml><?xml version="1.0" encoding="utf-8"?>
<p:tagLst xmlns:a="http://schemas.openxmlformats.org/drawingml/2006/main" xmlns:r="http://schemas.openxmlformats.org/officeDocument/2006/relationships" xmlns:p="http://schemas.openxmlformats.org/presentationml/2006/main">
  <p:tag name="TIMING" val="|22.1"/>
</p:tagLst>
</file>

<file path=ppt/tags/tag2.xml><?xml version="1.0" encoding="utf-8"?>
<p:tagLst xmlns:a="http://schemas.openxmlformats.org/drawingml/2006/main" xmlns:r="http://schemas.openxmlformats.org/officeDocument/2006/relationships" xmlns:p="http://schemas.openxmlformats.org/presentationml/2006/main">
  <p:tag name="TIMING" val="|4.8|9.7|10.7|11.8"/>
</p:tagLst>
</file>

<file path=ppt/tags/tag3.xml><?xml version="1.0" encoding="utf-8"?>
<p:tagLst xmlns:a="http://schemas.openxmlformats.org/drawingml/2006/main" xmlns:r="http://schemas.openxmlformats.org/officeDocument/2006/relationships" xmlns:p="http://schemas.openxmlformats.org/presentationml/2006/main">
  <p:tag name="TIMING" val="|3.9|11.2|11.2"/>
</p:tagLst>
</file>

<file path=ppt/tags/tag4.xml><?xml version="1.0" encoding="utf-8"?>
<p:tagLst xmlns:a="http://schemas.openxmlformats.org/drawingml/2006/main" xmlns:r="http://schemas.openxmlformats.org/officeDocument/2006/relationships" xmlns:p="http://schemas.openxmlformats.org/presentationml/2006/main">
  <p:tag name="TIMING" val="|5.5|0.9|0.8"/>
</p:tagLst>
</file>

<file path=ppt/tags/tag5.xml><?xml version="1.0" encoding="utf-8"?>
<p:tagLst xmlns:a="http://schemas.openxmlformats.org/drawingml/2006/main" xmlns:r="http://schemas.openxmlformats.org/officeDocument/2006/relationships" xmlns:p="http://schemas.openxmlformats.org/presentationml/2006/main">
  <p:tag name="TIMING" val="|27.3|3.2|5.8|13.9|5.7"/>
</p:tagLst>
</file>

<file path=ppt/tags/tag6.xml><?xml version="1.0" encoding="utf-8"?>
<p:tagLst xmlns:a="http://schemas.openxmlformats.org/drawingml/2006/main" xmlns:r="http://schemas.openxmlformats.org/officeDocument/2006/relationships" xmlns:p="http://schemas.openxmlformats.org/presentationml/2006/main">
  <p:tag name="TIMING" val="|5.7|5.5|4|4.3"/>
</p:tagLst>
</file>

<file path=ppt/tags/tag7.xml><?xml version="1.0" encoding="utf-8"?>
<p:tagLst xmlns:a="http://schemas.openxmlformats.org/drawingml/2006/main" xmlns:r="http://schemas.openxmlformats.org/officeDocument/2006/relationships" xmlns:p="http://schemas.openxmlformats.org/presentationml/2006/main">
  <p:tag name="TIMING" val="|8.1|13.9"/>
</p:tagLst>
</file>

<file path=ppt/tags/tag8.xml><?xml version="1.0" encoding="utf-8"?>
<p:tagLst xmlns:a="http://schemas.openxmlformats.org/drawingml/2006/main" xmlns:r="http://schemas.openxmlformats.org/officeDocument/2006/relationships" xmlns:p="http://schemas.openxmlformats.org/presentationml/2006/main">
  <p:tag name="TIMING" val="|12.4"/>
</p:tagLst>
</file>

<file path=ppt/tags/tag9.xml><?xml version="1.0" encoding="utf-8"?>
<p:tagLst xmlns:a="http://schemas.openxmlformats.org/drawingml/2006/main" xmlns:r="http://schemas.openxmlformats.org/officeDocument/2006/relationships" xmlns:p="http://schemas.openxmlformats.org/presentationml/2006/main">
  <p:tag name="TIMING" val="|6.5|4|9.2|9.7|1.3|6.6"/>
</p:tagLst>
</file>

<file path=ppt/theme/theme1.xml><?xml version="1.0" encoding="utf-8"?>
<a:theme xmlns:a="http://schemas.openxmlformats.org/drawingml/2006/main" name="proposal">
  <a:themeElements>
    <a:clrScheme name="propos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fontScheme name="propos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pos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pos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pos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pos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pos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pos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pos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pos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pos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pos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pos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pos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oposal_0">
  <a:themeElements>
    <a:clrScheme name="proposal_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fontScheme name="proposal_0">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posal_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posal_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posal_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posal_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posal_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posal_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posal_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posal_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posal_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posal_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posal_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posal_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proposal</Template>
  <TotalTime>4934</TotalTime>
  <Words>16624</Words>
  <Application>Microsoft PowerPoint</Application>
  <PresentationFormat>On-screen Show (4:3)</PresentationFormat>
  <Paragraphs>1319</Paragraphs>
  <Slides>105</Slides>
  <Notes>104</Notes>
  <HiddenSlides>13</HiddenSlides>
  <MMClips>12</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105</vt:i4>
      </vt:variant>
    </vt:vector>
  </HeadingPairs>
  <TitlesOfParts>
    <vt:vector size="110" baseType="lpstr">
      <vt:lpstr>proposal</vt:lpstr>
      <vt:lpstr>proposal_0</vt:lpstr>
      <vt:lpstr>Visio</vt:lpstr>
      <vt:lpstr>Image</vt:lpstr>
      <vt:lpstr>Equation</vt:lpstr>
      <vt:lpstr>可变材质的实时全局光照明 算法的研究</vt:lpstr>
      <vt:lpstr>材质和可变材质</vt:lpstr>
      <vt:lpstr>反射材质（BRDF）</vt:lpstr>
      <vt:lpstr>反射材质（空间静态 vs 空间动态）</vt:lpstr>
      <vt:lpstr>折射和散射材质</vt:lpstr>
      <vt:lpstr>概要</vt:lpstr>
      <vt:lpstr>研究背景和课题的意义</vt:lpstr>
      <vt:lpstr>相关工作</vt:lpstr>
      <vt:lpstr>相关工作  ——离线全局光照明绘制</vt:lpstr>
      <vt:lpstr>相关工作  ——图像空间的重光照</vt:lpstr>
      <vt:lpstr>相关工作  ——预计算辐射传播</vt:lpstr>
      <vt:lpstr>Slide 12</vt:lpstr>
      <vt:lpstr>Slide 13</vt:lpstr>
      <vt:lpstr>相关工作  ——双向反射分布函数</vt:lpstr>
      <vt:lpstr>相关工作  ——材质的编辑和浏览</vt:lpstr>
      <vt:lpstr>相关工作  ——张量的应用</vt:lpstr>
      <vt:lpstr>相关工作  ——可变反射材质的实时绘制</vt:lpstr>
      <vt:lpstr>相关工作  ——折射和散射材质的实时绘制</vt:lpstr>
      <vt:lpstr>相关工作  ——折射和散射材质的实时绘制</vt:lpstr>
      <vt:lpstr>我们的工作</vt:lpstr>
      <vt:lpstr>我们的工作</vt:lpstr>
      <vt:lpstr>辐射传输的非线性问题</vt:lpstr>
      <vt:lpstr>我们的解决方法</vt:lpstr>
      <vt:lpstr>我们的解决方法</vt:lpstr>
      <vt:lpstr>基于像素的假设</vt:lpstr>
      <vt:lpstr>空间静态：非压缩的预计算数据</vt:lpstr>
      <vt:lpstr>空间静态：实验结果</vt:lpstr>
      <vt:lpstr>空间静态：交互</vt:lpstr>
      <vt:lpstr>优点和局限性</vt:lpstr>
      <vt:lpstr>空间动态：压缩的预计算数据</vt:lpstr>
      <vt:lpstr>空间动态：实验结果</vt:lpstr>
      <vt:lpstr>优点和局限性</vt:lpstr>
      <vt:lpstr>我们的工作</vt:lpstr>
      <vt:lpstr>我们的目标</vt:lpstr>
      <vt:lpstr>相关背景</vt:lpstr>
      <vt:lpstr>问题的难点</vt:lpstr>
      <vt:lpstr>基于像素 vs基于顶点</vt:lpstr>
      <vt:lpstr>我们的解决方法</vt:lpstr>
      <vt:lpstr>我们的解决方法</vt:lpstr>
      <vt:lpstr>辐射传输</vt:lpstr>
      <vt:lpstr>BRDF 空间的 PCA 基</vt:lpstr>
      <vt:lpstr>预计算传输张量 （PTT）</vt:lpstr>
      <vt:lpstr>预计算传输张量 （PTT）</vt:lpstr>
      <vt:lpstr>预计算传输张量 （PTT）</vt:lpstr>
      <vt:lpstr>预计算传输张量 （PTT）</vt:lpstr>
      <vt:lpstr>预计算传输张量 （PTT）</vt:lpstr>
      <vt:lpstr>实验结果        室内</vt:lpstr>
      <vt:lpstr>我们的解决方法</vt:lpstr>
      <vt:lpstr>BRDF 的张量分解</vt:lpstr>
      <vt:lpstr>BRDF 的张量分解</vt:lpstr>
      <vt:lpstr>BRDF 的张量分解</vt:lpstr>
      <vt:lpstr>采用张量分解的快速绘制</vt:lpstr>
      <vt:lpstr>实验结果        Tweety</vt:lpstr>
      <vt:lpstr>我们的解决方法</vt:lpstr>
      <vt:lpstr>绘制</vt:lpstr>
      <vt:lpstr>绘制</vt:lpstr>
      <vt:lpstr>绘制</vt:lpstr>
      <vt:lpstr>绘制</vt:lpstr>
      <vt:lpstr>绘制</vt:lpstr>
      <vt:lpstr>算法的重要细节</vt:lpstr>
      <vt:lpstr>镜面项分离</vt:lpstr>
      <vt:lpstr>BRDF 的浏览</vt:lpstr>
      <vt:lpstr>实验结果        BRDF 动画</vt:lpstr>
      <vt:lpstr>PTT 的存储量控制</vt:lpstr>
      <vt:lpstr>PTT 的维度控制和压缩</vt:lpstr>
      <vt:lpstr>绘制时缓存</vt:lpstr>
      <vt:lpstr>实际应用</vt:lpstr>
      <vt:lpstr>实验结果        BRDF 编辑</vt:lpstr>
      <vt:lpstr>创新点</vt:lpstr>
      <vt:lpstr>局限性</vt:lpstr>
      <vt:lpstr>我们的工作</vt:lpstr>
      <vt:lpstr>我们的目标</vt:lpstr>
      <vt:lpstr>相关背景</vt:lpstr>
      <vt:lpstr>问题的难点</vt:lpstr>
      <vt:lpstr>我们的解决方法</vt:lpstr>
      <vt:lpstr>我们的解决方法</vt:lpstr>
      <vt:lpstr>几何体素化</vt:lpstr>
      <vt:lpstr>几何体素化</vt:lpstr>
      <vt:lpstr>实验结果        几何变形</vt:lpstr>
      <vt:lpstr>实验结果        Teddy</vt:lpstr>
      <vt:lpstr>构建八叉树</vt:lpstr>
      <vt:lpstr>构建八叉树</vt:lpstr>
      <vt:lpstr>生成光子</vt:lpstr>
      <vt:lpstr>自适应光子贴图</vt:lpstr>
      <vt:lpstr>自适应光子贴图</vt:lpstr>
      <vt:lpstr>自适应光子贴图</vt:lpstr>
      <vt:lpstr>自适应光子贴图</vt:lpstr>
      <vt:lpstr>自适应光子贴图</vt:lpstr>
      <vt:lpstr>逐像素绘制</vt:lpstr>
      <vt:lpstr>流水线中每一步的价值</vt:lpstr>
      <vt:lpstr>算法的重要细节</vt:lpstr>
      <vt:lpstr>辐射亮度的存储</vt:lpstr>
      <vt:lpstr>OpenGL和CUDA的权衡</vt:lpstr>
      <vt:lpstr>八叉树的扩展</vt:lpstr>
      <vt:lpstr>实际应用</vt:lpstr>
      <vt:lpstr>实验结果        体喷涂</vt:lpstr>
      <vt:lpstr>实验结果        物理仿真</vt:lpstr>
      <vt:lpstr>实验结果        几何动画</vt:lpstr>
      <vt:lpstr>创新点</vt:lpstr>
      <vt:lpstr>局限性</vt:lpstr>
      <vt:lpstr>总结</vt:lpstr>
      <vt:lpstr>展望</vt:lpstr>
      <vt:lpstr>根据评审意见的修订</vt:lpstr>
      <vt:lpstr>致谢</vt:lpstr>
      <vt:lpstr>谢        谢</vt:lpstr>
    </vt:vector>
  </TitlesOfParts>
  <Company>zju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可变材质的实时全局光照明 绘制算法的研究</dc:title>
  <dc:creator>sun</dc:creator>
  <cp:lastModifiedBy>sunxin</cp:lastModifiedBy>
  <cp:revision>231</cp:revision>
  <dcterms:created xsi:type="dcterms:W3CDTF">2007-05-23T13:26:28Z</dcterms:created>
  <dcterms:modified xsi:type="dcterms:W3CDTF">2008-06-09T14:09:30Z</dcterms:modified>
</cp:coreProperties>
</file>