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8" r:id="rId1"/>
  </p:sldMasterIdLst>
  <p:notesMasterIdLst>
    <p:notesMasterId r:id="rId33"/>
  </p:notesMasterIdLst>
  <p:sldIdLst>
    <p:sldId id="292" r:id="rId2"/>
    <p:sldId id="451" r:id="rId3"/>
    <p:sldId id="466" r:id="rId4"/>
    <p:sldId id="449" r:id="rId5"/>
    <p:sldId id="455" r:id="rId6"/>
    <p:sldId id="456" r:id="rId7"/>
    <p:sldId id="457" r:id="rId8"/>
    <p:sldId id="458" r:id="rId9"/>
    <p:sldId id="459" r:id="rId10"/>
    <p:sldId id="506" r:id="rId11"/>
    <p:sldId id="479" r:id="rId12"/>
    <p:sldId id="501" r:id="rId13"/>
    <p:sldId id="502" r:id="rId14"/>
    <p:sldId id="471" r:id="rId15"/>
    <p:sldId id="487" r:id="rId16"/>
    <p:sldId id="485" r:id="rId17"/>
    <p:sldId id="500" r:id="rId18"/>
    <p:sldId id="473" r:id="rId19"/>
    <p:sldId id="497" r:id="rId20"/>
    <p:sldId id="493" r:id="rId21"/>
    <p:sldId id="463" r:id="rId22"/>
    <p:sldId id="503" r:id="rId23"/>
    <p:sldId id="467" r:id="rId24"/>
    <p:sldId id="481" r:id="rId25"/>
    <p:sldId id="464" r:id="rId26"/>
    <p:sldId id="465" r:id="rId27"/>
    <p:sldId id="483" r:id="rId28"/>
    <p:sldId id="499" r:id="rId29"/>
    <p:sldId id="504" r:id="rId30"/>
    <p:sldId id="505" r:id="rId31"/>
    <p:sldId id="387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E1E8F1"/>
    <a:srgbClr val="808000"/>
    <a:srgbClr val="DE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2" autoAdjust="0"/>
    <p:restoredTop sz="79493" autoAdjust="0"/>
  </p:normalViewPr>
  <p:slideViewPr>
    <p:cSldViewPr>
      <p:cViewPr varScale="1">
        <p:scale>
          <a:sx n="96" d="100"/>
          <a:sy n="96" d="100"/>
        </p:scale>
        <p:origin x="18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5FB27-1B5F-4A6C-A88B-56C9DB9F9E1C}" type="datetimeFigureOut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1419D-47EE-41F2-B38C-0165FA908D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15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ko-KR" baseline="0" dirty="0" smtClean="0">
              <a:latin typeface="Arial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91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47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855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665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54" eaLnBrk="0" hangingPunct="0">
              <a:defRPr sz="3200">
                <a:solidFill>
                  <a:schemeClr val="bg1"/>
                </a:solidFill>
                <a:latin typeface="Arial" charset="0"/>
              </a:defRPr>
            </a:lvl1pPr>
            <a:lvl2pPr marL="734852" indent="-282635" defTabSz="913854" eaLnBrk="0" hangingPunct="0">
              <a:defRPr sz="3200">
                <a:solidFill>
                  <a:schemeClr val="bg1"/>
                </a:solidFill>
                <a:latin typeface="Arial" charset="0"/>
              </a:defRPr>
            </a:lvl2pPr>
            <a:lvl3pPr marL="1130541" indent="-226108" defTabSz="913854" eaLnBrk="0" hangingPunct="0">
              <a:defRPr sz="3200">
                <a:solidFill>
                  <a:schemeClr val="bg1"/>
                </a:solidFill>
                <a:latin typeface="Arial" charset="0"/>
              </a:defRPr>
            </a:lvl3pPr>
            <a:lvl4pPr marL="1582758" indent="-226108" defTabSz="913854" eaLnBrk="0" hangingPunct="0">
              <a:defRPr sz="3200">
                <a:solidFill>
                  <a:schemeClr val="bg1"/>
                </a:solidFill>
                <a:latin typeface="Arial" charset="0"/>
              </a:defRPr>
            </a:lvl4pPr>
            <a:lvl5pPr marL="2034974" indent="-226108" defTabSz="913854" eaLnBrk="0" hangingPunct="0">
              <a:defRPr sz="3200">
                <a:solidFill>
                  <a:schemeClr val="bg1"/>
                </a:solidFill>
                <a:latin typeface="Arial" charset="0"/>
              </a:defRPr>
            </a:lvl5pPr>
            <a:lvl6pPr marL="2487191" indent="-226108" algn="ctr" defTabSz="913854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2939407" indent="-226108" algn="ctr" defTabSz="913854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3391624" indent="-226108" algn="ctr" defTabSz="913854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3843840" indent="-226108" algn="ctr" defTabSz="913854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fld id="{BBD84146-D117-444C-A6A1-3F202A3304B6}" type="slidenum">
              <a:rPr lang="en-US" altLang="ko-KR" sz="1200">
                <a:solidFill>
                  <a:schemeClr val="tx1"/>
                </a:solidFill>
                <a:latin typeface="Times New Roman" pitchFamily="18" charset="0"/>
                <a:ea typeface="굴림" charset="-127"/>
              </a:rPr>
              <a:pPr/>
              <a:t>4</a:t>
            </a:fld>
            <a:endParaRPr lang="en-US" altLang="ko-KR" sz="1200">
              <a:solidFill>
                <a:schemeClr val="tx1"/>
              </a:solidFill>
              <a:latin typeface="Times New Roman" pitchFamily="18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951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009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162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16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452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087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394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299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621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496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093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919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5558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73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75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249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8251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9775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983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4515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377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604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9147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268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3074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104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7641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419D-47EE-41F2-B38C-0165FA908D2E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14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B36F-6F34-481B-9EC7-AE7E64E2A3E2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346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18F9-F47E-4342-B5C3-E49660E1DCEC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-6648"/>
            <a:ext cx="213360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090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CFC6B-0605-4AA3-916F-9ED027BF83CF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344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F1BB7-1CE2-4359-A879-255B900A37EE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383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1037-A679-4C0D-9845-501B3F473D68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063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3607-E78B-411C-A46E-84DCA9FEF673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218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D1A49-B1E8-447E-8A30-90846A5284ED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467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70E61-D32C-4160-9042-F030C8C3BB45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344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2F7B9-86AE-403D-B68E-F2C5C3612E67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401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521-29B5-4AB4-8DDE-56649213242E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1074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3C06-7CD1-4A09-B2F0-D68D29F9C72B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576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96875"/>
            <a:ext cx="8402638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798638"/>
            <a:ext cx="4130675" cy="4830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7875" y="1798638"/>
            <a:ext cx="4132263" cy="4830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0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745" y="1409350"/>
            <a:ext cx="4130675" cy="5228439"/>
          </a:xfrm>
        </p:spPr>
        <p:txBody>
          <a:bodyPr/>
          <a:lstStyle>
            <a:lvl1pPr>
              <a:buClr>
                <a:schemeClr val="accent4"/>
              </a:buClr>
              <a:buFont typeface="Wingdings" pitchFamily="2" charset="2"/>
              <a:buChar char="§"/>
              <a:defRPr sz="2400">
                <a:solidFill>
                  <a:schemeClr val="accent2">
                    <a:lumMod val="75000"/>
                  </a:schemeClr>
                </a:solidFill>
                <a:effectLst/>
              </a:defRPr>
            </a:lvl1pPr>
            <a:lvl2pPr>
              <a:buClr>
                <a:schemeClr val="accent4"/>
              </a:buClr>
              <a:buFont typeface="Wingdings" pitchFamily="2" charset="2"/>
              <a:buChar char="§"/>
              <a:defRPr sz="2100">
                <a:solidFill>
                  <a:schemeClr val="accent2">
                    <a:lumMod val="75000"/>
                  </a:schemeClr>
                </a:solidFill>
                <a:effectLst/>
              </a:defRPr>
            </a:lvl2pPr>
            <a:lvl3pPr>
              <a:buClr>
                <a:schemeClr val="accent4"/>
              </a:buClr>
              <a:buFont typeface="Wingdings" pitchFamily="2" charset="2"/>
              <a:buChar char="§"/>
              <a:defRPr sz="1800">
                <a:solidFill>
                  <a:schemeClr val="accent2">
                    <a:lumMod val="75000"/>
                  </a:schemeClr>
                </a:solidFill>
                <a:effectLst/>
              </a:defRPr>
            </a:lvl3pPr>
            <a:lvl4pPr>
              <a:buClr>
                <a:schemeClr val="accent4"/>
              </a:buClr>
              <a:buFont typeface="Wingdings" pitchFamily="2" charset="2"/>
              <a:buChar char="§"/>
              <a:defRPr sz="1600">
                <a:solidFill>
                  <a:schemeClr val="accent2">
                    <a:lumMod val="75000"/>
                  </a:schemeClr>
                </a:solidFill>
                <a:effectLst/>
              </a:defRPr>
            </a:lvl4pPr>
            <a:lvl5pPr>
              <a:buClr>
                <a:schemeClr val="accent4"/>
              </a:buClr>
              <a:buFont typeface="Wingdings" pitchFamily="2" charset="2"/>
              <a:buChar char="§"/>
              <a:defRPr sz="1400">
                <a:solidFill>
                  <a:schemeClr val="accent2">
                    <a:lumMod val="75000"/>
                  </a:schemeClr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209" y="1409350"/>
            <a:ext cx="4132263" cy="5228439"/>
          </a:xfrm>
        </p:spPr>
        <p:txBody>
          <a:bodyPr/>
          <a:lstStyle>
            <a:lvl1pPr>
              <a:buClr>
                <a:schemeClr val="accent4"/>
              </a:buClr>
              <a:buFont typeface="Wingdings" pitchFamily="2" charset="2"/>
              <a:buChar char="§"/>
              <a:defRPr sz="2400">
                <a:solidFill>
                  <a:schemeClr val="accent2">
                    <a:lumMod val="75000"/>
                  </a:schemeClr>
                </a:solidFill>
                <a:effectLst/>
              </a:defRPr>
            </a:lvl1pPr>
            <a:lvl2pPr>
              <a:buClr>
                <a:schemeClr val="accent4"/>
              </a:buClr>
              <a:buFont typeface="Wingdings" pitchFamily="2" charset="2"/>
              <a:buChar char="§"/>
              <a:defRPr sz="2100">
                <a:solidFill>
                  <a:schemeClr val="accent2">
                    <a:lumMod val="75000"/>
                  </a:schemeClr>
                </a:solidFill>
                <a:effectLst/>
              </a:defRPr>
            </a:lvl2pPr>
            <a:lvl3pPr>
              <a:buClr>
                <a:schemeClr val="accent4"/>
              </a:buClr>
              <a:buFont typeface="Wingdings" pitchFamily="2" charset="2"/>
              <a:buChar char="§"/>
              <a:defRPr sz="1800">
                <a:solidFill>
                  <a:schemeClr val="accent2">
                    <a:lumMod val="75000"/>
                  </a:schemeClr>
                </a:solidFill>
                <a:effectLst/>
              </a:defRPr>
            </a:lvl3pPr>
            <a:lvl4pPr>
              <a:buClr>
                <a:schemeClr val="accent4"/>
              </a:buClr>
              <a:buFont typeface="Wingdings" pitchFamily="2" charset="2"/>
              <a:buChar char="§"/>
              <a:defRPr sz="1600">
                <a:solidFill>
                  <a:schemeClr val="accent2">
                    <a:lumMod val="75000"/>
                  </a:schemeClr>
                </a:solidFill>
                <a:effectLst/>
              </a:defRPr>
            </a:lvl4pPr>
            <a:lvl5pPr>
              <a:buClr>
                <a:schemeClr val="accent4"/>
              </a:buClr>
              <a:buFont typeface="Wingdings" pitchFamily="2" charset="2"/>
              <a:buChar char="§"/>
              <a:defRPr sz="1400">
                <a:solidFill>
                  <a:schemeClr val="accent2">
                    <a:lumMod val="75000"/>
                  </a:schemeClr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8782" y="237483"/>
            <a:ext cx="8447714" cy="601416"/>
          </a:xfrm>
          <a:effectLst/>
        </p:spPr>
        <p:txBody>
          <a:bodyPr/>
          <a:lstStyle>
            <a:lvl1pPr>
              <a:defRPr sz="30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51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1pPr>
          </a:lstStyle>
          <a:p>
            <a:fld id="{753B3BB7-D28B-4B12-9EC0-D7B279F20553}" type="datetime1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695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1" r:id="rId12"/>
    <p:sldLayoutId id="214748390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Adobe 고딕 Std B" pitchFamily="34" charset="-127"/>
          <a:cs typeface="Arial" pitchFamily="34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glab.kaist.ac.kr/T-Re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sglab.kaist.ac.kr/T-Re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685800" y="512675"/>
            <a:ext cx="7772400" cy="2727735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T-</a:t>
            </a:r>
            <a:r>
              <a:rPr lang="en-US" altLang="ko-KR" sz="3200" dirty="0" err="1"/>
              <a:t>ReX</a:t>
            </a:r>
            <a:r>
              <a:rPr lang="en-US" altLang="ko-KR" sz="3200" dirty="0"/>
              <a:t>: Interactive Global Illumination of</a:t>
            </a:r>
            <a:br>
              <a:rPr lang="en-US" altLang="ko-KR" sz="3200" dirty="0"/>
            </a:br>
            <a:r>
              <a:rPr lang="en-US" altLang="ko-KR" sz="3200" dirty="0"/>
              <a:t>Massive Models on Heterogeneous</a:t>
            </a:r>
            <a:br>
              <a:rPr lang="en-US" altLang="ko-KR" sz="3200" dirty="0"/>
            </a:br>
            <a:r>
              <a:rPr lang="en-US" altLang="ko-KR" sz="3200" dirty="0"/>
              <a:t>Computing Resources</a:t>
            </a:r>
            <a:endParaRPr lang="ko-KR" altLang="en-US" sz="3200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971600" y="3356992"/>
            <a:ext cx="7200800" cy="255628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fi-FI" altLang="ko-KR" sz="2400" b="1" dirty="0">
                <a:solidFill>
                  <a:schemeClr val="accent4"/>
                </a:solidFill>
              </a:rPr>
              <a:t>Presenter: Myungbae Son*</a:t>
            </a:r>
          </a:p>
          <a:p>
            <a:pPr>
              <a:lnSpc>
                <a:spcPct val="170000"/>
              </a:lnSpc>
            </a:pPr>
            <a:r>
              <a:rPr lang="fi-FI" altLang="ko-KR" sz="2400" dirty="0" smtClean="0">
                <a:solidFill>
                  <a:schemeClr val="accent4"/>
                </a:solidFill>
              </a:rPr>
              <a:t>Tae-Joon Kim*, </a:t>
            </a:r>
            <a:r>
              <a:rPr lang="fi-FI" altLang="ko-KR" sz="2400" dirty="0">
                <a:solidFill>
                  <a:schemeClr val="accent4"/>
                </a:solidFill>
              </a:rPr>
              <a:t>Xin </a:t>
            </a:r>
            <a:r>
              <a:rPr lang="fi-FI" altLang="ko-KR" sz="2400" dirty="0" smtClean="0">
                <a:solidFill>
                  <a:schemeClr val="accent4"/>
                </a:solidFill>
              </a:rPr>
              <a:t>Sun</a:t>
            </a:r>
            <a:r>
              <a:rPr lang="en-US" altLang="ko-KR" sz="2400" baseline="30000" dirty="0" smtClean="0">
                <a:solidFill>
                  <a:schemeClr val="accent4"/>
                </a:solidFill>
              </a:rPr>
              <a:t>§</a:t>
            </a:r>
            <a:r>
              <a:rPr lang="fi-FI" altLang="ko-KR" sz="2400" dirty="0" smtClean="0">
                <a:solidFill>
                  <a:schemeClr val="accent4"/>
                </a:solidFill>
              </a:rPr>
              <a:t>, </a:t>
            </a:r>
            <a:r>
              <a:rPr lang="fi-FI" altLang="ko-KR" sz="2400" dirty="0">
                <a:solidFill>
                  <a:schemeClr val="accent4"/>
                </a:solidFill>
              </a:rPr>
              <a:t>and Sung-Eui </a:t>
            </a:r>
            <a:r>
              <a:rPr lang="fi-FI" altLang="ko-KR" sz="2400" dirty="0" smtClean="0">
                <a:solidFill>
                  <a:schemeClr val="accent4"/>
                </a:solidFill>
              </a:rPr>
              <a:t>Yoon*</a:t>
            </a:r>
          </a:p>
          <a:p>
            <a:pPr>
              <a:lnSpc>
                <a:spcPct val="160000"/>
              </a:lnSpc>
            </a:pPr>
            <a:r>
              <a:rPr lang="en-US" altLang="ko-KR" sz="2400" dirty="0" smtClean="0">
                <a:solidFill>
                  <a:schemeClr val="accent4"/>
                </a:solidFill>
              </a:rPr>
              <a:t>KAIST</a:t>
            </a:r>
            <a:r>
              <a:rPr lang="fi-FI" altLang="ko-KR" sz="2400" dirty="0" smtClean="0">
                <a:solidFill>
                  <a:schemeClr val="accent4"/>
                </a:solidFill>
              </a:rPr>
              <a:t>*, Microsoft Research Asia</a:t>
            </a:r>
            <a:r>
              <a:rPr lang="en-US" altLang="ko-KR" sz="2400" baseline="30000" dirty="0" smtClean="0">
                <a:solidFill>
                  <a:schemeClr val="accent4"/>
                </a:solidFill>
              </a:rPr>
              <a:t>§</a:t>
            </a:r>
          </a:p>
          <a:p>
            <a:endParaRPr lang="en-US" altLang="ko-KR" sz="2400" baseline="30000" dirty="0">
              <a:solidFill>
                <a:schemeClr val="accent4"/>
              </a:solidFill>
            </a:endParaRPr>
          </a:p>
          <a:p>
            <a:r>
              <a:rPr lang="fi-FI" altLang="ko-KR" sz="2400" dirty="0" smtClean="0">
                <a:solidFill>
                  <a:schemeClr val="accent4"/>
                </a:solidFill>
              </a:rPr>
              <a:t>(To appear at) IEEE </a:t>
            </a:r>
            <a:r>
              <a:rPr lang="en-US" altLang="ko-KR" sz="2400" dirty="0">
                <a:solidFill>
                  <a:schemeClr val="accent4"/>
                </a:solidFill>
              </a:rPr>
              <a:t>Transactions on Visualization and Computer </a:t>
            </a:r>
            <a:r>
              <a:rPr lang="en-US" altLang="ko-KR" sz="2400" dirty="0" smtClean="0">
                <a:solidFill>
                  <a:schemeClr val="accent4"/>
                </a:solidFill>
              </a:rPr>
              <a:t>Graphics (TVCG)</a:t>
            </a:r>
            <a:r>
              <a:rPr lang="fi-FI" altLang="ko-KR" sz="2400" dirty="0" smtClean="0">
                <a:solidFill>
                  <a:schemeClr val="accent4"/>
                </a:solidFill>
              </a:rPr>
              <a:t>, 2014</a:t>
            </a:r>
            <a:endParaRPr lang="fi-FI" altLang="ko-KR" sz="2400" dirty="0">
              <a:solidFill>
                <a:schemeClr val="accent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602985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Project Homepage</a:t>
            </a:r>
          </a:p>
          <a:p>
            <a:pPr algn="ctr"/>
            <a:r>
              <a:rPr lang="en-US" altLang="ko-KR" dirty="0" smtClean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http://sglab.kaist.ac.kr/T-ReX</a:t>
            </a:r>
            <a:endParaRPr lang="en-US" altLang="ko-KR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56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정육면체 26"/>
          <p:cNvSpPr/>
          <p:nvPr/>
        </p:nvSpPr>
        <p:spPr>
          <a:xfrm>
            <a:off x="2918621" y="2254268"/>
            <a:ext cx="855218" cy="1412518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Global Illumination</a:t>
            </a:r>
            <a:endParaRPr lang="ko-KR" altLang="en-US" dirty="0"/>
          </a:p>
        </p:txBody>
      </p:sp>
      <p:pic>
        <p:nvPicPr>
          <p:cNvPr id="1026" name="Picture 2" descr="C:\Users\Administrator\AppData\Local\Microsoft\Windows\Temporary Internet Files\Content.IE5\O2J6YYXP\MC900352800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72" y="1367823"/>
            <a:ext cx="360040" cy="3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그룹 94"/>
          <p:cNvGrpSpPr/>
          <p:nvPr/>
        </p:nvGrpSpPr>
        <p:grpSpPr>
          <a:xfrm>
            <a:off x="1797069" y="1839305"/>
            <a:ext cx="1121552" cy="1134657"/>
            <a:chOff x="993174" y="2800852"/>
            <a:chExt cx="1121552" cy="1134657"/>
          </a:xfrm>
        </p:grpSpPr>
        <p:grpSp>
          <p:nvGrpSpPr>
            <p:cNvPr id="10" name="그룹 9"/>
            <p:cNvGrpSpPr/>
            <p:nvPr/>
          </p:nvGrpSpPr>
          <p:grpSpPr>
            <a:xfrm rot="-3000000">
              <a:off x="1077650" y="2716376"/>
              <a:ext cx="158786" cy="327738"/>
              <a:chOff x="2541006" y="3209274"/>
              <a:chExt cx="158786" cy="327738"/>
            </a:xfrm>
          </p:grpSpPr>
          <p:cxnSp>
            <p:nvCxnSpPr>
              <p:cNvPr id="5" name="직선 연결선 4"/>
              <p:cNvCxnSpPr/>
              <p:nvPr/>
            </p:nvCxnSpPr>
            <p:spPr>
              <a:xfrm>
                <a:off x="2627784" y="3212976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/>
              <p:cNvCxnSpPr/>
              <p:nvPr/>
            </p:nvCxnSpPr>
            <p:spPr>
              <a:xfrm rot="1800000">
                <a:off x="2541006" y="3209274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자유형 8"/>
              <p:cNvSpPr/>
              <p:nvPr/>
            </p:nvSpPr>
            <p:spPr>
              <a:xfrm>
                <a:off x="2565647" y="3409025"/>
                <a:ext cx="106532" cy="44769"/>
              </a:xfrm>
              <a:custGeom>
                <a:avLst/>
                <a:gdLst>
                  <a:gd name="connsiteX0" fmla="*/ 0 w 106532"/>
                  <a:gd name="connsiteY0" fmla="*/ 0 h 44769"/>
                  <a:gd name="connsiteX1" fmla="*/ 44388 w 106532"/>
                  <a:gd name="connsiteY1" fmla="*/ 44389 h 44769"/>
                  <a:gd name="connsiteX2" fmla="*/ 106532 w 106532"/>
                  <a:gd name="connsiteY2" fmla="*/ 17756 h 4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532" h="44769">
                    <a:moveTo>
                      <a:pt x="0" y="0"/>
                    </a:moveTo>
                    <a:cubicBezTo>
                      <a:pt x="13316" y="20715"/>
                      <a:pt x="26633" y="41430"/>
                      <a:pt x="44388" y="44389"/>
                    </a:cubicBezTo>
                    <a:cubicBezTo>
                      <a:pt x="62143" y="47348"/>
                      <a:pt x="84337" y="32552"/>
                      <a:pt x="106532" y="177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1235335" y="2918836"/>
              <a:ext cx="879391" cy="1016673"/>
              <a:chOff x="2090553" y="2913662"/>
              <a:chExt cx="879391" cy="1016673"/>
            </a:xfrm>
          </p:grpSpPr>
          <p:cxnSp>
            <p:nvCxnSpPr>
              <p:cNvPr id="12" name="직선 연결선 11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>
              <a:off x="1632988" y="3324527"/>
              <a:ext cx="131821" cy="152400"/>
              <a:chOff x="2090553" y="2913662"/>
              <a:chExt cx="879391" cy="1016673"/>
            </a:xfrm>
          </p:grpSpPr>
          <p:cxnSp>
            <p:nvCxnSpPr>
              <p:cNvPr id="21" name="직선 연결선 20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원통 25"/>
          <p:cNvSpPr/>
          <p:nvPr/>
        </p:nvSpPr>
        <p:spPr>
          <a:xfrm>
            <a:off x="5456781" y="2274300"/>
            <a:ext cx="1080120" cy="1399324"/>
          </a:xfrm>
          <a:prstGeom prst="can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983809" y="4056804"/>
            <a:ext cx="5001727" cy="737258"/>
          </a:xfrm>
          <a:prstGeom prst="rect">
            <a:avLst/>
          </a:prstGeom>
          <a:gradFill>
            <a:gsLst>
              <a:gs pos="0">
                <a:schemeClr val="tx1">
                  <a:lumMod val="5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/>
          <p:cNvCxnSpPr/>
          <p:nvPr/>
        </p:nvCxnSpPr>
        <p:spPr>
          <a:xfrm>
            <a:off x="1990246" y="4056804"/>
            <a:ext cx="0" cy="73725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6976136" y="4056804"/>
            <a:ext cx="0" cy="73725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983809" y="4056804"/>
            <a:ext cx="5001727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93536" y="4055322"/>
                <a:ext cx="4782271" cy="737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l-GR" altLang="ko-K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ko-KR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ko-KR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ko-KR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ko-KR" altLang="en-US" b="0" i="1" smtClean="0">
                              <a:latin typeface="Cambria Math"/>
                            </a:rPr>
                            <m:t>𝜃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36" y="4055322"/>
                <a:ext cx="4782271" cy="7378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원형 3"/>
          <p:cNvSpPr/>
          <p:nvPr/>
        </p:nvSpPr>
        <p:spPr>
          <a:xfrm>
            <a:off x="3491880" y="3318474"/>
            <a:ext cx="1440160" cy="1440160"/>
          </a:xfrm>
          <a:prstGeom prst="pie">
            <a:avLst>
              <a:gd name="adj1" fmla="val 10807639"/>
              <a:gd name="adj2" fmla="val 21585419"/>
            </a:avLst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 flipV="1">
            <a:off x="3563888" y="3678514"/>
            <a:ext cx="668758" cy="378290"/>
          </a:xfrm>
          <a:prstGeom prst="straightConnector1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/>
          <p:cNvGrpSpPr/>
          <p:nvPr/>
        </p:nvGrpSpPr>
        <p:grpSpPr>
          <a:xfrm>
            <a:off x="3773839" y="3318474"/>
            <a:ext cx="1070873" cy="738332"/>
            <a:chOff x="3773839" y="3318474"/>
            <a:chExt cx="1070873" cy="738332"/>
          </a:xfrm>
        </p:grpSpPr>
        <p:cxnSp>
          <p:nvCxnSpPr>
            <p:cNvPr id="13" name="직선 화살표 연결선 12"/>
            <p:cNvCxnSpPr/>
            <p:nvPr/>
          </p:nvCxnSpPr>
          <p:spPr>
            <a:xfrm flipH="1" flipV="1">
              <a:off x="3773839" y="3429000"/>
              <a:ext cx="458808" cy="626322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>
            <a:xfrm flipH="1" flipV="1">
              <a:off x="3934724" y="3381375"/>
              <a:ext cx="297921" cy="675429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 flipV="1">
              <a:off x="4232646" y="3678514"/>
              <a:ext cx="612066" cy="376808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/>
            <p:cNvCxnSpPr/>
            <p:nvPr/>
          </p:nvCxnSpPr>
          <p:spPr>
            <a:xfrm flipV="1">
              <a:off x="4232644" y="3318474"/>
              <a:ext cx="127907" cy="738332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/>
          <p:cNvGrpSpPr/>
          <p:nvPr/>
        </p:nvGrpSpPr>
        <p:grpSpPr>
          <a:xfrm>
            <a:off x="3635896" y="1561374"/>
            <a:ext cx="1921994" cy="2495431"/>
            <a:chOff x="3635896" y="1561374"/>
            <a:chExt cx="1921994" cy="2495431"/>
          </a:xfrm>
        </p:grpSpPr>
        <p:cxnSp>
          <p:nvCxnSpPr>
            <p:cNvPr id="76" name="직선 화살표 연결선 75"/>
            <p:cNvCxnSpPr/>
            <p:nvPr/>
          </p:nvCxnSpPr>
          <p:spPr>
            <a:xfrm flipH="1" flipV="1">
              <a:off x="3635896" y="3239458"/>
              <a:ext cx="597656" cy="815864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/>
            <p:cNvCxnSpPr/>
            <p:nvPr/>
          </p:nvCxnSpPr>
          <p:spPr>
            <a:xfrm flipH="1" flipV="1">
              <a:off x="3635896" y="2703890"/>
              <a:ext cx="596750" cy="1352915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 flipV="1">
              <a:off x="4232645" y="1561374"/>
              <a:ext cx="432047" cy="2493949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화살표 연결선 83"/>
            <p:cNvCxnSpPr/>
            <p:nvPr/>
          </p:nvCxnSpPr>
          <p:spPr>
            <a:xfrm flipV="1">
              <a:off x="4232646" y="3239458"/>
              <a:ext cx="1325244" cy="815864"/>
            </a:xfrm>
            <a:prstGeom prst="straightConnector1">
              <a:avLst/>
            </a:prstGeom>
            <a:ln w="28575">
              <a:solidFill>
                <a:schemeClr val="bg2">
                  <a:lumMod val="40000"/>
                  <a:lumOff val="6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141614" y="4869160"/>
                <a:ext cx="3507307" cy="871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i="1" smtClean="0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en-US" altLang="ko-K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ko-K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ko-K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altLang="ko-KR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ko-KR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ko-KR" altLang="en-US" i="1">
                                  <a:latin typeface="Cambria Math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altLang="ko-KR" b="0" i="1" smtClean="0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614" y="4869160"/>
                <a:ext cx="3507307" cy="8712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직선 화살표 연결선 24"/>
          <p:cNvCxnSpPr>
            <a:stCxn id="9" idx="1"/>
          </p:cNvCxnSpPr>
          <p:nvPr/>
        </p:nvCxnSpPr>
        <p:spPr>
          <a:xfrm>
            <a:off x="2015768" y="1978235"/>
            <a:ext cx="2216877" cy="2078568"/>
          </a:xfrm>
          <a:prstGeom prst="straightConnector1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31145" y="3962084"/>
                <a:ext cx="3968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45" y="3962084"/>
                <a:ext cx="39683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05639" y="3645024"/>
                <a:ext cx="5343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639" y="3645024"/>
                <a:ext cx="534313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1405425" y="4500044"/>
            <a:ext cx="6333150" cy="1269216"/>
          </a:xfrm>
          <a:prstGeom prst="roundRect">
            <a:avLst/>
          </a:prstGeom>
          <a:solidFill>
            <a:schemeClr val="bg1">
              <a:lumMod val="85000"/>
              <a:lumOff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latin typeface="+mj-lt"/>
              </a:rPr>
              <a:t>Enormous computation is necessary</a:t>
            </a:r>
            <a:endParaRPr lang="ko-KR" alt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25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Interactive Global Illumination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Utilize GPU</a:t>
            </a:r>
          </a:p>
          <a:p>
            <a:r>
              <a:rPr lang="en-US" altLang="ko-KR" dirty="0" smtClean="0"/>
              <a:t>Use sparse voxel </a:t>
            </a:r>
            <a:r>
              <a:rPr lang="en-US" altLang="ko-KR" dirty="0" err="1" smtClean="0"/>
              <a:t>octrees</a:t>
            </a:r>
            <a:endParaRPr lang="en-US" altLang="ko-KR" dirty="0" smtClean="0"/>
          </a:p>
          <a:p>
            <a:r>
              <a:rPr lang="en-US" altLang="ko-KR" dirty="0" smtClean="0"/>
              <a:t>Model complexity &lt; 10 M </a:t>
            </a:r>
            <a:r>
              <a:rPr lang="en-US" altLang="ko-KR" dirty="0" err="1" smtClean="0"/>
              <a:t>tris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4" r="6426" b="-35"/>
          <a:stretch/>
        </p:blipFill>
        <p:spPr bwMode="auto">
          <a:xfrm>
            <a:off x="467544" y="1600200"/>
            <a:ext cx="4165200" cy="282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8" r="7199" b="12250"/>
          <a:stretch/>
        </p:blipFill>
        <p:spPr bwMode="auto">
          <a:xfrm>
            <a:off x="4521600" y="1600200"/>
            <a:ext cx="4165200" cy="282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2654" y="6488668"/>
            <a:ext cx="7704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Interactive Indirect Illumination Using Voxel Cone </a:t>
            </a:r>
            <a:r>
              <a:rPr lang="en-US" altLang="ko-KR" dirty="0" smtClean="0"/>
              <a:t>Tracing </a:t>
            </a:r>
            <a:r>
              <a:rPr lang="en-US" altLang="ko-KR" baseline="30000" dirty="0" smtClean="0"/>
              <a:t>[</a:t>
            </a:r>
            <a:r>
              <a:rPr lang="en-US" altLang="ko-KR" baseline="30000" dirty="0" err="1" smtClean="0"/>
              <a:t>Crassin</a:t>
            </a:r>
            <a:r>
              <a:rPr lang="en-US" altLang="ko-KR" baseline="30000" dirty="0" smtClean="0"/>
              <a:t> et al., PG11]</a:t>
            </a:r>
            <a:endParaRPr lang="ko-KR" altLang="en-US" baseline="300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60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3"/>
          <p:cNvGrpSpPr>
            <a:grpSpLocks/>
          </p:cNvGrpSpPr>
          <p:nvPr/>
        </p:nvGrpSpPr>
        <p:grpSpPr bwMode="auto">
          <a:xfrm>
            <a:off x="4851887" y="2157373"/>
            <a:ext cx="3679359" cy="3812013"/>
            <a:chOff x="4691063" y="2286000"/>
            <a:chExt cx="5516150" cy="4561886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4691063" y="6000750"/>
              <a:ext cx="5516150" cy="847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2000" b="1" dirty="0">
                  <a:solidFill>
                    <a:schemeClr val="tx1"/>
                  </a:solidFill>
                  <a:ea typeface="굴림" charset="-127"/>
                </a:rPr>
                <a:t>Scanned </a:t>
              </a:r>
              <a:r>
                <a:rPr lang="en-US" altLang="ko-KR" sz="2000" b="1" dirty="0" smtClean="0">
                  <a:solidFill>
                    <a:schemeClr val="tx1"/>
                  </a:solidFill>
                  <a:ea typeface="굴림" charset="-127"/>
                </a:rPr>
                <a:t>model,</a:t>
              </a:r>
              <a:br>
                <a:rPr lang="en-US" altLang="ko-KR" sz="2000" b="1" dirty="0" smtClean="0">
                  <a:solidFill>
                    <a:schemeClr val="tx1"/>
                  </a:solidFill>
                  <a:ea typeface="굴림" charset="-127"/>
                </a:rPr>
              </a:br>
              <a:r>
                <a:rPr lang="en-US" altLang="ko-KR" sz="2000" b="1" dirty="0" smtClean="0">
                  <a:solidFill>
                    <a:schemeClr val="tx1"/>
                  </a:solidFill>
                  <a:ea typeface="굴림" charset="-127"/>
                </a:rPr>
                <a:t>372 </a:t>
              </a:r>
              <a:r>
                <a:rPr lang="en-US" altLang="ko-KR" sz="2000" b="1" dirty="0">
                  <a:solidFill>
                    <a:schemeClr val="tx1"/>
                  </a:solidFill>
                  <a:ea typeface="굴림" charset="-127"/>
                </a:rPr>
                <a:t>M tri. (10 GB)</a:t>
              </a:r>
            </a:p>
          </p:txBody>
        </p:sp>
        <p:pic>
          <p:nvPicPr>
            <p:cNvPr id="9229" name="Picture 10" descr="st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3" t="4126" r="11133"/>
            <a:stretch>
              <a:fillRect/>
            </a:stretch>
          </p:blipFill>
          <p:spPr bwMode="auto">
            <a:xfrm>
              <a:off x="6312903" y="2286000"/>
              <a:ext cx="2754313" cy="3714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Due to advances of modeling, simulation, and data capture </a:t>
            </a:r>
            <a:r>
              <a:rPr lang="en-US" altLang="ko-KR" sz="2400" dirty="0" smtClean="0"/>
              <a:t>techniques</a:t>
            </a:r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en-US" altLang="ko-KR" sz="2400" dirty="0"/>
              <a:t>Long data access time and low I/O performance</a:t>
            </a:r>
          </a:p>
          <a:p>
            <a:endParaRPr lang="en-US" altLang="ko-KR" sz="2400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altLang="ko-KR" dirty="0" smtClean="0">
                <a:ea typeface="굴림" charset="-127"/>
              </a:rPr>
              <a:t>Massive Models</a:t>
            </a:r>
            <a:endParaRPr lang="ko-KR" altLang="en-US" dirty="0" smtClean="0">
              <a:ea typeface="굴림" charset="-127"/>
            </a:endParaRPr>
          </a:p>
        </p:txBody>
      </p:sp>
      <p:grpSp>
        <p:nvGrpSpPr>
          <p:cNvPr id="9220" name="그룹 12"/>
          <p:cNvGrpSpPr>
            <a:grpSpLocks/>
          </p:cNvGrpSpPr>
          <p:nvPr/>
        </p:nvGrpSpPr>
        <p:grpSpPr bwMode="auto">
          <a:xfrm>
            <a:off x="849232" y="2122303"/>
            <a:ext cx="4158209" cy="1930652"/>
            <a:chOff x="263525" y="2286000"/>
            <a:chExt cx="4246563" cy="1971675"/>
          </a:xfrm>
        </p:grpSpPr>
        <p:pic>
          <p:nvPicPr>
            <p:cNvPr id="9233" name="Picture 4" descr="fulllen-de-small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525" y="2286000"/>
              <a:ext cx="4246563" cy="157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4" name="Text Box 6"/>
            <p:cNvSpPr txBox="1">
              <a:spLocks noChangeArrowheads="1"/>
            </p:cNvSpPr>
            <p:nvPr/>
          </p:nvSpPr>
          <p:spPr bwMode="auto">
            <a:xfrm>
              <a:off x="476250" y="3857625"/>
              <a:ext cx="38814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000" b="1" dirty="0">
                  <a:solidFill>
                    <a:schemeClr val="tx1"/>
                  </a:solidFill>
                  <a:ea typeface="굴림" charset="-127"/>
                </a:rPr>
                <a:t>CAD oil tanker, 82 M tri. (4 GB)</a:t>
              </a:r>
            </a:p>
          </p:txBody>
        </p:sp>
      </p:grpSp>
      <p:grpSp>
        <p:nvGrpSpPr>
          <p:cNvPr id="3" name="그룹 17"/>
          <p:cNvGrpSpPr>
            <a:grpSpLocks/>
          </p:cNvGrpSpPr>
          <p:nvPr/>
        </p:nvGrpSpPr>
        <p:grpSpPr bwMode="auto">
          <a:xfrm>
            <a:off x="849232" y="4031810"/>
            <a:ext cx="4158209" cy="1937576"/>
            <a:chOff x="-1195158" y="3730296"/>
            <a:chExt cx="4429684" cy="2064295"/>
          </a:xfrm>
        </p:grpSpPr>
        <p:pic>
          <p:nvPicPr>
            <p:cNvPr id="9231" name="Picture 2" descr="cross-section_softshadows_1280x48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5158" y="3730296"/>
              <a:ext cx="4429684" cy="1656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2" name="Rectangle 6"/>
            <p:cNvSpPr>
              <a:spLocks noChangeArrowheads="1"/>
            </p:cNvSpPr>
            <p:nvPr/>
          </p:nvSpPr>
          <p:spPr bwMode="auto">
            <a:xfrm>
              <a:off x="-1050293" y="5394481"/>
              <a:ext cx="4139952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000" b="1" dirty="0">
                  <a:ea typeface="굴림" charset="-127"/>
                </a:rPr>
                <a:t>Boeing 777, </a:t>
              </a:r>
              <a:r>
                <a:rPr lang="en-US" altLang="ko-KR" sz="2000" b="1" dirty="0" smtClean="0">
                  <a:ea typeface="굴림" charset="-127"/>
                </a:rPr>
                <a:t>366 </a:t>
              </a:r>
              <a:r>
                <a:rPr lang="en-US" altLang="ko-KR" sz="2000" b="1" dirty="0">
                  <a:ea typeface="굴림" charset="-127"/>
                </a:rPr>
                <a:t>M tri</a:t>
              </a:r>
              <a:r>
                <a:rPr lang="en-US" altLang="ko-KR" sz="2000" b="1" dirty="0" smtClean="0">
                  <a:ea typeface="굴림" charset="-127"/>
                </a:rPr>
                <a:t>. (20 GB)</a:t>
              </a:r>
              <a:endParaRPr lang="en-US" altLang="ko-KR" sz="2000" dirty="0">
                <a:ea typeface="굴림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70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Global illumination of small models can be done interactively</a:t>
            </a:r>
          </a:p>
          <a:p>
            <a:pPr lvl="1"/>
            <a:r>
              <a:rPr lang="en-US" altLang="ko-KR" dirty="0" smtClean="0"/>
              <a:t>Thanks to advance of GPU architecture</a:t>
            </a:r>
          </a:p>
          <a:p>
            <a:r>
              <a:rPr lang="en-US" altLang="ko-KR" dirty="0" smtClean="0"/>
              <a:t>Interactive global illumination with massive models is still challenging</a:t>
            </a:r>
          </a:p>
          <a:p>
            <a:pPr lvl="1"/>
            <a:r>
              <a:rPr lang="en-US" altLang="ko-KR" dirty="0" smtClean="0"/>
              <a:t>Maximize computation throughput</a:t>
            </a:r>
          </a:p>
          <a:p>
            <a:pPr lvl="1"/>
            <a:r>
              <a:rPr lang="en-US" altLang="ko-KR" dirty="0" smtClean="0"/>
              <a:t>Minimize I/O requirement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02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5004048" y="1626470"/>
            <a:ext cx="3600400" cy="489887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/>
              <a:t>G</a:t>
            </a:r>
            <a:r>
              <a:rPr lang="en-US" altLang="ko-KR" sz="3600" dirty="0" smtClean="0"/>
              <a:t>PU</a:t>
            </a:r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ko-KR" altLang="en-US" sz="3600" dirty="0"/>
          </a:p>
        </p:txBody>
      </p:sp>
      <p:pic>
        <p:nvPicPr>
          <p:cNvPr id="4103" name="Picture 7" descr="http://techreport.com/r.x/nvidia-fermi/fermi-blo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71" y="2644895"/>
            <a:ext cx="3394354" cy="287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539552" y="1626470"/>
            <a:ext cx="3600400" cy="48988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CPU</a:t>
            </a:r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ko-KR" altLang="en-US" sz="3600" dirty="0"/>
          </a:p>
        </p:txBody>
      </p:sp>
      <p:pic>
        <p:nvPicPr>
          <p:cNvPr id="4101" name="Picture 5" descr="http://www.guru3d.com/imageview.php?image=153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91" y="2636912"/>
            <a:ext cx="3369278" cy="211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Heterogeneous Computing Resources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6432" y="5730652"/>
            <a:ext cx="294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+mj-lt"/>
              </a:rPr>
              <a:t>4 ~ 200 GB memory</a:t>
            </a:r>
            <a:endParaRPr lang="ko-KR" altLang="en-US" sz="2400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52568" y="5730651"/>
            <a:ext cx="260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+mj-lt"/>
              </a:rPr>
              <a:t>2 ~ 8 GB memory</a:t>
            </a:r>
            <a:endParaRPr lang="ko-KR" altLang="en-US" sz="2400" dirty="0">
              <a:latin typeface="+mj-lt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39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3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Observation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Global illumination effect is less sensitive to geometry details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</p:txBody>
      </p:sp>
      <p:pic>
        <p:nvPicPr>
          <p:cNvPr id="4" name="Picture 2" descr="E:\My Documents\My Pictures\temp\ScreenShot00044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2994235"/>
            <a:ext cx="2847033" cy="284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타원 4"/>
          <p:cNvSpPr/>
          <p:nvPr/>
        </p:nvSpPr>
        <p:spPr>
          <a:xfrm>
            <a:off x="4103948" y="3354275"/>
            <a:ext cx="1008112" cy="2160240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1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Our 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Hybrid approach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5292080" y="2193801"/>
            <a:ext cx="3600400" cy="4404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/>
              <a:t>G</a:t>
            </a:r>
            <a:r>
              <a:rPr lang="en-US" altLang="ko-KR" sz="3600" dirty="0" smtClean="0"/>
              <a:t>PU</a:t>
            </a:r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ko-KR" altLang="en-US" sz="36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23528" y="2204864"/>
            <a:ext cx="3600400" cy="439387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CPU</a:t>
            </a:r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en-US" altLang="ko-KR" sz="3600" dirty="0" smtClean="0"/>
          </a:p>
          <a:p>
            <a:pPr algn="ctr"/>
            <a:endParaRPr lang="en-US" altLang="ko-KR" sz="3600" dirty="0"/>
          </a:p>
          <a:p>
            <a:pPr algn="ctr"/>
            <a:endParaRPr lang="ko-KR" altLang="en-US" sz="3600" dirty="0"/>
          </a:p>
        </p:txBody>
      </p:sp>
      <p:pic>
        <p:nvPicPr>
          <p:cNvPr id="10242" name="Picture 2" descr="E:\Projects\Paper\EG10\revision\fig\stmatthew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6" b="14368"/>
          <a:stretch/>
        </p:blipFill>
        <p:spPr bwMode="auto">
          <a:xfrm>
            <a:off x="904528" y="3086186"/>
            <a:ext cx="24384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539552" y="5951697"/>
            <a:ext cx="305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Compute direct illumination</a:t>
            </a:r>
          </a:p>
        </p:txBody>
      </p:sp>
      <p:pic>
        <p:nvPicPr>
          <p:cNvPr id="10244" name="Picture 4" descr="http://maverick.inria.fr/Publications/2011/CNSGE11b/VoxelGI_VideoShot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0" b="14345"/>
          <a:stretch/>
        </p:blipFill>
        <p:spPr bwMode="auto">
          <a:xfrm>
            <a:off x="5873680" y="3086186"/>
            <a:ext cx="24372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flipH="1">
            <a:off x="5627545" y="5952412"/>
            <a:ext cx="2929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Compute indirect</a:t>
            </a:r>
            <a:br>
              <a:rPr lang="en-US" altLang="ko-KR" dirty="0" smtClean="0"/>
            </a:br>
            <a:r>
              <a:rPr lang="en-US" altLang="ko-KR" dirty="0" smtClean="0"/>
              <a:t>illumination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602993" y="5229200"/>
            <a:ext cx="1963268" cy="1278120"/>
            <a:chOff x="3491880" y="5193196"/>
            <a:chExt cx="2185494" cy="1278120"/>
          </a:xfrm>
        </p:grpSpPr>
        <p:sp>
          <p:nvSpPr>
            <p:cNvPr id="8" name="왼쪽/오른쪽 화살표 7"/>
            <p:cNvSpPr/>
            <p:nvPr/>
          </p:nvSpPr>
          <p:spPr>
            <a:xfrm>
              <a:off x="3491880" y="5337212"/>
              <a:ext cx="2185494" cy="288032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&quot;없음&quot; 기호 9"/>
            <p:cNvSpPr/>
            <p:nvPr/>
          </p:nvSpPr>
          <p:spPr>
            <a:xfrm>
              <a:off x="4296595" y="5193196"/>
              <a:ext cx="576064" cy="576064"/>
            </a:xfrm>
            <a:prstGeom prst="noSmoking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38456" y="5824985"/>
              <a:ext cx="12923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No mesh</a:t>
              </a:r>
              <a:br>
                <a:rPr lang="en-US" altLang="ko-KR" dirty="0" smtClean="0"/>
              </a:br>
              <a:r>
                <a:rPr lang="en-US" altLang="ko-KR" dirty="0" smtClean="0"/>
                <a:t>data trans.</a:t>
              </a:r>
              <a:endParaRPr lang="ko-KR" altLang="en-US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342928" y="3195839"/>
            <a:ext cx="2530752" cy="934363"/>
            <a:chOff x="3342928" y="3195839"/>
            <a:chExt cx="2530752" cy="934363"/>
          </a:xfrm>
        </p:grpSpPr>
        <p:sp>
          <p:nvSpPr>
            <p:cNvPr id="15" name="왼쪽/오른쪽 화살표 14"/>
            <p:cNvSpPr/>
            <p:nvPr/>
          </p:nvSpPr>
          <p:spPr>
            <a:xfrm>
              <a:off x="3342928" y="3842170"/>
              <a:ext cx="2530752" cy="288032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12937" y="3195839"/>
              <a:ext cx="13433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Transmit</a:t>
              </a:r>
              <a:br>
                <a:rPr lang="en-US" altLang="ko-KR" dirty="0" smtClean="0"/>
              </a:br>
              <a:r>
                <a:rPr lang="en-US" altLang="ko-KR" dirty="0" smtClean="0"/>
                <a:t>inters. info.</a:t>
              </a:r>
              <a:endParaRPr lang="ko-KR" altLang="en-US" dirty="0"/>
            </a:p>
          </p:txBody>
        </p:sp>
      </p:grpSp>
      <p:sp>
        <p:nvSpPr>
          <p:cNvPr id="7" name="모서리가 둥근 직사각형 6"/>
          <p:cNvSpPr/>
          <p:nvPr/>
        </p:nvSpPr>
        <p:spPr>
          <a:xfrm>
            <a:off x="550956" y="5051594"/>
            <a:ext cx="3052038" cy="9336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Geometric representation</a:t>
            </a:r>
          </a:p>
          <a:p>
            <a:pPr algn="ctr"/>
            <a:r>
              <a:rPr lang="en-US" altLang="ko-KR" sz="1600" dirty="0" smtClean="0"/>
              <a:t>(full detailed, large)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566261" y="5051594"/>
            <a:ext cx="3052038" cy="9336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Volumetric representation</a:t>
            </a:r>
            <a:br>
              <a:rPr lang="en-US" altLang="ko-KR" dirty="0" smtClean="0"/>
            </a:br>
            <a:r>
              <a:rPr lang="en-US" altLang="ko-KR" dirty="0" smtClean="0"/>
              <a:t>of sparse voxel </a:t>
            </a:r>
            <a:r>
              <a:rPr lang="en-US" altLang="ko-KR" dirty="0" err="1" smtClean="0"/>
              <a:t>octree</a:t>
            </a:r>
            <a:endParaRPr lang="en-US" altLang="ko-KR" dirty="0" smtClean="0"/>
          </a:p>
          <a:p>
            <a:pPr algn="ctr"/>
            <a:r>
              <a:rPr lang="en-US" altLang="ko-KR" sz="1600" dirty="0" smtClean="0"/>
              <a:t>(approximated, </a:t>
            </a:r>
            <a:r>
              <a:rPr lang="en-US" altLang="ko-KR" sz="1600" dirty="0"/>
              <a:t>small</a:t>
            </a:r>
            <a:r>
              <a:rPr lang="en-US" altLang="ko-KR" sz="1600" dirty="0" smtClean="0"/>
              <a:t>)</a:t>
            </a: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54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XPIon\Desktop\ScreenShot00038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8" y="1440000"/>
            <a:ext cx="4389120" cy="43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E:\Projects\Paper\TVCG12\figure\boeing_ASVO_engine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0" y="1439387"/>
            <a:ext cx="4389733" cy="438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XPIon\Desktop\ScreenShot00037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5064" y="1844824"/>
            <a:ext cx="4389120" cy="43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Projects\Paper\TVCG12\figure\boeing_eng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5" y="1440000"/>
            <a:ext cx="4389733" cy="438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1331640" y="1354380"/>
            <a:ext cx="1512168" cy="980888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84885" y="2335268"/>
            <a:ext cx="200567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Computed using</a:t>
            </a:r>
            <a:b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voxels</a:t>
            </a:r>
            <a:endParaRPr lang="ko-KR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3956"/>
            <a:ext cx="213360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1pPr>
          </a:lstStyle>
          <a:p>
            <a:r>
              <a:rPr lang="en-US" altLang="ko-KR" dirty="0" smtClean="0"/>
              <a:t>Approximated Illumination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457" y="582912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Raw mesh visualization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74577" y="582912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Approximated voxel representation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4844" y="582912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After shading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293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" name="Untitl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952" y="1340768"/>
            <a:ext cx="8622096" cy="484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2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Outline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Use photon mapping for rich visual effects</a:t>
            </a:r>
          </a:p>
          <a:p>
            <a:pPr marL="457200" lvl="1" indent="0">
              <a:buNone/>
            </a:pPr>
            <a:r>
              <a:rPr lang="en-US" altLang="ko-KR" dirty="0" smtClean="0"/>
              <a:t>e.g., color bleeding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Classify rays into fitting processors</a:t>
            </a:r>
            <a:endParaRPr lang="en-US" altLang="ko-KR" dirty="0"/>
          </a:p>
          <a:p>
            <a:pPr lvl="1"/>
            <a:r>
              <a:rPr lang="en-US" altLang="ko-KR" dirty="0" smtClean="0"/>
              <a:t>Each class of ray uses representation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24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정육면체 9"/>
          <p:cNvSpPr/>
          <p:nvPr/>
        </p:nvSpPr>
        <p:spPr>
          <a:xfrm>
            <a:off x="2511756" y="6146197"/>
            <a:ext cx="1128579" cy="439731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035132" y="6401614"/>
            <a:ext cx="5001727" cy="368629"/>
          </a:xfrm>
          <a:prstGeom prst="rect">
            <a:avLst/>
          </a:prstGeom>
          <a:gradFill>
            <a:gsLst>
              <a:gs pos="0">
                <a:schemeClr val="tx1">
                  <a:lumMod val="5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그림 8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460">
            <a:off x="2097246" y="6088207"/>
            <a:ext cx="466725" cy="381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Ray Classification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C-rays</a:t>
            </a:r>
          </a:p>
          <a:p>
            <a:pPr lvl="1"/>
            <a:r>
              <a:rPr lang="en-US" altLang="ko-KR" dirty="0" smtClean="0"/>
              <a:t>More sensitive </a:t>
            </a:r>
            <a:r>
              <a:rPr lang="en-US" altLang="ko-KR" dirty="0"/>
              <a:t>to geometry details</a:t>
            </a:r>
          </a:p>
          <a:p>
            <a:pPr lvl="1"/>
            <a:r>
              <a:rPr lang="en-US" altLang="ko-KR" dirty="0" smtClean="0"/>
              <a:t>Generates </a:t>
            </a:r>
            <a:r>
              <a:rPr lang="en-US" altLang="ko-KR" dirty="0"/>
              <a:t>high-frequency visual effects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primary </a:t>
            </a:r>
            <a:r>
              <a:rPr lang="en-US" altLang="ko-KR" dirty="0" smtClean="0"/>
              <a:t>rays and </a:t>
            </a:r>
            <a:r>
              <a:rPr lang="en-US" altLang="ko-KR" dirty="0"/>
              <a:t>their secondary </a:t>
            </a:r>
            <a:r>
              <a:rPr lang="en-US" altLang="ko-KR" dirty="0" smtClean="0"/>
              <a:t>rays </a:t>
            </a:r>
            <a:r>
              <a:rPr lang="en-US" altLang="ko-KR" dirty="0"/>
              <a:t>reﬂected on perfect specular </a:t>
            </a:r>
            <a:r>
              <a:rPr lang="en-US" altLang="ko-KR" dirty="0" smtClean="0"/>
              <a:t>materials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5" name="정육면체 4"/>
          <p:cNvSpPr/>
          <p:nvPr/>
        </p:nvSpPr>
        <p:spPr>
          <a:xfrm>
            <a:off x="2921658" y="4472295"/>
            <a:ext cx="855218" cy="1412518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원통 6"/>
          <p:cNvSpPr/>
          <p:nvPr/>
        </p:nvSpPr>
        <p:spPr>
          <a:xfrm>
            <a:off x="5508104" y="4619110"/>
            <a:ext cx="1080120" cy="1399324"/>
          </a:xfrm>
          <a:prstGeom prst="can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C:\Users\Administrator\AppData\Local\Microsoft\Windows\Temporary Internet Files\Content.IE5\O2J6YYXP\MC900352800[1].wmf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48" y="4190033"/>
            <a:ext cx="360040" cy="3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12"/>
          <p:cNvGrpSpPr/>
          <p:nvPr/>
        </p:nvGrpSpPr>
        <p:grpSpPr>
          <a:xfrm rot="17400000">
            <a:off x="1261667" y="5427241"/>
            <a:ext cx="158786" cy="327738"/>
            <a:chOff x="2541006" y="3209274"/>
            <a:chExt cx="158786" cy="327738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2627784" y="3212976"/>
              <a:ext cx="72008" cy="3240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800000">
              <a:off x="2541006" y="3209274"/>
              <a:ext cx="72008" cy="3240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2565647" y="3409025"/>
              <a:ext cx="106532" cy="44769"/>
            </a:xfrm>
            <a:custGeom>
              <a:avLst/>
              <a:gdLst>
                <a:gd name="connsiteX0" fmla="*/ 0 w 106532"/>
                <a:gd name="connsiteY0" fmla="*/ 0 h 44769"/>
                <a:gd name="connsiteX1" fmla="*/ 44388 w 106532"/>
                <a:gd name="connsiteY1" fmla="*/ 44389 h 44769"/>
                <a:gd name="connsiteX2" fmla="*/ 106532 w 106532"/>
                <a:gd name="connsiteY2" fmla="*/ 17756 h 4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532" h="44769">
                  <a:moveTo>
                    <a:pt x="0" y="0"/>
                  </a:moveTo>
                  <a:cubicBezTo>
                    <a:pt x="13316" y="20715"/>
                    <a:pt x="26633" y="41430"/>
                    <a:pt x="44388" y="44389"/>
                  </a:cubicBezTo>
                  <a:cubicBezTo>
                    <a:pt x="62143" y="47348"/>
                    <a:pt x="84337" y="32552"/>
                    <a:pt x="106532" y="1775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그룹 13"/>
          <p:cNvGrpSpPr/>
          <p:nvPr/>
        </p:nvGrpSpPr>
        <p:grpSpPr>
          <a:xfrm rot="20211518">
            <a:off x="1542169" y="5376476"/>
            <a:ext cx="879391" cy="1016673"/>
            <a:chOff x="2090553" y="2913662"/>
            <a:chExt cx="879391" cy="1016673"/>
          </a:xfrm>
        </p:grpSpPr>
        <p:cxnSp>
          <p:nvCxnSpPr>
            <p:cNvPr id="15" name="직선 연결선 14"/>
            <p:cNvCxnSpPr/>
            <p:nvPr/>
          </p:nvCxnSpPr>
          <p:spPr>
            <a:xfrm flipV="1">
              <a:off x="2090553" y="2913662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2242953" y="3140968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817544" y="2913662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090553" y="3703029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직선 연결선 23"/>
          <p:cNvCxnSpPr/>
          <p:nvPr/>
        </p:nvCxnSpPr>
        <p:spPr>
          <a:xfrm>
            <a:off x="2041569" y="6401614"/>
            <a:ext cx="14372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027459" y="6401614"/>
            <a:ext cx="0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035132" y="6401614"/>
            <a:ext cx="5001727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/>
          <p:cNvGrpSpPr/>
          <p:nvPr/>
        </p:nvGrpSpPr>
        <p:grpSpPr>
          <a:xfrm rot="20211518">
            <a:off x="2035200" y="5721618"/>
            <a:ext cx="131821" cy="152400"/>
            <a:chOff x="2090553" y="2913662"/>
            <a:chExt cx="879391" cy="1016673"/>
          </a:xfrm>
        </p:grpSpPr>
        <p:cxnSp>
          <p:nvCxnSpPr>
            <p:cNvPr id="44" name="직선 연결선 43"/>
            <p:cNvCxnSpPr/>
            <p:nvPr/>
          </p:nvCxnSpPr>
          <p:spPr>
            <a:xfrm flipV="1">
              <a:off x="2090553" y="2913662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2242953" y="3140968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2817544" y="2913662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2090553" y="3703029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그룹 38"/>
          <p:cNvGrpSpPr/>
          <p:nvPr/>
        </p:nvGrpSpPr>
        <p:grpSpPr>
          <a:xfrm rot="20211518">
            <a:off x="1954300" y="5774915"/>
            <a:ext cx="131821" cy="152400"/>
            <a:chOff x="2090553" y="2913662"/>
            <a:chExt cx="879391" cy="1016673"/>
          </a:xfrm>
        </p:grpSpPr>
        <p:cxnSp>
          <p:nvCxnSpPr>
            <p:cNvPr id="40" name="직선 연결선 39"/>
            <p:cNvCxnSpPr/>
            <p:nvPr/>
          </p:nvCxnSpPr>
          <p:spPr>
            <a:xfrm flipV="1">
              <a:off x="2090553" y="2913662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V="1">
              <a:off x="2242953" y="3140968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2817544" y="2913662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2090553" y="3703029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2764510" y="6086006"/>
            <a:ext cx="1594857" cy="391263"/>
            <a:chOff x="2764510" y="6086006"/>
            <a:chExt cx="1594857" cy="391263"/>
          </a:xfrm>
        </p:grpSpPr>
        <p:sp>
          <p:nvSpPr>
            <p:cNvPr id="52" name="타원 51"/>
            <p:cNvSpPr/>
            <p:nvPr/>
          </p:nvSpPr>
          <p:spPr>
            <a:xfrm>
              <a:off x="2764510" y="6086006"/>
              <a:ext cx="151306" cy="151306"/>
            </a:xfrm>
            <a:prstGeom prst="ellipse">
              <a:avLst/>
            </a:prstGeom>
            <a:solidFill>
              <a:srgbClr val="FF0000"/>
            </a:solidFill>
            <a:ln w="19050"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4208061" y="6325963"/>
              <a:ext cx="151306" cy="151306"/>
            </a:xfrm>
            <a:prstGeom prst="ellipse">
              <a:avLst/>
            </a:prstGeom>
            <a:solidFill>
              <a:srgbClr val="FF0000"/>
            </a:solidFill>
            <a:ln w="19050"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412945" y="4713236"/>
            <a:ext cx="2871023" cy="1688379"/>
            <a:chOff x="1412945" y="4713236"/>
            <a:chExt cx="2871023" cy="1688379"/>
          </a:xfrm>
        </p:grpSpPr>
        <p:cxnSp>
          <p:nvCxnSpPr>
            <p:cNvPr id="54" name="직선 화살표 연결선 53"/>
            <p:cNvCxnSpPr/>
            <p:nvPr/>
          </p:nvCxnSpPr>
          <p:spPr>
            <a:xfrm>
              <a:off x="1421305" y="5622277"/>
              <a:ext cx="1422503" cy="543027"/>
            </a:xfrm>
            <a:prstGeom prst="straightConnector1">
              <a:avLst/>
            </a:prstGeom>
            <a:ln w="28575"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화살표 연결선 54"/>
            <p:cNvCxnSpPr>
              <a:stCxn id="21" idx="1"/>
            </p:cNvCxnSpPr>
            <p:nvPr/>
          </p:nvCxnSpPr>
          <p:spPr>
            <a:xfrm>
              <a:off x="1412945" y="5628303"/>
              <a:ext cx="2871023" cy="773312"/>
            </a:xfrm>
            <a:prstGeom prst="straightConnector1">
              <a:avLst/>
            </a:prstGeom>
            <a:ln w="28575"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68"/>
            <p:cNvCxnSpPr>
              <a:stCxn id="21" idx="1"/>
            </p:cNvCxnSpPr>
            <p:nvPr/>
          </p:nvCxnSpPr>
          <p:spPr>
            <a:xfrm>
              <a:off x="1412945" y="5628303"/>
              <a:ext cx="896266" cy="686125"/>
            </a:xfrm>
            <a:prstGeom prst="straightConnector1">
              <a:avLst/>
            </a:prstGeom>
            <a:ln w="28575"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화살표 연결선 88"/>
            <p:cNvCxnSpPr/>
            <p:nvPr/>
          </p:nvCxnSpPr>
          <p:spPr>
            <a:xfrm flipH="1" flipV="1">
              <a:off x="2287023" y="4713236"/>
              <a:ext cx="12359" cy="1572096"/>
            </a:xfrm>
            <a:prstGeom prst="straightConnector1">
              <a:avLst/>
            </a:prstGeom>
            <a:ln w="28575">
              <a:solidFill>
                <a:schemeClr val="bg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1"/>
          <p:cNvGrpSpPr/>
          <p:nvPr/>
        </p:nvGrpSpPr>
        <p:grpSpPr>
          <a:xfrm>
            <a:off x="2411760" y="4373880"/>
            <a:ext cx="3602450" cy="2027736"/>
            <a:chOff x="2411760" y="4373880"/>
            <a:chExt cx="3602450" cy="2027736"/>
          </a:xfrm>
        </p:grpSpPr>
        <p:grpSp>
          <p:nvGrpSpPr>
            <p:cNvPr id="34" name="그룹 33"/>
            <p:cNvGrpSpPr/>
            <p:nvPr/>
          </p:nvGrpSpPr>
          <p:grpSpPr>
            <a:xfrm>
              <a:off x="3596856" y="4373880"/>
              <a:ext cx="2343296" cy="831239"/>
              <a:chOff x="2741638" y="2990617"/>
              <a:chExt cx="2343296" cy="831239"/>
            </a:xfrm>
          </p:grpSpPr>
          <p:cxnSp>
            <p:nvCxnSpPr>
              <p:cNvPr id="35" name="직선 화살표 연결선 34"/>
              <p:cNvCxnSpPr/>
              <p:nvPr/>
            </p:nvCxnSpPr>
            <p:spPr>
              <a:xfrm>
                <a:off x="3998722" y="2990617"/>
                <a:ext cx="1086212" cy="831239"/>
              </a:xfrm>
              <a:prstGeom prst="straightConnector1">
                <a:avLst/>
              </a:prstGeom>
              <a:ln w="28575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화살표 연결선 35"/>
              <p:cNvCxnSpPr/>
              <p:nvPr/>
            </p:nvCxnSpPr>
            <p:spPr>
              <a:xfrm flipH="1">
                <a:off x="2741638" y="2990617"/>
                <a:ext cx="1257084" cy="717586"/>
              </a:xfrm>
              <a:prstGeom prst="straightConnector1">
                <a:avLst/>
              </a:prstGeom>
              <a:ln w="28575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그룹 61"/>
            <p:cNvGrpSpPr/>
            <p:nvPr/>
          </p:nvGrpSpPr>
          <p:grpSpPr>
            <a:xfrm>
              <a:off x="2411760" y="4383584"/>
              <a:ext cx="3602450" cy="2018032"/>
              <a:chOff x="2411760" y="4383584"/>
              <a:chExt cx="3602450" cy="2018032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3629981" y="5520206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5644231" y="5767132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5866094" y="5125420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3522798" y="5028960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2411760" y="4383584"/>
                <a:ext cx="3528392" cy="2018032"/>
                <a:chOff x="2411760" y="4383584"/>
                <a:chExt cx="3528392" cy="2018032"/>
              </a:xfrm>
            </p:grpSpPr>
            <p:cxnSp>
              <p:nvCxnSpPr>
                <p:cNvPr id="22" name="직선 화살표 연결선 21"/>
                <p:cNvCxnSpPr/>
                <p:nvPr/>
              </p:nvCxnSpPr>
              <p:spPr>
                <a:xfrm flipV="1">
                  <a:off x="4283968" y="4383584"/>
                  <a:ext cx="557200" cy="2018031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직선 화살표 연결선 8"/>
                <p:cNvCxnSpPr/>
                <p:nvPr/>
              </p:nvCxnSpPr>
              <p:spPr>
                <a:xfrm flipV="1">
                  <a:off x="2823784" y="5775298"/>
                  <a:ext cx="557200" cy="376113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그룹 28"/>
                <p:cNvGrpSpPr/>
                <p:nvPr/>
              </p:nvGrpSpPr>
              <p:grpSpPr>
                <a:xfrm>
                  <a:off x="3596856" y="5091466"/>
                  <a:ext cx="2343296" cy="1310150"/>
                  <a:chOff x="2741638" y="3708203"/>
                  <a:chExt cx="2343296" cy="1310150"/>
                </a:xfrm>
              </p:grpSpPr>
              <p:cxnSp>
                <p:nvCxnSpPr>
                  <p:cNvPr id="30" name="직선 화살표 연결선 29"/>
                  <p:cNvCxnSpPr/>
                  <p:nvPr/>
                </p:nvCxnSpPr>
                <p:spPr>
                  <a:xfrm flipV="1">
                    <a:off x="3428750" y="3821856"/>
                    <a:ext cx="1656184" cy="1196494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직선 화살표 연결선 30"/>
                  <p:cNvCxnSpPr/>
                  <p:nvPr/>
                </p:nvCxnSpPr>
                <p:spPr>
                  <a:xfrm flipH="1" flipV="1">
                    <a:off x="2741638" y="3708203"/>
                    <a:ext cx="687112" cy="1310150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직선 화살표 연결선 31"/>
                  <p:cNvCxnSpPr>
                    <a:stCxn id="53" idx="6"/>
                  </p:cNvCxnSpPr>
                  <p:nvPr/>
                </p:nvCxnSpPr>
                <p:spPr>
                  <a:xfrm flipV="1">
                    <a:off x="3504149" y="4467968"/>
                    <a:ext cx="1320601" cy="550385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직선 화살표 연결선 32"/>
                  <p:cNvCxnSpPr>
                    <a:stCxn id="53" idx="0"/>
                  </p:cNvCxnSpPr>
                  <p:nvPr/>
                </p:nvCxnSpPr>
                <p:spPr>
                  <a:xfrm flipH="1" flipV="1">
                    <a:off x="2806124" y="4230914"/>
                    <a:ext cx="622372" cy="711786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2411760" y="4732673"/>
                  <a:ext cx="1185096" cy="1432631"/>
                  <a:chOff x="3011282" y="3585722"/>
                  <a:chExt cx="1185096" cy="1432631"/>
                </a:xfrm>
              </p:grpSpPr>
              <p:cxnSp>
                <p:nvCxnSpPr>
                  <p:cNvPr id="49" name="직선 화살표 연결선 48"/>
                  <p:cNvCxnSpPr/>
                  <p:nvPr/>
                </p:nvCxnSpPr>
                <p:spPr>
                  <a:xfrm flipV="1">
                    <a:off x="3428750" y="4715508"/>
                    <a:ext cx="767628" cy="302842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직선 화살표 연결선 49"/>
                  <p:cNvCxnSpPr/>
                  <p:nvPr/>
                </p:nvCxnSpPr>
                <p:spPr>
                  <a:xfrm flipH="1" flipV="1">
                    <a:off x="3011282" y="3585722"/>
                    <a:ext cx="417468" cy="1432631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56" name="직선 화살표 연결선 55"/>
            <p:cNvCxnSpPr/>
            <p:nvPr/>
          </p:nvCxnSpPr>
          <p:spPr>
            <a:xfrm>
              <a:off x="3596027" y="5076402"/>
              <a:ext cx="2122262" cy="77482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/>
            <p:nvPr/>
          </p:nvCxnSpPr>
          <p:spPr>
            <a:xfrm flipH="1">
              <a:off x="3643452" y="5205118"/>
              <a:ext cx="2289880" cy="41715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그룹 62"/>
          <p:cNvGrpSpPr/>
          <p:nvPr/>
        </p:nvGrpSpPr>
        <p:grpSpPr>
          <a:xfrm rot="20211518">
            <a:off x="1896548" y="5983938"/>
            <a:ext cx="131821" cy="152400"/>
            <a:chOff x="2090553" y="2913662"/>
            <a:chExt cx="879391" cy="1016673"/>
          </a:xfrm>
        </p:grpSpPr>
        <p:cxnSp>
          <p:nvCxnSpPr>
            <p:cNvPr id="64" name="직선 연결선 63"/>
            <p:cNvCxnSpPr/>
            <p:nvPr/>
          </p:nvCxnSpPr>
          <p:spPr>
            <a:xfrm flipV="1">
              <a:off x="2090553" y="2913662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flipV="1">
              <a:off x="2242953" y="3140968"/>
              <a:ext cx="726991" cy="789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817544" y="2913662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2090553" y="3703029"/>
              <a:ext cx="152400" cy="227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458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Ray Classification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G-rays</a:t>
            </a:r>
          </a:p>
          <a:p>
            <a:pPr lvl="1"/>
            <a:r>
              <a:rPr lang="en-US" altLang="ko-KR" dirty="0" smtClean="0"/>
              <a:t>Less </a:t>
            </a:r>
            <a:r>
              <a:rPr lang="en-US" altLang="ko-KR" dirty="0"/>
              <a:t>sensitive to geometry </a:t>
            </a:r>
            <a:r>
              <a:rPr lang="en-US" altLang="ko-KR" dirty="0" smtClean="0"/>
              <a:t>details</a:t>
            </a:r>
          </a:p>
          <a:p>
            <a:pPr lvl="1"/>
            <a:r>
              <a:rPr lang="en-US" altLang="ko-KR" dirty="0" smtClean="0"/>
              <a:t>Generates low-frequency </a:t>
            </a:r>
            <a:r>
              <a:rPr lang="en-US" altLang="ko-KR" dirty="0"/>
              <a:t>visual effects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Any rays other than C-rays (e.g., gathering rays, shadow rays)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5" name="정육면체 4"/>
          <p:cNvSpPr/>
          <p:nvPr/>
        </p:nvSpPr>
        <p:spPr>
          <a:xfrm>
            <a:off x="2921658" y="4472295"/>
            <a:ext cx="855218" cy="1412518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원통 6"/>
          <p:cNvSpPr/>
          <p:nvPr/>
        </p:nvSpPr>
        <p:spPr>
          <a:xfrm>
            <a:off x="5508104" y="4619110"/>
            <a:ext cx="1080120" cy="1399324"/>
          </a:xfrm>
          <a:prstGeom prst="can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정육면체 9"/>
          <p:cNvSpPr/>
          <p:nvPr/>
        </p:nvSpPr>
        <p:spPr>
          <a:xfrm>
            <a:off x="2511756" y="6146197"/>
            <a:ext cx="1128579" cy="439731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C:\Users\Administrator\AppData\Local\Microsoft\Windows\Temporary Internet Files\Content.IE5\O2J6YYXP\MC900352800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48" y="4190033"/>
            <a:ext cx="360040" cy="3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1177191" y="5376476"/>
            <a:ext cx="1244369" cy="1016673"/>
            <a:chOff x="1177191" y="5376476"/>
            <a:chExt cx="1244369" cy="1016673"/>
          </a:xfrm>
        </p:grpSpPr>
        <p:grpSp>
          <p:nvGrpSpPr>
            <p:cNvPr id="13" name="그룹 12"/>
            <p:cNvGrpSpPr/>
            <p:nvPr/>
          </p:nvGrpSpPr>
          <p:grpSpPr>
            <a:xfrm rot="17400000">
              <a:off x="1261667" y="5427241"/>
              <a:ext cx="158786" cy="327738"/>
              <a:chOff x="2541006" y="3209274"/>
              <a:chExt cx="158786" cy="327738"/>
            </a:xfrm>
          </p:grpSpPr>
          <p:cxnSp>
            <p:nvCxnSpPr>
              <p:cNvPr id="19" name="직선 연결선 18"/>
              <p:cNvCxnSpPr/>
              <p:nvPr/>
            </p:nvCxnSpPr>
            <p:spPr>
              <a:xfrm>
                <a:off x="2627784" y="3212976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rot="1800000">
                <a:off x="2541006" y="3209274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자유형 20"/>
              <p:cNvSpPr/>
              <p:nvPr/>
            </p:nvSpPr>
            <p:spPr>
              <a:xfrm>
                <a:off x="2565647" y="3409025"/>
                <a:ext cx="106532" cy="44769"/>
              </a:xfrm>
              <a:custGeom>
                <a:avLst/>
                <a:gdLst>
                  <a:gd name="connsiteX0" fmla="*/ 0 w 106532"/>
                  <a:gd name="connsiteY0" fmla="*/ 0 h 44769"/>
                  <a:gd name="connsiteX1" fmla="*/ 44388 w 106532"/>
                  <a:gd name="connsiteY1" fmla="*/ 44389 h 44769"/>
                  <a:gd name="connsiteX2" fmla="*/ 106532 w 106532"/>
                  <a:gd name="connsiteY2" fmla="*/ 17756 h 4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532" h="44769">
                    <a:moveTo>
                      <a:pt x="0" y="0"/>
                    </a:moveTo>
                    <a:cubicBezTo>
                      <a:pt x="13316" y="20715"/>
                      <a:pt x="26633" y="41430"/>
                      <a:pt x="44388" y="44389"/>
                    </a:cubicBezTo>
                    <a:cubicBezTo>
                      <a:pt x="62143" y="47348"/>
                      <a:pt x="84337" y="32552"/>
                      <a:pt x="106532" y="177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 rot="20211518">
              <a:off x="1542169" y="5376476"/>
              <a:ext cx="879391" cy="1016673"/>
              <a:chOff x="2090553" y="2913662"/>
              <a:chExt cx="879391" cy="1016673"/>
            </a:xfrm>
          </p:grpSpPr>
          <p:cxnSp>
            <p:nvCxnSpPr>
              <p:cNvPr id="15" name="직선 연결선 14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직사각형 22"/>
          <p:cNvSpPr/>
          <p:nvPr/>
        </p:nvSpPr>
        <p:spPr>
          <a:xfrm>
            <a:off x="2035132" y="6401614"/>
            <a:ext cx="5001727" cy="368629"/>
          </a:xfrm>
          <a:prstGeom prst="rect">
            <a:avLst/>
          </a:prstGeom>
          <a:gradFill>
            <a:gsLst>
              <a:gs pos="0">
                <a:schemeClr val="tx1">
                  <a:lumMod val="5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2041569" y="6401614"/>
            <a:ext cx="14372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027459" y="6401614"/>
            <a:ext cx="0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035132" y="6401614"/>
            <a:ext cx="5001727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그룹 36"/>
          <p:cNvGrpSpPr/>
          <p:nvPr/>
        </p:nvGrpSpPr>
        <p:grpSpPr>
          <a:xfrm>
            <a:off x="1954300" y="5721618"/>
            <a:ext cx="212721" cy="205697"/>
            <a:chOff x="1954300" y="5721618"/>
            <a:chExt cx="212721" cy="205697"/>
          </a:xfrm>
        </p:grpSpPr>
        <p:grpSp>
          <p:nvGrpSpPr>
            <p:cNvPr id="38" name="그룹 37"/>
            <p:cNvGrpSpPr/>
            <p:nvPr/>
          </p:nvGrpSpPr>
          <p:grpSpPr>
            <a:xfrm rot="20211518">
              <a:off x="2035200" y="5721618"/>
              <a:ext cx="131821" cy="152400"/>
              <a:chOff x="2090553" y="2913662"/>
              <a:chExt cx="879391" cy="1016673"/>
            </a:xfrm>
          </p:grpSpPr>
          <p:cxnSp>
            <p:nvCxnSpPr>
              <p:cNvPr id="44" name="직선 연결선 43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그룹 38"/>
            <p:cNvGrpSpPr/>
            <p:nvPr/>
          </p:nvGrpSpPr>
          <p:grpSpPr>
            <a:xfrm rot="20211518">
              <a:off x="1954300" y="5774915"/>
              <a:ext cx="131821" cy="152400"/>
              <a:chOff x="2090553" y="2913662"/>
              <a:chExt cx="879391" cy="1016673"/>
            </a:xfrm>
          </p:grpSpPr>
          <p:cxnSp>
            <p:nvCxnSpPr>
              <p:cNvPr id="40" name="직선 연결선 39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그룹 60"/>
          <p:cNvGrpSpPr/>
          <p:nvPr/>
        </p:nvGrpSpPr>
        <p:grpSpPr>
          <a:xfrm>
            <a:off x="1412945" y="5622277"/>
            <a:ext cx="2946422" cy="854992"/>
            <a:chOff x="1412945" y="5622277"/>
            <a:chExt cx="2946422" cy="854992"/>
          </a:xfrm>
        </p:grpSpPr>
        <p:grpSp>
          <p:nvGrpSpPr>
            <p:cNvPr id="51" name="그룹 50"/>
            <p:cNvGrpSpPr/>
            <p:nvPr/>
          </p:nvGrpSpPr>
          <p:grpSpPr>
            <a:xfrm>
              <a:off x="2764510" y="6086006"/>
              <a:ext cx="1594857" cy="391263"/>
              <a:chOff x="2764510" y="6086006"/>
              <a:chExt cx="1594857" cy="391263"/>
            </a:xfrm>
          </p:grpSpPr>
          <p:sp>
            <p:nvSpPr>
              <p:cNvPr id="52" name="타원 51"/>
              <p:cNvSpPr/>
              <p:nvPr/>
            </p:nvSpPr>
            <p:spPr>
              <a:xfrm>
                <a:off x="2764510" y="6086006"/>
                <a:ext cx="151306" cy="151306"/>
              </a:xfrm>
              <a:prstGeom prst="ellipse">
                <a:avLst/>
              </a:prstGeom>
              <a:solidFill>
                <a:srgbClr val="FF0000"/>
              </a:solidFill>
              <a:ln w="19050"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타원 52"/>
              <p:cNvSpPr/>
              <p:nvPr/>
            </p:nvSpPr>
            <p:spPr>
              <a:xfrm>
                <a:off x="4208061" y="6325963"/>
                <a:ext cx="151306" cy="151306"/>
              </a:xfrm>
              <a:prstGeom prst="ellipse">
                <a:avLst/>
              </a:prstGeom>
              <a:solidFill>
                <a:srgbClr val="FF0000"/>
              </a:solidFill>
              <a:ln w="19050"/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412945" y="5622277"/>
              <a:ext cx="2871023" cy="779338"/>
              <a:chOff x="1412945" y="5622277"/>
              <a:chExt cx="2871023" cy="779338"/>
            </a:xfrm>
          </p:grpSpPr>
          <p:cxnSp>
            <p:nvCxnSpPr>
              <p:cNvPr id="54" name="직선 화살표 연결선 53"/>
              <p:cNvCxnSpPr/>
              <p:nvPr/>
            </p:nvCxnSpPr>
            <p:spPr>
              <a:xfrm>
                <a:off x="1421305" y="5622277"/>
                <a:ext cx="1422503" cy="543027"/>
              </a:xfrm>
              <a:prstGeom prst="straightConnector1">
                <a:avLst/>
              </a:prstGeom>
              <a:ln w="28575">
                <a:solidFill>
                  <a:schemeClr val="bg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화살표 연결선 54"/>
              <p:cNvCxnSpPr>
                <a:stCxn id="21" idx="1"/>
              </p:cNvCxnSpPr>
              <p:nvPr/>
            </p:nvCxnSpPr>
            <p:spPr>
              <a:xfrm>
                <a:off x="1412945" y="5628303"/>
                <a:ext cx="2871023" cy="773312"/>
              </a:xfrm>
              <a:prstGeom prst="straightConnector1">
                <a:avLst/>
              </a:prstGeom>
              <a:ln w="28575">
                <a:solidFill>
                  <a:schemeClr val="bg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그룹 57"/>
          <p:cNvGrpSpPr/>
          <p:nvPr/>
        </p:nvGrpSpPr>
        <p:grpSpPr>
          <a:xfrm>
            <a:off x="2411760" y="4373880"/>
            <a:ext cx="3602450" cy="2027736"/>
            <a:chOff x="2411760" y="4373880"/>
            <a:chExt cx="3602450" cy="2027736"/>
          </a:xfrm>
        </p:grpSpPr>
        <p:grpSp>
          <p:nvGrpSpPr>
            <p:cNvPr id="34" name="그룹 33"/>
            <p:cNvGrpSpPr/>
            <p:nvPr/>
          </p:nvGrpSpPr>
          <p:grpSpPr>
            <a:xfrm>
              <a:off x="3596856" y="4373880"/>
              <a:ext cx="2343296" cy="831239"/>
              <a:chOff x="2741638" y="2990617"/>
              <a:chExt cx="2343296" cy="831239"/>
            </a:xfrm>
          </p:grpSpPr>
          <p:cxnSp>
            <p:nvCxnSpPr>
              <p:cNvPr id="35" name="직선 화살표 연결선 34"/>
              <p:cNvCxnSpPr/>
              <p:nvPr/>
            </p:nvCxnSpPr>
            <p:spPr>
              <a:xfrm>
                <a:off x="3998722" y="2990617"/>
                <a:ext cx="1086212" cy="831239"/>
              </a:xfrm>
              <a:prstGeom prst="straightConnector1">
                <a:avLst/>
              </a:prstGeom>
              <a:ln w="28575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화살표 연결선 35"/>
              <p:cNvCxnSpPr/>
              <p:nvPr/>
            </p:nvCxnSpPr>
            <p:spPr>
              <a:xfrm flipH="1">
                <a:off x="2741638" y="2990617"/>
                <a:ext cx="1257084" cy="717586"/>
              </a:xfrm>
              <a:prstGeom prst="straightConnector1">
                <a:avLst/>
              </a:prstGeom>
              <a:ln w="28575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그룹 61"/>
            <p:cNvGrpSpPr/>
            <p:nvPr/>
          </p:nvGrpSpPr>
          <p:grpSpPr>
            <a:xfrm>
              <a:off x="2411760" y="4383584"/>
              <a:ext cx="3602450" cy="2018032"/>
              <a:chOff x="2411760" y="4383584"/>
              <a:chExt cx="3602450" cy="2018032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3629981" y="5520206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5644231" y="5767132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5866094" y="5125420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3522798" y="5028960"/>
                <a:ext cx="148116" cy="1481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9" name="그룹 58"/>
              <p:cNvGrpSpPr/>
              <p:nvPr/>
            </p:nvGrpSpPr>
            <p:grpSpPr>
              <a:xfrm>
                <a:off x="2411760" y="4383584"/>
                <a:ext cx="3528392" cy="2018032"/>
                <a:chOff x="2411760" y="4383584"/>
                <a:chExt cx="3528392" cy="2018032"/>
              </a:xfrm>
            </p:grpSpPr>
            <p:cxnSp>
              <p:nvCxnSpPr>
                <p:cNvPr id="22" name="직선 화살표 연결선 21"/>
                <p:cNvCxnSpPr/>
                <p:nvPr/>
              </p:nvCxnSpPr>
              <p:spPr>
                <a:xfrm flipV="1">
                  <a:off x="4283968" y="4383584"/>
                  <a:ext cx="557200" cy="2018031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직선 화살표 연결선 8"/>
                <p:cNvCxnSpPr/>
                <p:nvPr/>
              </p:nvCxnSpPr>
              <p:spPr>
                <a:xfrm flipV="1">
                  <a:off x="2823784" y="5775298"/>
                  <a:ext cx="557200" cy="376113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그룹 28"/>
                <p:cNvGrpSpPr/>
                <p:nvPr/>
              </p:nvGrpSpPr>
              <p:grpSpPr>
                <a:xfrm>
                  <a:off x="3596856" y="5091466"/>
                  <a:ext cx="2343296" cy="1310150"/>
                  <a:chOff x="2741638" y="3708203"/>
                  <a:chExt cx="2343296" cy="1310150"/>
                </a:xfrm>
              </p:grpSpPr>
              <p:cxnSp>
                <p:nvCxnSpPr>
                  <p:cNvPr id="30" name="직선 화살표 연결선 29"/>
                  <p:cNvCxnSpPr/>
                  <p:nvPr/>
                </p:nvCxnSpPr>
                <p:spPr>
                  <a:xfrm flipV="1">
                    <a:off x="3428750" y="3821856"/>
                    <a:ext cx="1656184" cy="1196494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직선 화살표 연결선 30"/>
                  <p:cNvCxnSpPr/>
                  <p:nvPr/>
                </p:nvCxnSpPr>
                <p:spPr>
                  <a:xfrm flipH="1" flipV="1">
                    <a:off x="2741638" y="3708203"/>
                    <a:ext cx="687112" cy="1310150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직선 화살표 연결선 31"/>
                  <p:cNvCxnSpPr>
                    <a:stCxn id="53" idx="6"/>
                  </p:cNvCxnSpPr>
                  <p:nvPr/>
                </p:nvCxnSpPr>
                <p:spPr>
                  <a:xfrm flipV="1">
                    <a:off x="3504149" y="4467968"/>
                    <a:ext cx="1320601" cy="550385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직선 화살표 연결선 32"/>
                  <p:cNvCxnSpPr>
                    <a:stCxn id="53" idx="0"/>
                  </p:cNvCxnSpPr>
                  <p:nvPr/>
                </p:nvCxnSpPr>
                <p:spPr>
                  <a:xfrm flipH="1" flipV="1">
                    <a:off x="2806124" y="4230914"/>
                    <a:ext cx="622372" cy="711786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그룹 47"/>
                <p:cNvGrpSpPr/>
                <p:nvPr/>
              </p:nvGrpSpPr>
              <p:grpSpPr>
                <a:xfrm>
                  <a:off x="2411760" y="4732673"/>
                  <a:ext cx="1185096" cy="1432631"/>
                  <a:chOff x="3011282" y="3585722"/>
                  <a:chExt cx="1185096" cy="1432631"/>
                </a:xfrm>
              </p:grpSpPr>
              <p:cxnSp>
                <p:nvCxnSpPr>
                  <p:cNvPr id="49" name="직선 화살표 연결선 48"/>
                  <p:cNvCxnSpPr/>
                  <p:nvPr/>
                </p:nvCxnSpPr>
                <p:spPr>
                  <a:xfrm flipV="1">
                    <a:off x="3428750" y="4715508"/>
                    <a:ext cx="767628" cy="302842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직선 화살표 연결선 49"/>
                  <p:cNvCxnSpPr/>
                  <p:nvPr/>
                </p:nvCxnSpPr>
                <p:spPr>
                  <a:xfrm flipH="1" flipV="1">
                    <a:off x="3011282" y="3585722"/>
                    <a:ext cx="417468" cy="1432631"/>
                  </a:xfrm>
                  <a:prstGeom prst="straightConnector1">
                    <a:avLst/>
                  </a:prstGeom>
                  <a:ln w="28575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56" name="직선 화살표 연결선 55"/>
            <p:cNvCxnSpPr/>
            <p:nvPr/>
          </p:nvCxnSpPr>
          <p:spPr>
            <a:xfrm>
              <a:off x="3596027" y="5076402"/>
              <a:ext cx="2122262" cy="77482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/>
            <p:nvPr/>
          </p:nvCxnSpPr>
          <p:spPr>
            <a:xfrm flipH="1">
              <a:off x="3643452" y="5205118"/>
              <a:ext cx="2289880" cy="41715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030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-540569" y="1417638"/>
            <a:ext cx="12781417" cy="5719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Data Representations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7" y="1880828"/>
            <a:ext cx="8705843" cy="4084674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3095836" y="1448781"/>
            <a:ext cx="6156684" cy="50045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</a:rPr>
              <a:t>HCCMeshes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baseline="30000" dirty="0" smtClean="0">
                <a:solidFill>
                  <a:schemeClr val="bg1"/>
                </a:solidFill>
              </a:rPr>
              <a:t>[Kim et al. Eurographics‘10]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</a:rPr>
              <a:t>High quality geometry for C-ray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</a:rPr>
              <a:t>Random-accessible </a:t>
            </a:r>
            <a:r>
              <a:rPr lang="en-US" altLang="ko-KR" sz="1600" dirty="0">
                <a:solidFill>
                  <a:schemeClr val="bg1"/>
                </a:solidFill>
              </a:rPr>
              <a:t>compression (7:1 ~ 20:1)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</a:rPr>
              <a:t>Supports high performance decompression</a:t>
            </a:r>
          </a:p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-108524" y="1448780"/>
            <a:ext cx="3204359" cy="56886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Augmented Sparse</a:t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en-US" altLang="ko-KR" b="1" dirty="0" smtClean="0">
                <a:solidFill>
                  <a:schemeClr val="bg1"/>
                </a:solidFill>
              </a:rPr>
              <a:t>Voxel </a:t>
            </a:r>
            <a:r>
              <a:rPr lang="en-US" altLang="ko-KR" b="1" dirty="0" err="1">
                <a:solidFill>
                  <a:schemeClr val="bg1"/>
                </a:solidFill>
              </a:rPr>
              <a:t>Octree</a:t>
            </a:r>
            <a:r>
              <a:rPr lang="en-US" altLang="ko-KR" b="1" dirty="0">
                <a:solidFill>
                  <a:schemeClr val="bg1"/>
                </a:solidFill>
              </a:rPr>
              <a:t> (</a:t>
            </a:r>
            <a:r>
              <a:rPr lang="en-US" altLang="ko-KR" b="1" dirty="0" smtClean="0">
                <a:solidFill>
                  <a:schemeClr val="bg1"/>
                </a:solidFill>
              </a:rPr>
              <a:t>ASVO)</a:t>
            </a: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</a:rPr>
              <a:t>GPU side volumetric representation for </a:t>
            </a:r>
            <a:r>
              <a:rPr lang="en-US" altLang="ko-KR" sz="1600" dirty="0" smtClean="0">
                <a:solidFill>
                  <a:schemeClr val="bg1"/>
                </a:solidFill>
              </a:rPr>
              <a:t>G-ray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bg1"/>
                </a:solidFill>
              </a:rPr>
              <a:t>Efficiently traversed in GPU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</a:rPr>
              <a:t>Approximated geometry &amp; </a:t>
            </a:r>
            <a:r>
              <a:rPr lang="en-US" altLang="ko-KR" sz="1600" dirty="0" smtClean="0">
                <a:solidFill>
                  <a:schemeClr val="bg1"/>
                </a:solidFill>
              </a:rPr>
              <a:t>photon </a:t>
            </a:r>
            <a:r>
              <a:rPr lang="en-US" altLang="ko-KR" sz="1600" dirty="0">
                <a:solidFill>
                  <a:schemeClr val="bg1"/>
                </a:solidFill>
              </a:rPr>
              <a:t>map</a:t>
            </a:r>
          </a:p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967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167" grpId="0" animBg="1"/>
      <p:bldP spid="16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-2556792" y="4077072"/>
            <a:ext cx="15337702" cy="5719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Augmented Sparse Voxel </a:t>
            </a:r>
            <a:r>
              <a:rPr lang="en-US" altLang="ko-KR" dirty="0" err="1" smtClean="0"/>
              <a:t>Octree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Provide increasing resolution</a:t>
            </a:r>
          </a:p>
          <a:p>
            <a:pPr lvl="1"/>
            <a:r>
              <a:rPr lang="en-US" altLang="ko-KR" sz="2400" dirty="0" err="1" smtClean="0"/>
              <a:t>Occluder</a:t>
            </a:r>
            <a:r>
              <a:rPr lang="en-US" altLang="ko-KR" sz="2400" dirty="0" smtClean="0"/>
              <a:t> bitmaps</a:t>
            </a:r>
          </a:p>
          <a:p>
            <a:r>
              <a:rPr lang="en-US" altLang="ko-KR" dirty="0" smtClean="0"/>
              <a:t>Serves as LOD representation</a:t>
            </a:r>
          </a:p>
          <a:p>
            <a:pPr lvl="1"/>
            <a:r>
              <a:rPr lang="en-US" altLang="ko-KR" sz="2400" dirty="0" smtClean="0"/>
              <a:t>Representative materials,</a:t>
            </a:r>
            <a:br>
              <a:rPr lang="en-US" altLang="ko-KR" sz="2400" dirty="0" smtClean="0"/>
            </a:br>
            <a:r>
              <a:rPr lang="en-US" altLang="ko-KR" sz="2400" dirty="0" err="1" smtClean="0"/>
              <a:t>normals</a:t>
            </a:r>
            <a:r>
              <a:rPr lang="en-US" altLang="ko-KR" sz="2400" dirty="0" smtClean="0"/>
              <a:t> on each node</a:t>
            </a:r>
          </a:p>
        </p:txBody>
      </p:sp>
      <p:grpSp>
        <p:nvGrpSpPr>
          <p:cNvPr id="153" name="그룹 152"/>
          <p:cNvGrpSpPr/>
          <p:nvPr/>
        </p:nvGrpSpPr>
        <p:grpSpPr>
          <a:xfrm>
            <a:off x="3029240" y="4221089"/>
            <a:ext cx="2155244" cy="1835606"/>
            <a:chOff x="1491551" y="1221657"/>
            <a:chExt cx="2990316" cy="30243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4" name="이등변 삼각형 153"/>
            <p:cNvSpPr/>
            <p:nvPr/>
          </p:nvSpPr>
          <p:spPr>
            <a:xfrm>
              <a:off x="1726692" y="1221657"/>
              <a:ext cx="2520280" cy="2592288"/>
            </a:xfrm>
            <a:prstGeom prst="triangl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55" name="사다리꼴 154"/>
            <p:cNvSpPr/>
            <p:nvPr/>
          </p:nvSpPr>
          <p:spPr>
            <a:xfrm>
              <a:off x="1491551" y="3813945"/>
              <a:ext cx="2990316" cy="432048"/>
            </a:xfrm>
            <a:prstGeom prst="trapezoid">
              <a:avLst>
                <a:gd name="adj" fmla="val 61933"/>
              </a:avLst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156" name="TextBox 155"/>
          <p:cNvSpPr txBox="1"/>
          <p:nvPr/>
        </p:nvSpPr>
        <p:spPr>
          <a:xfrm>
            <a:off x="3850971" y="5308716"/>
            <a:ext cx="346795" cy="388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…</a:t>
            </a: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7" name="타원 156"/>
          <p:cNvSpPr/>
          <p:nvPr/>
        </p:nvSpPr>
        <p:spPr>
          <a:xfrm>
            <a:off x="4734658" y="5554566"/>
            <a:ext cx="426859" cy="623077"/>
          </a:xfrm>
          <a:prstGeom prst="ellips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158" name="모서리가 둥근 직사각형 157"/>
          <p:cNvSpPr/>
          <p:nvPr/>
        </p:nvSpPr>
        <p:spPr>
          <a:xfrm>
            <a:off x="5507389" y="4222381"/>
            <a:ext cx="1394765" cy="1871926"/>
          </a:xfrm>
          <a:prstGeom prst="round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159" name="그룹 158"/>
          <p:cNvGrpSpPr/>
          <p:nvPr/>
        </p:nvGrpSpPr>
        <p:grpSpPr>
          <a:xfrm>
            <a:off x="5689540" y="4306016"/>
            <a:ext cx="1030463" cy="1654810"/>
            <a:chOff x="6291345" y="1575167"/>
            <a:chExt cx="1225079" cy="1967342"/>
          </a:xfrm>
        </p:grpSpPr>
        <p:sp>
          <p:nvSpPr>
            <p:cNvPr id="160" name="자유형 159"/>
            <p:cNvSpPr/>
            <p:nvPr/>
          </p:nvSpPr>
          <p:spPr>
            <a:xfrm>
              <a:off x="6473680" y="2435433"/>
              <a:ext cx="976543" cy="852256"/>
            </a:xfrm>
            <a:custGeom>
              <a:avLst/>
              <a:gdLst>
                <a:gd name="connsiteX0" fmla="*/ 337351 w 1038687"/>
                <a:gd name="connsiteY0" fmla="*/ 0 h 896645"/>
                <a:gd name="connsiteX1" fmla="*/ 0 w 1038687"/>
                <a:gd name="connsiteY1" fmla="*/ 896645 h 896645"/>
                <a:gd name="connsiteX2" fmla="*/ 1038687 w 1038687"/>
                <a:gd name="connsiteY2" fmla="*/ 621437 h 896645"/>
                <a:gd name="connsiteX3" fmla="*/ 337351 w 1038687"/>
                <a:gd name="connsiteY3" fmla="*/ 0 h 896645"/>
                <a:gd name="connsiteX0" fmla="*/ 337351 w 994299"/>
                <a:gd name="connsiteY0" fmla="*/ 0 h 896645"/>
                <a:gd name="connsiteX1" fmla="*/ 0 w 994299"/>
                <a:gd name="connsiteY1" fmla="*/ 896645 h 896645"/>
                <a:gd name="connsiteX2" fmla="*/ 994299 w 994299"/>
                <a:gd name="connsiteY2" fmla="*/ 337351 h 896645"/>
                <a:gd name="connsiteX3" fmla="*/ 337351 w 994299"/>
                <a:gd name="connsiteY3" fmla="*/ 0 h 896645"/>
                <a:gd name="connsiteX0" fmla="*/ 301840 w 958788"/>
                <a:gd name="connsiteY0" fmla="*/ 0 h 861134"/>
                <a:gd name="connsiteX1" fmla="*/ 0 w 958788"/>
                <a:gd name="connsiteY1" fmla="*/ 861134 h 861134"/>
                <a:gd name="connsiteX2" fmla="*/ 958788 w 958788"/>
                <a:gd name="connsiteY2" fmla="*/ 337351 h 861134"/>
                <a:gd name="connsiteX3" fmla="*/ 301840 w 958788"/>
                <a:gd name="connsiteY3" fmla="*/ 0 h 861134"/>
                <a:gd name="connsiteX0" fmla="*/ 319595 w 976543"/>
                <a:gd name="connsiteY0" fmla="*/ 0 h 852256"/>
                <a:gd name="connsiteX1" fmla="*/ 0 w 976543"/>
                <a:gd name="connsiteY1" fmla="*/ 852256 h 852256"/>
                <a:gd name="connsiteX2" fmla="*/ 976543 w 976543"/>
                <a:gd name="connsiteY2" fmla="*/ 337351 h 852256"/>
                <a:gd name="connsiteX3" fmla="*/ 319595 w 976543"/>
                <a:gd name="connsiteY3" fmla="*/ 0 h 85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543" h="852256">
                  <a:moveTo>
                    <a:pt x="319595" y="0"/>
                  </a:moveTo>
                  <a:lnTo>
                    <a:pt x="0" y="852256"/>
                  </a:lnTo>
                  <a:lnTo>
                    <a:pt x="976543" y="337351"/>
                  </a:lnTo>
                  <a:lnTo>
                    <a:pt x="319595" y="0"/>
                  </a:lnTo>
                  <a:close/>
                </a:path>
              </a:pathLst>
            </a:cu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grpSp>
          <p:nvGrpSpPr>
            <p:cNvPr id="161" name="그룹 160"/>
            <p:cNvGrpSpPr/>
            <p:nvPr/>
          </p:nvGrpSpPr>
          <p:grpSpPr>
            <a:xfrm>
              <a:off x="6645484" y="1575167"/>
              <a:ext cx="530181" cy="429780"/>
              <a:chOff x="5564784" y="2049082"/>
              <a:chExt cx="530181" cy="429780"/>
            </a:xfrm>
          </p:grpSpPr>
          <p:sp>
            <p:nvSpPr>
              <p:cNvPr id="186" name="타원 185"/>
              <p:cNvSpPr/>
              <p:nvPr/>
            </p:nvSpPr>
            <p:spPr>
              <a:xfrm>
                <a:off x="5608452" y="2049082"/>
                <a:ext cx="429780" cy="429780"/>
              </a:xfrm>
              <a:prstGeom prst="ellips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5564784" y="2110084"/>
                <a:ext cx="530181" cy="311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Leaf</a:t>
                </a:r>
                <a:endPara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2" name="직사각형 161"/>
            <p:cNvSpPr/>
            <p:nvPr/>
          </p:nvSpPr>
          <p:spPr>
            <a:xfrm>
              <a:off x="6291660" y="2311485"/>
              <a:ext cx="1224136" cy="1224136"/>
            </a:xfrm>
            <a:prstGeom prst="rect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163" name="직선 연결선 162"/>
            <p:cNvCxnSpPr>
              <a:endCxn id="162" idx="3"/>
            </p:cNvCxnSpPr>
            <p:nvPr/>
          </p:nvCxnSpPr>
          <p:spPr>
            <a:xfrm>
              <a:off x="6291660" y="2923553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4" name="직선 연결선 163"/>
            <p:cNvCxnSpPr>
              <a:stCxn id="162" idx="0"/>
              <a:endCxn id="162" idx="2"/>
            </p:cNvCxnSpPr>
            <p:nvPr/>
          </p:nvCxnSpPr>
          <p:spPr>
            <a:xfrm>
              <a:off x="6903728" y="2311485"/>
              <a:ext cx="0" cy="122413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5" name="직선 연결선 164"/>
            <p:cNvCxnSpPr/>
            <p:nvPr/>
          </p:nvCxnSpPr>
          <p:spPr>
            <a:xfrm>
              <a:off x="6291660" y="2617676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6" name="직선 연결선 165"/>
            <p:cNvCxnSpPr/>
            <p:nvPr/>
          </p:nvCxnSpPr>
          <p:spPr>
            <a:xfrm>
              <a:off x="6597851" y="2311485"/>
              <a:ext cx="0" cy="122413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7" name="직선 연결선 166"/>
            <p:cNvCxnSpPr/>
            <p:nvPr/>
          </p:nvCxnSpPr>
          <p:spPr>
            <a:xfrm>
              <a:off x="7209605" y="2311485"/>
              <a:ext cx="0" cy="122413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8" name="직선 연결선 167"/>
            <p:cNvCxnSpPr/>
            <p:nvPr/>
          </p:nvCxnSpPr>
          <p:spPr>
            <a:xfrm>
              <a:off x="6291660" y="3230058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69" name="직선 화살표 연결선 168"/>
            <p:cNvCxnSpPr>
              <a:stCxn id="186" idx="4"/>
              <a:endCxn id="162" idx="0"/>
            </p:cNvCxnSpPr>
            <p:nvPr/>
          </p:nvCxnSpPr>
          <p:spPr>
            <a:xfrm flipH="1">
              <a:off x="6903728" y="2004947"/>
              <a:ext cx="314" cy="306538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170" name="직사각형 169"/>
            <p:cNvSpPr/>
            <p:nvPr/>
          </p:nvSpPr>
          <p:spPr>
            <a:xfrm>
              <a:off x="6291660" y="2311485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7209605" y="2311484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6291659" y="2618259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6904042" y="3230058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7210233" y="3230058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7210233" y="2924450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6597537" y="3236318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6597536" y="2312068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6903414" y="2311483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6597851" y="2617362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6903413" y="2625555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1" name="직사각형 180"/>
            <p:cNvSpPr/>
            <p:nvPr/>
          </p:nvSpPr>
          <p:spPr>
            <a:xfrm>
              <a:off x="7208909" y="2617361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6291660" y="2923552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3" name="직사각형 182"/>
            <p:cNvSpPr/>
            <p:nvPr/>
          </p:nvSpPr>
          <p:spPr>
            <a:xfrm>
              <a:off x="6597851" y="2922715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4" name="직사각형 183"/>
            <p:cNvSpPr/>
            <p:nvPr/>
          </p:nvSpPr>
          <p:spPr>
            <a:xfrm>
              <a:off x="6904042" y="2922714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85" name="직사각형 184"/>
            <p:cNvSpPr/>
            <p:nvPr/>
          </p:nvSpPr>
          <p:spPr>
            <a:xfrm>
              <a:off x="6291345" y="3236318"/>
              <a:ext cx="306191" cy="3061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</a:t>
              </a:r>
              <a:endPara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5434187" y="6312582"/>
            <a:ext cx="1418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Occluder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 bitmaps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4F81BD"/>
              </a:solidFill>
              <a:effectLst/>
              <a:uLnTx/>
              <a:uFillTx/>
            </a:endParaRPr>
          </a:p>
        </p:txBody>
      </p:sp>
      <p:cxnSp>
        <p:nvCxnSpPr>
          <p:cNvPr id="189" name="직선 연결선 188"/>
          <p:cNvCxnSpPr>
            <a:stCxn id="157" idx="4"/>
          </p:cNvCxnSpPr>
          <p:nvPr/>
        </p:nvCxnSpPr>
        <p:spPr>
          <a:xfrm flipV="1">
            <a:off x="4948088" y="6094307"/>
            <a:ext cx="803105" cy="83336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90" name="직선 연결선 189"/>
          <p:cNvCxnSpPr>
            <a:stCxn id="157" idx="1"/>
          </p:cNvCxnSpPr>
          <p:nvPr/>
        </p:nvCxnSpPr>
        <p:spPr>
          <a:xfrm flipV="1">
            <a:off x="4797170" y="4357327"/>
            <a:ext cx="710219" cy="1288487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</a:ln>
          <a:effectLst/>
        </p:spPr>
      </p:cxnSp>
      <p:sp>
        <p:nvSpPr>
          <p:cNvPr id="191" name="TextBox 190"/>
          <p:cNvSpPr txBox="1"/>
          <p:nvPr/>
        </p:nvSpPr>
        <p:spPr>
          <a:xfrm>
            <a:off x="2632323" y="4357327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</a:rPr>
              <a:t>ASVO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F79646"/>
              </a:solidFill>
              <a:effectLst/>
              <a:uLnTx/>
              <a:uFillTx/>
            </a:endParaRPr>
          </a:p>
        </p:txBody>
      </p:sp>
      <p:cxnSp>
        <p:nvCxnSpPr>
          <p:cNvPr id="199" name="직선 연결선 198"/>
          <p:cNvCxnSpPr/>
          <p:nvPr/>
        </p:nvCxnSpPr>
        <p:spPr>
          <a:xfrm flipH="1" flipV="1">
            <a:off x="4948088" y="5979068"/>
            <a:ext cx="1" cy="47715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00" name="직선 화살표 연결선 199"/>
          <p:cNvCxnSpPr/>
          <p:nvPr/>
        </p:nvCxnSpPr>
        <p:spPr>
          <a:xfrm flipV="1">
            <a:off x="4948088" y="6454968"/>
            <a:ext cx="486098" cy="125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02" y="1369171"/>
            <a:ext cx="2659262" cy="2659262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893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-2556792" y="4077072"/>
            <a:ext cx="15337702" cy="5719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Augmented Sparse Voxel </a:t>
            </a:r>
            <a:r>
              <a:rPr lang="en-US" altLang="ko-KR" dirty="0" err="1" smtClean="0"/>
              <a:t>Octree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Two-level structure</a:t>
            </a:r>
          </a:p>
          <a:p>
            <a:pPr lvl="1"/>
            <a:r>
              <a:rPr lang="en-US" altLang="ko-KR" sz="2400" dirty="0" smtClean="0"/>
              <a:t>Upper ASVO (e.g., 300 MB) is always loaded on GPU memory</a:t>
            </a:r>
          </a:p>
          <a:p>
            <a:pPr lvl="1"/>
            <a:r>
              <a:rPr lang="en-US" altLang="ko-KR" sz="2400" dirty="0" smtClean="0"/>
              <a:t>Lower ASVO is asynchronously loaded on demand for progressive rendering</a:t>
            </a:r>
          </a:p>
          <a:p>
            <a:endParaRPr lang="en-US" altLang="ko-KR" dirty="0" smtClean="0"/>
          </a:p>
        </p:txBody>
      </p:sp>
      <p:grpSp>
        <p:nvGrpSpPr>
          <p:cNvPr id="153" name="그룹 152"/>
          <p:cNvGrpSpPr/>
          <p:nvPr/>
        </p:nvGrpSpPr>
        <p:grpSpPr>
          <a:xfrm>
            <a:off x="3029240" y="4221089"/>
            <a:ext cx="2155244" cy="1835606"/>
            <a:chOff x="1491551" y="1221657"/>
            <a:chExt cx="2990316" cy="30243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4" name="이등변 삼각형 153"/>
            <p:cNvSpPr/>
            <p:nvPr/>
          </p:nvSpPr>
          <p:spPr>
            <a:xfrm>
              <a:off x="1726692" y="1221657"/>
              <a:ext cx="2520280" cy="2592288"/>
            </a:xfrm>
            <a:prstGeom prst="triangle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55" name="사다리꼴 154"/>
            <p:cNvSpPr/>
            <p:nvPr/>
          </p:nvSpPr>
          <p:spPr>
            <a:xfrm>
              <a:off x="1491551" y="3813945"/>
              <a:ext cx="2990316" cy="432048"/>
            </a:xfrm>
            <a:prstGeom prst="trapezoid">
              <a:avLst>
                <a:gd name="adj" fmla="val 61933"/>
              </a:avLst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156" name="TextBox 155"/>
          <p:cNvSpPr txBox="1"/>
          <p:nvPr/>
        </p:nvSpPr>
        <p:spPr>
          <a:xfrm>
            <a:off x="3850971" y="5308716"/>
            <a:ext cx="346795" cy="388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…</a:t>
            </a: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632323" y="4357327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</a:rPr>
              <a:t>Upper ASVO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F79646"/>
              </a:solidFill>
              <a:effectLst/>
              <a:uLnTx/>
              <a:uFillTx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241846" y="5269794"/>
            <a:ext cx="1124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Lower ASVOs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grpSp>
        <p:nvGrpSpPr>
          <p:cNvPr id="193" name="그룹 192"/>
          <p:cNvGrpSpPr/>
          <p:nvPr/>
        </p:nvGrpSpPr>
        <p:grpSpPr>
          <a:xfrm>
            <a:off x="3150377" y="5322978"/>
            <a:ext cx="807795" cy="1266399"/>
            <a:chOff x="1545352" y="2650223"/>
            <a:chExt cx="2113221" cy="20865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4" name="이등변 삼각형 193"/>
            <p:cNvSpPr/>
            <p:nvPr/>
          </p:nvSpPr>
          <p:spPr>
            <a:xfrm>
              <a:off x="1798700" y="2650223"/>
              <a:ext cx="1597238" cy="1642873"/>
            </a:xfrm>
            <a:prstGeom prst="triangle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95" name="사다리꼴 194"/>
            <p:cNvSpPr/>
            <p:nvPr/>
          </p:nvSpPr>
          <p:spPr>
            <a:xfrm>
              <a:off x="1545352" y="4304689"/>
              <a:ext cx="2113221" cy="432049"/>
            </a:xfrm>
            <a:prstGeom prst="trapezoid">
              <a:avLst>
                <a:gd name="adj" fmla="val 34434"/>
              </a:avLst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6" name="그룹 195"/>
          <p:cNvGrpSpPr/>
          <p:nvPr/>
        </p:nvGrpSpPr>
        <p:grpSpPr>
          <a:xfrm>
            <a:off x="4024369" y="5327626"/>
            <a:ext cx="807795" cy="1266399"/>
            <a:chOff x="1545352" y="2650223"/>
            <a:chExt cx="2113221" cy="20865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7" name="이등변 삼각형 196"/>
            <p:cNvSpPr/>
            <p:nvPr/>
          </p:nvSpPr>
          <p:spPr>
            <a:xfrm>
              <a:off x="1798700" y="2650223"/>
              <a:ext cx="1597238" cy="1642873"/>
            </a:xfrm>
            <a:prstGeom prst="triangle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98" name="사다리꼴 197"/>
            <p:cNvSpPr/>
            <p:nvPr/>
          </p:nvSpPr>
          <p:spPr>
            <a:xfrm>
              <a:off x="1545352" y="4304689"/>
              <a:ext cx="2113221" cy="432049"/>
            </a:xfrm>
            <a:prstGeom prst="trapezoid">
              <a:avLst>
                <a:gd name="adj" fmla="val 34434"/>
              </a:avLst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0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Effect of the </a:t>
            </a:r>
            <a:r>
              <a:rPr lang="en-US" altLang="ko-KR" dirty="0" err="1" smtClean="0"/>
              <a:t>Occluder</a:t>
            </a:r>
            <a:r>
              <a:rPr lang="en-US" altLang="ko-KR" dirty="0" smtClean="0"/>
              <a:t> Bitmap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3646748" cy="3646748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52" y="1772816"/>
            <a:ext cx="3646748" cy="36467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419564"/>
            <a:ext cx="364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Without considering</a:t>
            </a:r>
            <a:br>
              <a:rPr lang="en-US" altLang="ko-KR" dirty="0" smtClean="0"/>
            </a:br>
            <a:r>
              <a:rPr lang="en-US" altLang="ko-KR" dirty="0" smtClean="0"/>
              <a:t>the </a:t>
            </a:r>
            <a:r>
              <a:rPr lang="en-US" altLang="ko-KR" dirty="0" err="1" smtClean="0"/>
              <a:t>occluder</a:t>
            </a:r>
            <a:r>
              <a:rPr lang="en-US" altLang="ko-KR" dirty="0" smtClean="0"/>
              <a:t> bitmap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40052" y="5419564"/>
            <a:ext cx="364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Processing the occlusion with</a:t>
            </a:r>
            <a:br>
              <a:rPr lang="en-US" altLang="ko-KR" dirty="0" smtClean="0"/>
            </a:br>
            <a:r>
              <a:rPr lang="en-US" altLang="ko-KR" dirty="0" smtClean="0"/>
              <a:t>the </a:t>
            </a:r>
            <a:r>
              <a:rPr lang="en-US" altLang="ko-KR" dirty="0" err="1" smtClean="0"/>
              <a:t>occluder</a:t>
            </a:r>
            <a:r>
              <a:rPr lang="en-US" altLang="ko-KR" dirty="0" smtClean="0"/>
              <a:t> bitmap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950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정육면체 26"/>
          <p:cNvSpPr/>
          <p:nvPr/>
        </p:nvSpPr>
        <p:spPr>
          <a:xfrm>
            <a:off x="2921658" y="4472295"/>
            <a:ext cx="855218" cy="1412518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3629981" y="5520206"/>
            <a:ext cx="148116" cy="1481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원통 25"/>
          <p:cNvSpPr/>
          <p:nvPr/>
        </p:nvSpPr>
        <p:spPr>
          <a:xfrm>
            <a:off x="5508104" y="4619110"/>
            <a:ext cx="1080120" cy="1399324"/>
          </a:xfrm>
          <a:prstGeom prst="can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44231" y="5767132"/>
            <a:ext cx="148116" cy="1481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4067843" y="1232756"/>
            <a:ext cx="4784511" cy="2943165"/>
          </a:xfrm>
          <a:prstGeom prst="roundRect">
            <a:avLst>
              <a:gd name="adj" fmla="val 9141"/>
            </a:avLst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tIns="0" rtlCol="0" anchor="ctr"/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+mj-lt"/>
              </a:rPr>
              <a:t>GPU</a:t>
            </a:r>
          </a:p>
          <a:p>
            <a:pPr algn="ctr"/>
            <a:endParaRPr lang="en-US" altLang="ko-KR" sz="3600" dirty="0" smtClean="0">
              <a:latin typeface="+mj-lt"/>
            </a:endParaRPr>
          </a:p>
          <a:p>
            <a:pPr algn="ctr"/>
            <a:endParaRPr lang="en-US" altLang="ko-KR" sz="3600" dirty="0" smtClean="0">
              <a:latin typeface="+mj-lt"/>
            </a:endParaRPr>
          </a:p>
          <a:p>
            <a:endParaRPr lang="en-US" altLang="ko-KR" sz="3600" dirty="0">
              <a:latin typeface="+mj-lt"/>
            </a:endParaRPr>
          </a:p>
          <a:p>
            <a:endParaRPr lang="ko-KR" altLang="en-US" sz="3600" dirty="0">
              <a:latin typeface="+mj-lt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91645" y="1241685"/>
            <a:ext cx="2425286" cy="2943165"/>
          </a:xfrm>
          <a:prstGeom prst="roundRect">
            <a:avLst>
              <a:gd name="adj" fmla="val 9141"/>
            </a:avLst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tIns="46800" rtlCol="0" anchor="ctr"/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+mj-lt"/>
              </a:rPr>
              <a:t>CPU</a:t>
            </a:r>
          </a:p>
          <a:p>
            <a:pPr algn="ctr"/>
            <a:endParaRPr lang="en-US" altLang="ko-KR" sz="3600" dirty="0" smtClean="0">
              <a:latin typeface="+mj-lt"/>
            </a:endParaRPr>
          </a:p>
          <a:p>
            <a:pPr algn="ctr"/>
            <a:endParaRPr lang="en-US" altLang="ko-KR" sz="3600" dirty="0">
              <a:latin typeface="+mj-lt"/>
            </a:endParaRPr>
          </a:p>
          <a:p>
            <a:pPr algn="ctr"/>
            <a:endParaRPr lang="en-US" altLang="ko-KR" sz="3600" dirty="0" smtClean="0">
              <a:latin typeface="+mj-lt"/>
            </a:endParaRPr>
          </a:p>
          <a:p>
            <a:pPr algn="ctr"/>
            <a:endParaRPr lang="en-US" altLang="ko-KR" sz="3600" dirty="0" smtClean="0">
              <a:latin typeface="+mj-lt"/>
            </a:endParaRPr>
          </a:p>
        </p:txBody>
      </p:sp>
      <p:cxnSp>
        <p:nvCxnSpPr>
          <p:cNvPr id="76" name="직선 화살표 연결선 75"/>
          <p:cNvCxnSpPr/>
          <p:nvPr/>
        </p:nvCxnSpPr>
        <p:spPr>
          <a:xfrm flipV="1">
            <a:off x="2823784" y="5775298"/>
            <a:ext cx="557200" cy="376113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정육면체 69"/>
          <p:cNvSpPr/>
          <p:nvPr/>
        </p:nvSpPr>
        <p:spPr>
          <a:xfrm>
            <a:off x="2511756" y="6146197"/>
            <a:ext cx="1128579" cy="439731"/>
          </a:xfrm>
          <a:prstGeom prst="cub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Rendering Process</a:t>
            </a:r>
            <a:endParaRPr lang="ko-KR" altLang="en-US" dirty="0"/>
          </a:p>
        </p:txBody>
      </p:sp>
      <p:pic>
        <p:nvPicPr>
          <p:cNvPr id="1026" name="Picture 2" descr="C:\Users\Administrator\AppData\Local\Microsoft\Windows\Temporary Internet Files\Content.IE5\O2J6YYXP\MC900352800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48" y="4190033"/>
            <a:ext cx="360040" cy="3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1177191" y="5376476"/>
            <a:ext cx="1244369" cy="1016673"/>
            <a:chOff x="1177191" y="5376476"/>
            <a:chExt cx="1244369" cy="1016673"/>
          </a:xfrm>
        </p:grpSpPr>
        <p:grpSp>
          <p:nvGrpSpPr>
            <p:cNvPr id="10" name="그룹 9"/>
            <p:cNvGrpSpPr/>
            <p:nvPr/>
          </p:nvGrpSpPr>
          <p:grpSpPr>
            <a:xfrm rot="17400000">
              <a:off x="1261667" y="5427241"/>
              <a:ext cx="158786" cy="327738"/>
              <a:chOff x="2541006" y="3209274"/>
              <a:chExt cx="158786" cy="327738"/>
            </a:xfrm>
          </p:grpSpPr>
          <p:cxnSp>
            <p:nvCxnSpPr>
              <p:cNvPr id="5" name="직선 연결선 4"/>
              <p:cNvCxnSpPr/>
              <p:nvPr/>
            </p:nvCxnSpPr>
            <p:spPr>
              <a:xfrm>
                <a:off x="2627784" y="3212976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/>
              <p:cNvCxnSpPr/>
              <p:nvPr/>
            </p:nvCxnSpPr>
            <p:spPr>
              <a:xfrm rot="1800000">
                <a:off x="2541006" y="3209274"/>
                <a:ext cx="72008" cy="32403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자유형 8"/>
              <p:cNvSpPr/>
              <p:nvPr/>
            </p:nvSpPr>
            <p:spPr>
              <a:xfrm>
                <a:off x="2565647" y="3409025"/>
                <a:ext cx="106532" cy="44769"/>
              </a:xfrm>
              <a:custGeom>
                <a:avLst/>
                <a:gdLst>
                  <a:gd name="connsiteX0" fmla="*/ 0 w 106532"/>
                  <a:gd name="connsiteY0" fmla="*/ 0 h 44769"/>
                  <a:gd name="connsiteX1" fmla="*/ 44388 w 106532"/>
                  <a:gd name="connsiteY1" fmla="*/ 44389 h 44769"/>
                  <a:gd name="connsiteX2" fmla="*/ 106532 w 106532"/>
                  <a:gd name="connsiteY2" fmla="*/ 17756 h 4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532" h="44769">
                    <a:moveTo>
                      <a:pt x="0" y="0"/>
                    </a:moveTo>
                    <a:cubicBezTo>
                      <a:pt x="13316" y="20715"/>
                      <a:pt x="26633" y="41430"/>
                      <a:pt x="44388" y="44389"/>
                    </a:cubicBezTo>
                    <a:cubicBezTo>
                      <a:pt x="62143" y="47348"/>
                      <a:pt x="84337" y="32552"/>
                      <a:pt x="106532" y="177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 rot="20211518">
              <a:off x="1542169" y="5376476"/>
              <a:ext cx="879391" cy="1016673"/>
              <a:chOff x="2090553" y="2913662"/>
              <a:chExt cx="879391" cy="1016673"/>
            </a:xfrm>
          </p:grpSpPr>
          <p:cxnSp>
            <p:nvCxnSpPr>
              <p:cNvPr id="12" name="직선 연결선 11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9" name="직선 화살표 연결선 28"/>
          <p:cNvCxnSpPr/>
          <p:nvPr/>
        </p:nvCxnSpPr>
        <p:spPr>
          <a:xfrm flipV="1">
            <a:off x="4283968" y="4383584"/>
            <a:ext cx="557200" cy="2018031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2035132" y="6401614"/>
            <a:ext cx="5001727" cy="368629"/>
          </a:xfrm>
          <a:prstGeom prst="rect">
            <a:avLst/>
          </a:prstGeom>
          <a:gradFill>
            <a:gsLst>
              <a:gs pos="0">
                <a:schemeClr val="tx1">
                  <a:lumMod val="5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/>
          <p:cNvCxnSpPr/>
          <p:nvPr/>
        </p:nvCxnSpPr>
        <p:spPr>
          <a:xfrm>
            <a:off x="2041569" y="6401614"/>
            <a:ext cx="14372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7027459" y="6401614"/>
            <a:ext cx="0" cy="368629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2035132" y="6401614"/>
            <a:ext cx="5001727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5866094" y="5125420"/>
            <a:ext cx="148116" cy="1481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522798" y="5028960"/>
            <a:ext cx="148116" cy="1481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6" name="그룹 95"/>
          <p:cNvGrpSpPr/>
          <p:nvPr/>
        </p:nvGrpSpPr>
        <p:grpSpPr>
          <a:xfrm>
            <a:off x="3596856" y="5091466"/>
            <a:ext cx="2343296" cy="1310150"/>
            <a:chOff x="2741638" y="3708203"/>
            <a:chExt cx="2343296" cy="1310150"/>
          </a:xfrm>
        </p:grpSpPr>
        <p:cxnSp>
          <p:nvCxnSpPr>
            <p:cNvPr id="53" name="직선 화살표 연결선 52"/>
            <p:cNvCxnSpPr/>
            <p:nvPr/>
          </p:nvCxnSpPr>
          <p:spPr>
            <a:xfrm flipV="1">
              <a:off x="3428750" y="3821856"/>
              <a:ext cx="1656184" cy="119649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H="1" flipV="1">
              <a:off x="2741638" y="3708203"/>
              <a:ext cx="687112" cy="131015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/>
            <p:cNvCxnSpPr>
              <a:stCxn id="100" idx="6"/>
            </p:cNvCxnSpPr>
            <p:nvPr/>
          </p:nvCxnSpPr>
          <p:spPr>
            <a:xfrm flipV="1">
              <a:off x="3504149" y="4467968"/>
              <a:ext cx="1320601" cy="55038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화살표 연결선 82"/>
            <p:cNvCxnSpPr>
              <a:stCxn id="100" idx="0"/>
            </p:cNvCxnSpPr>
            <p:nvPr/>
          </p:nvCxnSpPr>
          <p:spPr>
            <a:xfrm flipH="1" flipV="1">
              <a:off x="2806124" y="4230914"/>
              <a:ext cx="622372" cy="71178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그룹 93"/>
          <p:cNvGrpSpPr/>
          <p:nvPr/>
        </p:nvGrpSpPr>
        <p:grpSpPr>
          <a:xfrm>
            <a:off x="3596856" y="4373880"/>
            <a:ext cx="2343296" cy="831239"/>
            <a:chOff x="2741638" y="2990617"/>
            <a:chExt cx="2343296" cy="831239"/>
          </a:xfrm>
        </p:grpSpPr>
        <p:cxnSp>
          <p:nvCxnSpPr>
            <p:cNvPr id="49" name="직선 화살표 연결선 48"/>
            <p:cNvCxnSpPr/>
            <p:nvPr/>
          </p:nvCxnSpPr>
          <p:spPr>
            <a:xfrm>
              <a:off x="3998722" y="2990617"/>
              <a:ext cx="1086212" cy="83123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/>
            <p:nvPr/>
          </p:nvCxnSpPr>
          <p:spPr>
            <a:xfrm flipH="1">
              <a:off x="2741638" y="2990617"/>
              <a:ext cx="1257084" cy="717586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/>
          <p:cNvGrpSpPr/>
          <p:nvPr/>
        </p:nvGrpSpPr>
        <p:grpSpPr>
          <a:xfrm>
            <a:off x="1954300" y="5721618"/>
            <a:ext cx="212721" cy="205697"/>
            <a:chOff x="1954300" y="5721618"/>
            <a:chExt cx="212721" cy="205697"/>
          </a:xfrm>
        </p:grpSpPr>
        <p:grpSp>
          <p:nvGrpSpPr>
            <p:cNvPr id="61" name="그룹 60"/>
            <p:cNvGrpSpPr/>
            <p:nvPr/>
          </p:nvGrpSpPr>
          <p:grpSpPr>
            <a:xfrm rot="20211518">
              <a:off x="2035200" y="5721618"/>
              <a:ext cx="131821" cy="152400"/>
              <a:chOff x="2090553" y="2913662"/>
              <a:chExt cx="879391" cy="1016673"/>
            </a:xfrm>
          </p:grpSpPr>
          <p:cxnSp>
            <p:nvCxnSpPr>
              <p:cNvPr id="62" name="직선 연결선 61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연결선 63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 rot="20211518">
              <a:off x="1954300" y="5774915"/>
              <a:ext cx="131821" cy="152400"/>
              <a:chOff x="2090553" y="2913662"/>
              <a:chExt cx="879391" cy="1016673"/>
            </a:xfrm>
          </p:grpSpPr>
          <p:cxnSp>
            <p:nvCxnSpPr>
              <p:cNvPr id="21" name="직선 연결선 20"/>
              <p:cNvCxnSpPr/>
              <p:nvPr/>
            </p:nvCxnSpPr>
            <p:spPr>
              <a:xfrm flipV="1">
                <a:off x="2090553" y="2913662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 flipV="1">
                <a:off x="2242953" y="3140968"/>
                <a:ext cx="726991" cy="78936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>
                <a:off x="2817544" y="2913662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2090553" y="3703029"/>
                <a:ext cx="152400" cy="2273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그룹 78"/>
          <p:cNvGrpSpPr/>
          <p:nvPr/>
        </p:nvGrpSpPr>
        <p:grpSpPr>
          <a:xfrm>
            <a:off x="2411760" y="4732673"/>
            <a:ext cx="1185096" cy="1432631"/>
            <a:chOff x="3011282" y="3585722"/>
            <a:chExt cx="1185096" cy="1432631"/>
          </a:xfrm>
        </p:grpSpPr>
        <p:cxnSp>
          <p:nvCxnSpPr>
            <p:cNvPr id="80" name="직선 화살표 연결선 79"/>
            <p:cNvCxnSpPr/>
            <p:nvPr/>
          </p:nvCxnSpPr>
          <p:spPr>
            <a:xfrm flipV="1">
              <a:off x="3428750" y="4715508"/>
              <a:ext cx="767628" cy="30284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 flipH="1" flipV="1">
              <a:off x="3011282" y="3585722"/>
              <a:ext cx="417468" cy="143263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모서리가 둥근 직사각형 44"/>
          <p:cNvSpPr/>
          <p:nvPr/>
        </p:nvSpPr>
        <p:spPr>
          <a:xfrm>
            <a:off x="4288572" y="2665971"/>
            <a:ext cx="1800000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Trace Photons</a:t>
            </a:r>
          </a:p>
          <a:p>
            <a:pPr algn="ctr"/>
            <a:r>
              <a:rPr lang="en-US" altLang="ko-KR" dirty="0" smtClean="0">
                <a:latin typeface="+mj-lt"/>
              </a:rPr>
              <a:t>(Voxel)</a:t>
            </a:r>
            <a:endParaRPr lang="ko-KR" altLang="en-US" dirty="0">
              <a:latin typeface="+mj-lt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2764510" y="6086006"/>
            <a:ext cx="1594857" cy="391263"/>
            <a:chOff x="2764510" y="6086006"/>
            <a:chExt cx="1594857" cy="391263"/>
          </a:xfrm>
        </p:grpSpPr>
        <p:sp>
          <p:nvSpPr>
            <p:cNvPr id="52" name="타원 51"/>
            <p:cNvSpPr/>
            <p:nvPr/>
          </p:nvSpPr>
          <p:spPr>
            <a:xfrm>
              <a:off x="2764510" y="6086006"/>
              <a:ext cx="151306" cy="151306"/>
            </a:xfrm>
            <a:prstGeom prst="ellipse">
              <a:avLst/>
            </a:prstGeom>
            <a:solidFill>
              <a:srgbClr val="FF0000"/>
            </a:solidFill>
            <a:ln w="19050"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4208061" y="6325963"/>
              <a:ext cx="151306" cy="151306"/>
            </a:xfrm>
            <a:prstGeom prst="ellipse">
              <a:avLst/>
            </a:prstGeom>
            <a:solidFill>
              <a:srgbClr val="FF0000"/>
            </a:solidFill>
            <a:ln w="19050"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2" name="모서리가 둥근 직사각형 91"/>
          <p:cNvSpPr/>
          <p:nvPr/>
        </p:nvSpPr>
        <p:spPr>
          <a:xfrm>
            <a:off x="609719" y="3394402"/>
            <a:ext cx="1800000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Trace C-ray</a:t>
            </a:r>
          </a:p>
          <a:p>
            <a:pPr algn="ctr"/>
            <a:r>
              <a:rPr lang="en-US" altLang="ko-KR" dirty="0" smtClean="0">
                <a:latin typeface="+mj-lt"/>
              </a:rPr>
              <a:t>(Mesh)</a:t>
            </a:r>
            <a:endParaRPr lang="ko-KR" altLang="en-US" dirty="0">
              <a:latin typeface="+mj-lt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4279129" y="3394402"/>
            <a:ext cx="1800000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Trace G-ray</a:t>
            </a:r>
          </a:p>
          <a:p>
            <a:pPr algn="ctr"/>
            <a:r>
              <a:rPr lang="en-US" altLang="ko-KR" dirty="0" smtClean="0">
                <a:latin typeface="+mj-lt"/>
              </a:rPr>
              <a:t>(Voxel)</a:t>
            </a:r>
            <a:endParaRPr lang="ko-KR" altLang="en-US" dirty="0">
              <a:latin typeface="+mj-lt"/>
            </a:endParaRPr>
          </a:p>
        </p:txBody>
      </p:sp>
      <p:cxnSp>
        <p:nvCxnSpPr>
          <p:cNvPr id="71" name="직선 화살표 연결선 70"/>
          <p:cNvCxnSpPr/>
          <p:nvPr/>
        </p:nvCxnSpPr>
        <p:spPr>
          <a:xfrm>
            <a:off x="1421305" y="5622277"/>
            <a:ext cx="1422503" cy="543027"/>
          </a:xfrm>
          <a:prstGeom prst="straightConnector1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9" idx="1"/>
          </p:cNvCxnSpPr>
          <p:nvPr/>
        </p:nvCxnSpPr>
        <p:spPr>
          <a:xfrm>
            <a:off x="1412945" y="5628303"/>
            <a:ext cx="2871023" cy="773312"/>
          </a:xfrm>
          <a:prstGeom prst="straightConnector1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/>
          <p:cNvGrpSpPr/>
          <p:nvPr/>
        </p:nvGrpSpPr>
        <p:grpSpPr>
          <a:xfrm>
            <a:off x="2406919" y="3065143"/>
            <a:ext cx="1872210" cy="754343"/>
            <a:chOff x="3051927" y="2500333"/>
            <a:chExt cx="1138163" cy="754343"/>
          </a:xfrm>
        </p:grpSpPr>
        <p:sp>
          <p:nvSpPr>
            <p:cNvPr id="47" name="오른쪽 화살표 46"/>
            <p:cNvSpPr/>
            <p:nvPr/>
          </p:nvSpPr>
          <p:spPr>
            <a:xfrm>
              <a:off x="3051927" y="3038652"/>
              <a:ext cx="1138163" cy="216024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196746" y="2500333"/>
              <a:ext cx="8002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latin typeface="+mj-lt"/>
                </a:rPr>
                <a:t>Inter. </a:t>
              </a:r>
            </a:p>
            <a:p>
              <a:pPr algn="ctr"/>
              <a:r>
                <a:rPr lang="en-US" altLang="ko-KR" dirty="0" smtClean="0">
                  <a:latin typeface="+mj-lt"/>
                </a:rPr>
                <a:t>points</a:t>
              </a:r>
              <a:endParaRPr lang="ko-KR" altLang="en-US" dirty="0">
                <a:latin typeface="+mj-lt"/>
              </a:endParaRPr>
            </a:p>
          </p:txBody>
        </p:sp>
      </p:grpSp>
      <p:pic>
        <p:nvPicPr>
          <p:cNvPr id="84" name="그림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06" y="1847141"/>
            <a:ext cx="1076203" cy="145300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64" y="2576965"/>
            <a:ext cx="2382051" cy="1439927"/>
          </a:xfrm>
          <a:prstGeom prst="rect">
            <a:avLst/>
          </a:prstGeom>
        </p:spPr>
      </p:pic>
      <p:grpSp>
        <p:nvGrpSpPr>
          <p:cNvPr id="86" name="그룹 85"/>
          <p:cNvGrpSpPr/>
          <p:nvPr/>
        </p:nvGrpSpPr>
        <p:grpSpPr>
          <a:xfrm>
            <a:off x="5909714" y="2809881"/>
            <a:ext cx="631904" cy="609797"/>
            <a:chOff x="2668661" y="3038652"/>
            <a:chExt cx="1856399" cy="609797"/>
          </a:xfrm>
        </p:grpSpPr>
        <p:sp>
          <p:nvSpPr>
            <p:cNvPr id="87" name="오른쪽 화살표 86"/>
            <p:cNvSpPr/>
            <p:nvPr/>
          </p:nvSpPr>
          <p:spPr>
            <a:xfrm>
              <a:off x="3051927" y="3038652"/>
              <a:ext cx="1138163" cy="216024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668661" y="3217562"/>
              <a:ext cx="18563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  <a:t>Photon</a:t>
              </a:r>
              <a:b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</a:br>
              <a: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  <a:t>Info.</a:t>
              </a:r>
              <a:endParaRPr lang="ko-KR" altLang="en-US" sz="11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89" name="모서리가 둥근 직사각형 88"/>
          <p:cNvSpPr/>
          <p:nvPr/>
        </p:nvSpPr>
        <p:spPr>
          <a:xfrm>
            <a:off x="4278252" y="1931305"/>
            <a:ext cx="1800000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Shading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6084675" y="1931111"/>
            <a:ext cx="731874" cy="572307"/>
            <a:chOff x="6084675" y="1931111"/>
            <a:chExt cx="731874" cy="572307"/>
          </a:xfrm>
        </p:grpSpPr>
        <p:sp>
          <p:nvSpPr>
            <p:cNvPr id="91" name="오른쪽 화살표 90"/>
            <p:cNvSpPr/>
            <p:nvPr/>
          </p:nvSpPr>
          <p:spPr>
            <a:xfrm rot="13261988">
              <a:off x="6084675" y="2287394"/>
              <a:ext cx="387422" cy="216024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184645" y="1931111"/>
              <a:ext cx="6319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  <a:t>Photon</a:t>
              </a:r>
              <a:b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</a:br>
              <a:r>
                <a:rPr lang="en-US" altLang="ko-KR" sz="1100" dirty="0" smtClean="0">
                  <a:solidFill>
                    <a:schemeClr val="bg1"/>
                  </a:solidFill>
                  <a:latin typeface="+mj-lt"/>
                </a:rPr>
                <a:t>Info.</a:t>
              </a:r>
              <a:endParaRPr lang="ko-KR" altLang="en-US" sz="11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18</a:t>
            </a:fld>
            <a:endParaRPr lang="ko-KR" altLang="en-US"/>
          </a:p>
        </p:txBody>
      </p:sp>
      <p:cxnSp>
        <p:nvCxnSpPr>
          <p:cNvPr id="74" name="직선 화살표 연결선 73"/>
          <p:cNvCxnSpPr/>
          <p:nvPr/>
        </p:nvCxnSpPr>
        <p:spPr>
          <a:xfrm>
            <a:off x="3596027" y="5076402"/>
            <a:ext cx="2122262" cy="774829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flipH="1">
            <a:off x="3643452" y="5205118"/>
            <a:ext cx="2289880" cy="417159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03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68" grpId="0" animBg="1"/>
      <p:bldP spid="68" grpId="2" animBg="1"/>
      <p:bldP spid="54" grpId="0" animBg="1"/>
      <p:bldP spid="54" grpId="1" animBg="1"/>
      <p:bldP spid="66" grpId="0" animBg="1"/>
      <p:bldP spid="66" grpId="1" animBg="1"/>
      <p:bldP spid="45" grpId="0" animBg="1"/>
      <p:bldP spid="92" grpId="0" animBg="1"/>
      <p:bldP spid="93" grpId="0" animBg="1"/>
      <p:bldP spid="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Dynamic Changes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Allows viewing, lighting, material changes</a:t>
            </a:r>
          </a:p>
          <a:p>
            <a:pPr lvl="1"/>
            <a:r>
              <a:rPr lang="en-US" altLang="ko-KR" dirty="0" smtClean="0"/>
              <a:t>Generates new photon for such dynamic changes and construct a new ASVO</a:t>
            </a:r>
          </a:p>
          <a:p>
            <a:pPr lvl="1"/>
            <a:r>
              <a:rPr lang="en-US" altLang="ko-KR" dirty="0" smtClean="0"/>
              <a:t>Blend old and new ones until the photon tracing is completed</a:t>
            </a:r>
          </a:p>
          <a:p>
            <a:pPr lvl="2"/>
            <a:r>
              <a:rPr lang="en-US" altLang="ko-KR" dirty="0"/>
              <a:t>Similar to the concept of </a:t>
            </a:r>
            <a:r>
              <a:rPr lang="en-US" altLang="ko-KR" dirty="0" err="1" smtClean="0"/>
              <a:t>geomorphing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7695594" y="5118976"/>
            <a:ext cx="1233313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Trace Photons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7066378" y="5255292"/>
            <a:ext cx="694530" cy="759518"/>
            <a:chOff x="2583471" y="2919220"/>
            <a:chExt cx="2040381" cy="759518"/>
          </a:xfrm>
        </p:grpSpPr>
        <p:sp>
          <p:nvSpPr>
            <p:cNvPr id="9" name="오른쪽 화살표 8"/>
            <p:cNvSpPr/>
            <p:nvPr/>
          </p:nvSpPr>
          <p:spPr>
            <a:xfrm rot="10800000">
              <a:off x="2583471" y="2919220"/>
              <a:ext cx="1904696" cy="361512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67453" y="3247851"/>
              <a:ext cx="18563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+mj-lt"/>
                </a:rPr>
                <a:t>Photon</a:t>
              </a:r>
              <a:br>
                <a:rPr lang="en-US" altLang="ko-KR" sz="1100" dirty="0" smtClean="0">
                  <a:latin typeface="+mj-lt"/>
                </a:rPr>
              </a:br>
              <a:r>
                <a:rPr lang="en-US" altLang="ko-KR" sz="1100" dirty="0" smtClean="0">
                  <a:latin typeface="+mj-lt"/>
                </a:rPr>
                <a:t>Info.</a:t>
              </a:r>
              <a:endParaRPr lang="ko-KR" altLang="en-US" sz="1100" dirty="0">
                <a:latin typeface="+mj-lt"/>
              </a:endParaRPr>
            </a:p>
          </p:txBody>
        </p:sp>
      </p:grpSp>
      <p:sp>
        <p:nvSpPr>
          <p:cNvPr id="12" name="모서리가 둥근 직사각형 11"/>
          <p:cNvSpPr/>
          <p:nvPr/>
        </p:nvSpPr>
        <p:spPr>
          <a:xfrm>
            <a:off x="3347334" y="5116482"/>
            <a:ext cx="1233313" cy="634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+mj-lt"/>
              </a:rPr>
              <a:t>Shading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523139" y="4716085"/>
            <a:ext cx="2574551" cy="1439927"/>
            <a:chOff x="4523139" y="4503539"/>
            <a:chExt cx="2574551" cy="1439927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5639" y="4503539"/>
              <a:ext cx="2382051" cy="1439927"/>
            </a:xfrm>
            <a:prstGeom prst="rect">
              <a:avLst/>
            </a:prstGeom>
          </p:spPr>
        </p:pic>
        <p:sp>
          <p:nvSpPr>
            <p:cNvPr id="13" name="오른쪽 화살표 12"/>
            <p:cNvSpPr/>
            <p:nvPr/>
          </p:nvSpPr>
          <p:spPr>
            <a:xfrm rot="10800000">
              <a:off x="4523139" y="5143303"/>
              <a:ext cx="278716" cy="15541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826978" y="4716085"/>
            <a:ext cx="2550165" cy="1439927"/>
            <a:chOff x="826978" y="4503539"/>
            <a:chExt cx="2550165" cy="143992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978" y="4503539"/>
              <a:ext cx="2382051" cy="1439927"/>
            </a:xfrm>
            <a:prstGeom prst="rect">
              <a:avLst/>
            </a:prstGeom>
          </p:spPr>
        </p:pic>
        <p:sp>
          <p:nvSpPr>
            <p:cNvPr id="14" name="오른쪽 화살표 13"/>
            <p:cNvSpPr/>
            <p:nvPr/>
          </p:nvSpPr>
          <p:spPr>
            <a:xfrm>
              <a:off x="3098427" y="5137137"/>
              <a:ext cx="278716" cy="15541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lt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98218" y="6156012"/>
            <a:ext cx="123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Old ASVO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286879" y="6151939"/>
            <a:ext cx="1335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New ASVO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57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Interactive responsiveness</a:t>
            </a:r>
          </a:p>
          <a:p>
            <a:pPr lvl="1"/>
            <a:r>
              <a:rPr lang="en-US" altLang="ko-KR" dirty="0"/>
              <a:t>About 30 </a:t>
            </a:r>
            <a:r>
              <a:rPr lang="en-US" altLang="ko-KR" dirty="0" err="1"/>
              <a:t>ms</a:t>
            </a:r>
            <a:r>
              <a:rPr lang="en-US" altLang="ko-KR" dirty="0"/>
              <a:t> response time for dynamic changes on cameras, materials, and lights</a:t>
            </a:r>
          </a:p>
          <a:p>
            <a:r>
              <a:rPr lang="en-US" altLang="ko-KR" dirty="0" smtClean="0"/>
              <a:t>High </a:t>
            </a:r>
            <a:r>
              <a:rPr lang="en-US" altLang="ko-KR" dirty="0"/>
              <a:t>performance</a:t>
            </a:r>
          </a:p>
          <a:p>
            <a:pPr lvl="1"/>
            <a:r>
              <a:rPr lang="en-US" altLang="ko-KR" dirty="0"/>
              <a:t>3 M ~ 20 M </a:t>
            </a:r>
            <a:r>
              <a:rPr lang="en-US" altLang="ko-KR" dirty="0" smtClean="0"/>
              <a:t>rays/s</a:t>
            </a:r>
          </a:p>
          <a:p>
            <a:r>
              <a:rPr lang="en-US" altLang="ko-KR" dirty="0" smtClean="0"/>
              <a:t>High complexity</a:t>
            </a:r>
          </a:p>
          <a:p>
            <a:pPr lvl="1"/>
            <a:r>
              <a:rPr lang="en-US" altLang="ko-KR" dirty="0" smtClean="0"/>
              <a:t>Up to 470 M triangles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95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Test environment (PC)</a:t>
            </a:r>
          </a:p>
          <a:p>
            <a:pPr lvl="1"/>
            <a:r>
              <a:rPr lang="en-US" altLang="ko-KR" dirty="0"/>
              <a:t>Intel Core i7 CPU (</a:t>
            </a:r>
            <a:r>
              <a:rPr lang="en-US" altLang="ko-KR" dirty="0" err="1" smtClean="0"/>
              <a:t>hexa</a:t>
            </a:r>
            <a:r>
              <a:rPr lang="en-US" altLang="ko-KR" dirty="0" smtClean="0"/>
              <a:t>-core) w/ 8 </a:t>
            </a:r>
            <a:r>
              <a:rPr lang="en-US" altLang="ko-KR" dirty="0"/>
              <a:t>GB </a:t>
            </a:r>
            <a:r>
              <a:rPr lang="en-US" altLang="ko-KR" dirty="0" smtClean="0"/>
              <a:t>RAM</a:t>
            </a:r>
          </a:p>
          <a:p>
            <a:pPr lvl="1"/>
            <a:r>
              <a:rPr lang="en-US" altLang="ko-KR" dirty="0" smtClean="0"/>
              <a:t>NVIDIA GTX </a:t>
            </a:r>
            <a:r>
              <a:rPr lang="en-US" altLang="ko-KR" dirty="0"/>
              <a:t>680 </a:t>
            </a:r>
            <a:r>
              <a:rPr lang="en-US" altLang="ko-KR" dirty="0" smtClean="0"/>
              <a:t>card with </a:t>
            </a:r>
            <a:r>
              <a:rPr lang="en-US" altLang="ko-KR" dirty="0"/>
              <a:t>2 GB </a:t>
            </a:r>
            <a:r>
              <a:rPr lang="en-US" altLang="ko-KR" dirty="0" smtClean="0"/>
              <a:t>DRAM</a:t>
            </a:r>
          </a:p>
          <a:p>
            <a:pPr marL="914400" lvl="2" indent="0">
              <a:buNone/>
            </a:pPr>
            <a:r>
              <a:rPr lang="en-US" altLang="ko-KR" dirty="0"/>
              <a:t>15</a:t>
            </a:r>
            <a:r>
              <a:rPr lang="en-US" altLang="ko-KR" dirty="0" smtClean="0"/>
              <a:t>% of GPU </a:t>
            </a:r>
            <a:r>
              <a:rPr lang="en-US" altLang="ko-KR" dirty="0"/>
              <a:t>memory </a:t>
            </a:r>
            <a:r>
              <a:rPr lang="en-US" altLang="ko-KR" dirty="0" smtClean="0"/>
              <a:t>was </a:t>
            </a:r>
            <a:r>
              <a:rPr lang="en-US" altLang="ko-KR" dirty="0"/>
              <a:t>allocated for upper </a:t>
            </a:r>
            <a:r>
              <a:rPr lang="en-US" altLang="ko-KR" dirty="0" smtClean="0"/>
              <a:t>ASVO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Boeing </a:t>
            </a:r>
            <a:r>
              <a:rPr lang="en-US" altLang="ko-KR" dirty="0"/>
              <a:t>777 model benchmark</a:t>
            </a:r>
          </a:p>
          <a:p>
            <a:pPr lvl="1"/>
            <a:r>
              <a:rPr lang="en-US" altLang="ko-KR" dirty="0"/>
              <a:t>366M Triangles</a:t>
            </a:r>
          </a:p>
          <a:p>
            <a:pPr lvl="1"/>
            <a:r>
              <a:rPr lang="en-US" altLang="ko-KR" dirty="0"/>
              <a:t>15.6 GB mesh + 21.8 GB BVH for raw model</a:t>
            </a:r>
          </a:p>
          <a:p>
            <a:pPr lvl="1"/>
            <a:r>
              <a:rPr lang="en-US" altLang="ko-KR" dirty="0"/>
              <a:t>6.55 GB for </a:t>
            </a:r>
            <a:r>
              <a:rPr lang="en-US" altLang="ko-KR" dirty="0" err="1"/>
              <a:t>HCCMesh</a:t>
            </a:r>
            <a:endParaRPr lang="en-US" altLang="ko-KR" dirty="0"/>
          </a:p>
          <a:p>
            <a:pPr lvl="1"/>
            <a:r>
              <a:rPr lang="en-US" altLang="ko-KR" dirty="0"/>
              <a:t>11 area lights (generated 5 M photons each)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98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Comparison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3.9 times improvement over CPU-only implementation</a:t>
            </a:r>
          </a:p>
          <a:p>
            <a:pPr lvl="1"/>
            <a:r>
              <a:rPr lang="en-US" altLang="ko-KR" dirty="0" smtClean="0"/>
              <a:t>Same algorithm, but running on CPU only</a:t>
            </a:r>
          </a:p>
          <a:p>
            <a:pPr lvl="1"/>
            <a:r>
              <a:rPr lang="en-US" altLang="ko-KR" dirty="0" smtClean="0"/>
              <a:t>Main memory holds both representations (</a:t>
            </a:r>
            <a:r>
              <a:rPr lang="en-US" altLang="ko-KR" dirty="0" err="1" smtClean="0"/>
              <a:t>HCCMeshes</a:t>
            </a:r>
            <a:r>
              <a:rPr lang="en-US" altLang="ko-KR" dirty="0" smtClean="0"/>
              <a:t>, ASVOs)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135 </a:t>
            </a:r>
            <a:r>
              <a:rPr lang="en-US" altLang="ko-KR" dirty="0"/>
              <a:t>times improvement </a:t>
            </a:r>
            <a:r>
              <a:rPr lang="en-US" altLang="ko-KR" dirty="0" smtClean="0"/>
              <a:t>over simple </a:t>
            </a:r>
            <a:r>
              <a:rPr lang="en-US" altLang="ko-KR" dirty="0"/>
              <a:t>photon </a:t>
            </a:r>
            <a:r>
              <a:rPr lang="en-US" altLang="ko-KR" dirty="0" smtClean="0"/>
              <a:t>mapping</a:t>
            </a:r>
            <a:r>
              <a:rPr lang="en-US" altLang="ko-KR" dirty="0"/>
              <a:t> </a:t>
            </a:r>
            <a:r>
              <a:rPr lang="en-US" altLang="ko-KR" dirty="0" smtClean="0"/>
              <a:t>on CPU</a:t>
            </a:r>
          </a:p>
          <a:p>
            <a:pPr lvl="1"/>
            <a:r>
              <a:rPr lang="en-US" altLang="ko-KR" dirty="0"/>
              <a:t>U</a:t>
            </a:r>
            <a:r>
              <a:rPr lang="en-US" altLang="ko-KR" dirty="0" smtClean="0"/>
              <a:t>sing </a:t>
            </a:r>
            <a:r>
              <a:rPr lang="en-US" altLang="ko-KR" dirty="0" err="1"/>
              <a:t>HCCMeshes</a:t>
            </a:r>
            <a:r>
              <a:rPr lang="en-US" altLang="ko-KR" dirty="0"/>
              <a:t> </a:t>
            </a:r>
            <a:r>
              <a:rPr lang="en-US" altLang="ko-KR" dirty="0" smtClean="0"/>
              <a:t>only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2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Demonstration</a:t>
            </a:r>
            <a:endParaRPr lang="ko-KR" altLang="en-US" dirty="0"/>
          </a:p>
        </p:txBody>
      </p:sp>
      <p:pic>
        <p:nvPicPr>
          <p:cNvPr id="6" name="launching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01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Progressive Rendering</a:t>
            </a:r>
            <a:endParaRPr lang="ko-KR" altLang="en-US" dirty="0"/>
          </a:p>
        </p:txBody>
      </p:sp>
      <p:pic>
        <p:nvPicPr>
          <p:cNvPr id="4" name="progress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5703" y="2204864"/>
            <a:ext cx="7672594" cy="4316214"/>
          </a:xfr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itchFamily="34" charset="0"/>
                <a:ea typeface="Adobe 고딕 Std B" pitchFamily="34" charset="-127"/>
                <a:cs typeface="Arial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Progressively refine the frame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507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Materials Changes</a:t>
            </a:r>
            <a:endParaRPr lang="ko-KR" altLang="en-US" dirty="0"/>
          </a:p>
        </p:txBody>
      </p:sp>
      <p:pic>
        <p:nvPicPr>
          <p:cNvPr id="4" name="material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7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Lights Changes</a:t>
            </a:r>
            <a:endParaRPr lang="ko-KR" altLang="en-US" dirty="0"/>
          </a:p>
        </p:txBody>
      </p:sp>
      <p:pic>
        <p:nvPicPr>
          <p:cNvPr id="4" name="ligh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5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Present an integrated progressive </a:t>
            </a:r>
            <a:r>
              <a:rPr lang="en-US" altLang="ko-KR" dirty="0"/>
              <a:t>rendering </a:t>
            </a:r>
            <a:r>
              <a:rPr lang="en-US" altLang="ko-KR" dirty="0" smtClean="0"/>
              <a:t>framework </a:t>
            </a:r>
            <a:r>
              <a:rPr lang="en-US" altLang="ko-KR" dirty="0"/>
              <a:t>for global </a:t>
            </a:r>
            <a:r>
              <a:rPr lang="en-US" altLang="ko-KR" dirty="0" smtClean="0"/>
              <a:t>illumination of </a:t>
            </a:r>
            <a:r>
              <a:rPr lang="en-US" altLang="ko-KR" dirty="0"/>
              <a:t>massive </a:t>
            </a:r>
            <a:r>
              <a:rPr lang="en-US" altLang="ko-KR" dirty="0" smtClean="0"/>
              <a:t>models</a:t>
            </a:r>
          </a:p>
          <a:p>
            <a:pPr lvl="1"/>
            <a:r>
              <a:rPr lang="en-US" altLang="ko-KR" dirty="0" smtClean="0"/>
              <a:t>Use a decoupled representation: </a:t>
            </a:r>
            <a:r>
              <a:rPr lang="en-US" altLang="ko-KR" dirty="0" err="1" smtClean="0"/>
              <a:t>HCCMeshes</a:t>
            </a:r>
            <a:r>
              <a:rPr lang="en-US" altLang="ko-KR" dirty="0"/>
              <a:t> </a:t>
            </a:r>
            <a:r>
              <a:rPr lang="en-US" altLang="ko-KR" dirty="0" smtClean="0"/>
              <a:t>in CPU and  ASVOs in GPU for handling large-scale models</a:t>
            </a:r>
          </a:p>
          <a:p>
            <a:r>
              <a:rPr lang="en-US" altLang="ko-KR" dirty="0" smtClean="0"/>
              <a:t>Reduce expensive </a:t>
            </a:r>
            <a:r>
              <a:rPr lang="en-US" altLang="ko-KR" dirty="0"/>
              <a:t>transmission </a:t>
            </a:r>
            <a:r>
              <a:rPr lang="en-US" altLang="ko-KR" dirty="0" smtClean="0"/>
              <a:t>costs and achieve high utilizations for CPU and GPU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31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Limitations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Volumetric representation</a:t>
            </a:r>
          </a:p>
          <a:p>
            <a:pPr lvl="1"/>
            <a:r>
              <a:rPr lang="en-US" altLang="ko-KR" dirty="0" smtClean="0"/>
              <a:t>Biased and inconsistent</a:t>
            </a:r>
          </a:p>
          <a:p>
            <a:pPr lvl="1"/>
            <a:r>
              <a:rPr lang="en-US" altLang="ko-KR" dirty="0" smtClean="0"/>
              <a:t>Spans more space than its geometric model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marL="457200" lvl="1" indent="0">
              <a:buNone/>
            </a:pPr>
            <a:endParaRPr lang="en-US" altLang="ko-KR" dirty="0" smtClean="0"/>
          </a:p>
          <a:p>
            <a:pPr marL="457200" lvl="1" indent="0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28</a:t>
            </a:fld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1512356" y="3284984"/>
            <a:ext cx="2926386" cy="3002386"/>
            <a:chOff x="1535389" y="3249284"/>
            <a:chExt cx="2880320" cy="295512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80" y="3249284"/>
              <a:ext cx="2567738" cy="25677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535389" y="5835074"/>
              <a:ext cx="28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Point light sources</a:t>
              </a:r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853625" y="3284678"/>
            <a:ext cx="2926386" cy="3002694"/>
            <a:chOff x="4876658" y="3248980"/>
            <a:chExt cx="2880320" cy="2955426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2949" y="3248980"/>
              <a:ext cx="2567738" cy="256773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876658" y="5835074"/>
              <a:ext cx="28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Highly glossy materials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009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Future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Can be extended to adopt progressive photon mapping</a:t>
            </a:r>
          </a:p>
          <a:p>
            <a:endParaRPr lang="en-US" altLang="ko-KR" dirty="0"/>
          </a:p>
          <a:p>
            <a:r>
              <a:rPr lang="en-US" altLang="ko-KR" dirty="0" smtClean="0"/>
              <a:t>Optimization between two different metrics</a:t>
            </a:r>
          </a:p>
          <a:p>
            <a:pPr lvl="1"/>
            <a:r>
              <a:rPr lang="en-US" altLang="ko-KR" dirty="0" smtClean="0"/>
              <a:t>High </a:t>
            </a:r>
            <a:r>
              <a:rPr lang="en-US" altLang="ko-KR" dirty="0"/>
              <a:t>r</a:t>
            </a:r>
            <a:r>
              <a:rPr lang="en-US" altLang="ko-KR" dirty="0" smtClean="0"/>
              <a:t>endering throughput</a:t>
            </a:r>
          </a:p>
          <a:p>
            <a:pPr lvl="1"/>
            <a:r>
              <a:rPr lang="en-US" altLang="ko-KR" dirty="0" smtClean="0"/>
              <a:t>Low user responsiveness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85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Acknowledgement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Members </a:t>
            </a:r>
            <a:r>
              <a:rPr lang="en-US" altLang="ko-KR" dirty="0"/>
              <a:t>of KAIST </a:t>
            </a:r>
            <a:r>
              <a:rPr lang="en-US" altLang="ko-KR" dirty="0" err="1"/>
              <a:t>SGLab</a:t>
            </a:r>
            <a:r>
              <a:rPr lang="en-US" altLang="ko-KR" dirty="0"/>
              <a:t> for their </a:t>
            </a:r>
            <a:r>
              <a:rPr lang="en-US" altLang="ko-KR" dirty="0" smtClean="0"/>
              <a:t>supports</a:t>
            </a:r>
          </a:p>
          <a:p>
            <a:r>
              <a:rPr lang="en-US" altLang="ko-KR" dirty="0" smtClean="0"/>
              <a:t>Model donors</a:t>
            </a:r>
          </a:p>
          <a:p>
            <a:pPr lvl="1"/>
            <a:r>
              <a:rPr lang="en-US" altLang="ko-KR" dirty="0" smtClean="0"/>
              <a:t>The Boeing </a:t>
            </a:r>
            <a:r>
              <a:rPr lang="en-US" altLang="ko-KR" dirty="0"/>
              <a:t>777 model for David </a:t>
            </a:r>
            <a:r>
              <a:rPr lang="en-US" altLang="ko-KR" dirty="0" err="1"/>
              <a:t>Kasik</a:t>
            </a:r>
            <a:r>
              <a:rPr lang="en-US" altLang="ko-KR" dirty="0"/>
              <a:t> at the Boeing </a:t>
            </a:r>
            <a:r>
              <a:rPr lang="en-US" altLang="ko-KR" dirty="0" smtClean="0"/>
              <a:t>Company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Double </a:t>
            </a:r>
            <a:r>
              <a:rPr lang="en-US" altLang="ko-KR" dirty="0" smtClean="0"/>
              <a:t>Eagle model </a:t>
            </a:r>
            <a:r>
              <a:rPr lang="en-US" altLang="ko-KR" dirty="0"/>
              <a:t>for </a:t>
            </a:r>
            <a:r>
              <a:rPr lang="en-US" altLang="ko-KR" dirty="0" smtClean="0"/>
              <a:t>NNS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power plant environment for an anonymous </a:t>
            </a:r>
            <a:r>
              <a:rPr lang="en-US" altLang="ko-KR" dirty="0" smtClean="0"/>
              <a:t>donor</a:t>
            </a:r>
          </a:p>
          <a:p>
            <a:pPr lvl="1"/>
            <a:r>
              <a:rPr lang="en-US" altLang="ko-KR" dirty="0" err="1" smtClean="0"/>
              <a:t>Sponza</a:t>
            </a:r>
            <a:r>
              <a:rPr lang="en-US" altLang="ko-KR" dirty="0" smtClean="0"/>
              <a:t> for Marko </a:t>
            </a:r>
            <a:r>
              <a:rPr lang="en-US" altLang="ko-KR" dirty="0" err="1" smtClean="0"/>
              <a:t>Dabrovic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</a:t>
            </a:r>
            <a:r>
              <a:rPr lang="en-US" altLang="ko-KR" dirty="0"/>
              <a:t>. Matthew models for Stanford </a:t>
            </a:r>
            <a:r>
              <a:rPr lang="en-US" altLang="ko-KR" dirty="0" smtClean="0"/>
              <a:t>Univ.</a:t>
            </a:r>
          </a:p>
          <a:p>
            <a:pPr lvl="1"/>
            <a:r>
              <a:rPr lang="en-US" altLang="ko-KR" dirty="0" err="1" smtClean="0"/>
              <a:t>Isosurface</a:t>
            </a:r>
            <a:r>
              <a:rPr lang="en-US" altLang="ko-KR" dirty="0" smtClean="0"/>
              <a:t> </a:t>
            </a:r>
            <a:r>
              <a:rPr lang="en-US" altLang="ko-KR" dirty="0"/>
              <a:t>model </a:t>
            </a:r>
            <a:r>
              <a:rPr lang="en-US" altLang="ko-KR" dirty="0" smtClean="0"/>
              <a:t>for LLNL</a:t>
            </a:r>
            <a:endParaRPr lang="en-US" altLang="ko-KR" dirty="0"/>
          </a:p>
          <a:p>
            <a:r>
              <a:rPr lang="en-US" altLang="ko-KR" dirty="0" smtClean="0"/>
              <a:t>This </a:t>
            </a:r>
            <a:r>
              <a:rPr lang="en-US" altLang="ko-KR" dirty="0"/>
              <a:t>project was supported in part </a:t>
            </a:r>
            <a:r>
              <a:rPr lang="en-US" altLang="ko-KR" dirty="0" smtClean="0"/>
              <a:t>by following: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MCST/KOCCA/CT/R\&amp;D </a:t>
            </a:r>
            <a:r>
              <a:rPr lang="en-US" altLang="ko-KR" dirty="0" smtClean="0"/>
              <a:t>2011,DAPA/ADD </a:t>
            </a:r>
            <a:r>
              <a:rPr lang="en-US" altLang="ko-KR" dirty="0"/>
              <a:t>(UD110006MD), </a:t>
            </a:r>
            <a:r>
              <a:rPr lang="en-US" altLang="ko-KR" dirty="0" smtClean="0"/>
              <a:t>MEST/NRF/WCU </a:t>
            </a:r>
            <a:r>
              <a:rPr lang="en-US" altLang="ko-KR" dirty="0"/>
              <a:t>(R31-30007), </a:t>
            </a:r>
            <a:r>
              <a:rPr lang="en-US" altLang="ko-KR" dirty="0" smtClean="0"/>
              <a:t>BK</a:t>
            </a:r>
            <a:r>
              <a:rPr lang="en-US" altLang="ko-KR" dirty="0"/>
              <a:t>, KMCC, MSRA, </a:t>
            </a:r>
            <a:r>
              <a:rPr lang="en-US" altLang="ko-KR" dirty="0" err="1"/>
              <a:t>ExoBrain</a:t>
            </a:r>
            <a:r>
              <a:rPr lang="en-US" altLang="ko-KR" dirty="0"/>
              <a:t>, </a:t>
            </a:r>
            <a:r>
              <a:rPr lang="en-US" altLang="ko-KR" dirty="0" smtClean="0"/>
              <a:t>MEST/NRF </a:t>
            </a:r>
            <a:r>
              <a:rPr lang="en-US" altLang="ko-KR" dirty="0"/>
              <a:t>(2012-0009228).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42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 &amp; A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Thank you!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22313" y="5122644"/>
            <a:ext cx="6288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The source </a:t>
            </a:r>
            <a:r>
              <a:rPr lang="en-US" altLang="ko-KR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code is </a:t>
            </a:r>
            <a:r>
              <a:rPr lang="en-US" altLang="ko-KR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available at the project homepage:</a:t>
            </a:r>
          </a:p>
          <a:p>
            <a:r>
              <a:rPr lang="en-US" altLang="ko-KR" dirty="0" smtClean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http://sglab.kaist.ac.kr/T-ReX</a:t>
            </a:r>
            <a:endParaRPr lang="en-US" altLang="ko-KR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8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J's theme">
  <a:themeElements>
    <a:clrScheme name="Silk">
      <a:dk1>
        <a:srgbClr val="000000"/>
      </a:dk1>
      <a:lt1>
        <a:srgbClr val="FFFFFF"/>
      </a:lt1>
      <a:dk2>
        <a:srgbClr val="043988"/>
      </a:dk2>
      <a:lt2>
        <a:srgbClr val="92C2EB"/>
      </a:lt2>
      <a:accent1>
        <a:srgbClr val="836AAE"/>
      </a:accent1>
      <a:accent2>
        <a:srgbClr val="5DA577"/>
      </a:accent2>
      <a:accent3>
        <a:srgbClr val="678EB9"/>
      </a:accent3>
      <a:accent4>
        <a:srgbClr val="F7A611"/>
      </a:accent4>
      <a:accent5>
        <a:srgbClr val="A1AB38"/>
      </a:accent5>
      <a:accent6>
        <a:srgbClr val="C17790"/>
      </a:accent6>
      <a:hlink>
        <a:srgbClr val="DA5723"/>
      </a:hlink>
      <a:folHlink>
        <a:srgbClr val="226CA5"/>
      </a:folHlink>
    </a:clrScheme>
    <a:fontScheme name="TJ's font choice">
      <a:majorFont>
        <a:latin typeface="Arial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25201</TotalTime>
  <Words>875</Words>
  <Application>Microsoft Office PowerPoint</Application>
  <PresentationFormat>화면 슬라이드 쇼(4:3)</PresentationFormat>
  <Paragraphs>305</Paragraphs>
  <Slides>31</Slides>
  <Notes>31</Notes>
  <HiddenSlides>0</HiddenSlides>
  <MMClips>5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0" baseType="lpstr">
      <vt:lpstr>Adobe Heiti Std R</vt:lpstr>
      <vt:lpstr>Adobe 고딕 Std B</vt:lpstr>
      <vt:lpstr>굴림</vt:lpstr>
      <vt:lpstr>맑은 고딕</vt:lpstr>
      <vt:lpstr>Arial</vt:lpstr>
      <vt:lpstr>Cambria Math</vt:lpstr>
      <vt:lpstr>Times New Roman</vt:lpstr>
      <vt:lpstr>Wingdings</vt:lpstr>
      <vt:lpstr>TJ's theme</vt:lpstr>
      <vt:lpstr>T-ReX: Interactive Global Illumination of Massive Models on Heterogeneous Computing Resources</vt:lpstr>
      <vt:lpstr>Global Illumination</vt:lpstr>
      <vt:lpstr>Interactive Global Illumination</vt:lpstr>
      <vt:lpstr>Massive Models</vt:lpstr>
      <vt:lpstr>Motivation</vt:lpstr>
      <vt:lpstr>Heterogeneous Computing Resources</vt:lpstr>
      <vt:lpstr>Observation</vt:lpstr>
      <vt:lpstr>Our Approach</vt:lpstr>
      <vt:lpstr>PowerPoint 프레젠테이션</vt:lpstr>
      <vt:lpstr>Results</vt:lpstr>
      <vt:lpstr>Outline</vt:lpstr>
      <vt:lpstr>Ray Classification</vt:lpstr>
      <vt:lpstr>Ray Classification</vt:lpstr>
      <vt:lpstr>Data Representations</vt:lpstr>
      <vt:lpstr>Augmented Sparse Voxel Octree</vt:lpstr>
      <vt:lpstr>Augmented Sparse Voxel Octree</vt:lpstr>
      <vt:lpstr>Effect of the Occluder Bitmap</vt:lpstr>
      <vt:lpstr>Rendering Process</vt:lpstr>
      <vt:lpstr>Dynamic Changes</vt:lpstr>
      <vt:lpstr>Results</vt:lpstr>
      <vt:lpstr>Results</vt:lpstr>
      <vt:lpstr>Comparison</vt:lpstr>
      <vt:lpstr>Demonstration</vt:lpstr>
      <vt:lpstr>Progressive Rendering</vt:lpstr>
      <vt:lpstr>Materials Changes</vt:lpstr>
      <vt:lpstr>Lights Changes</vt:lpstr>
      <vt:lpstr>Conclusion</vt:lpstr>
      <vt:lpstr>Limitations</vt:lpstr>
      <vt:lpstr>Future Work</vt:lpstr>
      <vt:lpstr>Acknowledgement</vt:lpstr>
      <vt:lpstr>Q &amp; A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ned</cp:lastModifiedBy>
  <cp:revision>382</cp:revision>
  <dcterms:created xsi:type="dcterms:W3CDTF">2006-10-05T04:04:58Z</dcterms:created>
  <dcterms:modified xsi:type="dcterms:W3CDTF">2014-04-07T02:47:37Z</dcterms:modified>
</cp:coreProperties>
</file>