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0.xml" ContentType="application/vnd.openxmlformats-officedocument.presentationml.tags+xml"/>
  <Override PartName="/ppt/notesSlides/notesSlide27.xml" ContentType="application/vnd.openxmlformats-officedocument.presentationml.notesSlide+xml"/>
  <Override PartName="/ppt/tags/tag1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2.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542" r:id="rId2"/>
    <p:sldId id="543" r:id="rId3"/>
    <p:sldId id="603" r:id="rId4"/>
    <p:sldId id="557" r:id="rId5"/>
    <p:sldId id="611" r:id="rId6"/>
    <p:sldId id="555" r:id="rId7"/>
    <p:sldId id="558" r:id="rId8"/>
    <p:sldId id="612" r:id="rId9"/>
    <p:sldId id="587" r:id="rId10"/>
    <p:sldId id="607" r:id="rId11"/>
    <p:sldId id="591" r:id="rId12"/>
    <p:sldId id="600" r:id="rId13"/>
    <p:sldId id="575" r:id="rId14"/>
    <p:sldId id="563" r:id="rId15"/>
    <p:sldId id="596" r:id="rId16"/>
    <p:sldId id="581" r:id="rId17"/>
    <p:sldId id="601" r:id="rId18"/>
    <p:sldId id="577" r:id="rId19"/>
    <p:sldId id="582" r:id="rId20"/>
    <p:sldId id="583" r:id="rId21"/>
    <p:sldId id="551" r:id="rId22"/>
    <p:sldId id="609" r:id="rId23"/>
    <p:sldId id="610" r:id="rId24"/>
    <p:sldId id="593" r:id="rId25"/>
    <p:sldId id="569" r:id="rId26"/>
    <p:sldId id="544" r:id="rId27"/>
    <p:sldId id="592" r:id="rId28"/>
    <p:sldId id="552" r:id="rId29"/>
    <p:sldId id="571" r:id="rId30"/>
    <p:sldId id="548" r:id="rId31"/>
    <p:sldId id="549" r:id="rId32"/>
    <p:sldId id="547" r:id="rId33"/>
    <p:sldId id="546" r:id="rId34"/>
    <p:sldId id="608"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FF"/>
    <a:srgbClr val="FF0066"/>
    <a:srgbClr val="1E1C11"/>
    <a:srgbClr val="B0B597"/>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68" autoAdjust="0"/>
    <p:restoredTop sz="84404" autoAdjust="0"/>
  </p:normalViewPr>
  <p:slideViewPr>
    <p:cSldViewPr>
      <p:cViewPr varScale="1">
        <p:scale>
          <a:sx n="64" d="100"/>
          <a:sy n="64" d="100"/>
        </p:scale>
        <p:origin x="1686"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cs typeface="Arial" pitchFamily="34" charset="0"/>
              </a:defRPr>
            </a:lvl1pPr>
          </a:lstStyle>
          <a:p>
            <a:pPr>
              <a:defRPr/>
            </a:pPr>
            <a:endParaRPr lang="en-US" altLang="zh-TW"/>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pitchFamily="34" charset="0"/>
              </a:defRPr>
            </a:lvl1pPr>
          </a:lstStyle>
          <a:p>
            <a:pPr>
              <a:defRPr/>
            </a:pPr>
            <a:fld id="{EF4F1894-D92D-407D-89A4-052F484936BF}" type="datetimeFigureOut">
              <a:rPr lang="en-US" altLang="zh-TW"/>
              <a:pPr>
                <a:defRPr/>
              </a:pPr>
              <a:t>12/6/2014</a:t>
            </a:fld>
            <a:endParaRPr lang="en-US" altLang="zh-T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cs typeface="Arial" pitchFamily="34" charset="0"/>
              </a:defRPr>
            </a:lvl1pPr>
          </a:lstStyle>
          <a:p>
            <a:pPr>
              <a:defRPr/>
            </a:pPr>
            <a:endParaRPr lang="en-US" altLang="zh-T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483DC4A-AEC0-4E3F-8C44-BB4012C649AD}" type="slidenum">
              <a:rPr lang="en-US" altLang="zh-TW"/>
              <a:pPr/>
              <a:t>‹#›</a:t>
            </a:fld>
            <a:endParaRPr lang="en-US" altLang="zh-TW"/>
          </a:p>
        </p:txBody>
      </p:sp>
    </p:spTree>
    <p:extLst>
      <p:ext uri="{BB962C8B-B14F-4D97-AF65-F5344CB8AC3E}">
        <p14:creationId xmlns:p14="http://schemas.microsoft.com/office/powerpoint/2010/main" val="32304703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Good afternoon</a:t>
            </a:r>
            <a:r>
              <a:rPr lang="en-US" altLang="zh-CN" baseline="0" dirty="0" smtClean="0"/>
              <a:t>. In this talk, I will introduce an accurate and automatic image </a:t>
            </a:r>
            <a:r>
              <a:rPr lang="en-US" altLang="zh-CN" baseline="0" dirty="0" err="1" smtClean="0"/>
              <a:t>vectorization</a:t>
            </a:r>
            <a:r>
              <a:rPr lang="en-US" altLang="zh-CN" baseline="0" dirty="0" smtClean="0"/>
              <a:t> using hierarchical diffusion curves. </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a:t>
            </a:fld>
            <a:endParaRPr lang="en-US" altLang="zh-TW"/>
          </a:p>
        </p:txBody>
      </p:sp>
    </p:spTree>
    <p:extLst>
      <p:ext uri="{BB962C8B-B14F-4D97-AF65-F5344CB8AC3E}">
        <p14:creationId xmlns:p14="http://schemas.microsoft.com/office/powerpoint/2010/main" val="3360444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Image</a:t>
            </a:r>
            <a:r>
              <a:rPr lang="en-US" altLang="zh-CN" baseline="0" dirty="0" smtClean="0"/>
              <a:t> </a:t>
            </a:r>
            <a:r>
              <a:rPr lang="en-US" altLang="zh-CN" baseline="0" dirty="0" err="1" smtClean="0"/>
              <a:t>vectorization</a:t>
            </a:r>
            <a:r>
              <a:rPr lang="en-US" altLang="zh-CN" baseline="0" dirty="0" smtClean="0"/>
              <a:t> is to convert a raster image into a vector graphics. </a:t>
            </a:r>
          </a:p>
          <a:p>
            <a:r>
              <a:rPr lang="en-US" altLang="zh-CN" baseline="0" dirty="0" smtClean="0"/>
              <a:t>Vector graphics uses vector primitives to represent the image, such as points, curves and meshes.</a:t>
            </a:r>
          </a:p>
          <a:p>
            <a:r>
              <a:rPr lang="en-US" altLang="zh-CN" baseline="0" dirty="0" smtClean="0"/>
              <a:t>It is a compact and resolution-independent representation.</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a:t>
            </a:fld>
            <a:endParaRPr lang="en-US" altLang="zh-TW"/>
          </a:p>
        </p:txBody>
      </p:sp>
    </p:spTree>
    <p:extLst>
      <p:ext uri="{BB962C8B-B14F-4D97-AF65-F5344CB8AC3E}">
        <p14:creationId xmlns:p14="http://schemas.microsoft.com/office/powerpoint/2010/main" val="2576308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 diffusion curve image is a powerful vector graphics representation. By defining colors along a sparse set of control curves, </a:t>
            </a:r>
          </a:p>
          <a:p>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[click] and enforcing non-zero </a:t>
            </a:r>
            <a:r>
              <a:rPr lang="en-US" altLang="zh-CN" sz="12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Laplacian</a:t>
            </a:r>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values on the curves and zero </a:t>
            </a:r>
            <a:r>
              <a:rPr lang="en-US" altLang="zh-CN" sz="1200" b="0" i="0" u="none" strike="noStrike" kern="1200" baseline="0" dirty="0" err="1" smtClean="0">
                <a:solidFill>
                  <a:schemeClr val="tx1"/>
                </a:solidFill>
                <a:latin typeface="Arial" pitchFamily="-108" charset="0"/>
                <a:ea typeface="ＭＳ Ｐゴシック" pitchFamily="-108" charset="-128"/>
                <a:cs typeface="ＭＳ Ｐゴシック" pitchFamily="-108" charset="-128"/>
              </a:rPr>
              <a:t>Laplacian</a:t>
            </a:r>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 values elsewhere,</a:t>
            </a:r>
          </a:p>
          <a:p>
            <a:r>
              <a:rPr lang="en-US" altLang="zh-CN" sz="1200" b="0" i="0" u="none" strike="noStrike" kern="1200" baseline="0" dirty="0" smtClean="0">
                <a:solidFill>
                  <a:schemeClr val="tx1"/>
                </a:solidFill>
                <a:latin typeface="Arial" charset="0"/>
                <a:ea typeface="ＭＳ Ｐゴシック" charset="0"/>
                <a:cs typeface="ＭＳ Ｐゴシック" charset="0"/>
              </a:rPr>
              <a:t>[click] </a:t>
            </a:r>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the diffusion curve image generates a smooth shaded image between the curves by solving a Poisson diffusion equation.</a:t>
            </a:r>
          </a:p>
          <a:p>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charset="0"/>
              </a:rPr>
              <a:t>[click] </a:t>
            </a:r>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As with other vector graphics models, diffusion curves have a compact representation</a:t>
            </a:r>
          </a:p>
          <a:p>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and provide resolution independent sharp boundaries as well as rich and smooth shading variations.</a:t>
            </a:r>
            <a:endParaRPr lang="en-US" altLang="zh-CN" sz="1200" b="0" i="0" u="none" strike="noStrike" kern="1200" baseline="0" dirty="0" smtClean="0">
              <a:solidFill>
                <a:schemeClr val="tx1"/>
              </a:solidFill>
              <a:latin typeface="Arial" pitchFamily="-108" charset="0"/>
              <a:ea typeface="ＭＳ Ｐゴシック" pitchFamily="-108" charset="-128"/>
              <a:cs typeface="ＭＳ Ｐゴシック" charset="0"/>
            </a:endParaRP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3</a:t>
            </a:fld>
            <a:endParaRPr lang="en-US" altLang="zh-TW"/>
          </a:p>
        </p:txBody>
      </p:sp>
    </p:spTree>
    <p:extLst>
      <p:ext uri="{BB962C8B-B14F-4D97-AF65-F5344CB8AC3E}">
        <p14:creationId xmlns:p14="http://schemas.microsoft.com/office/powerpoint/2010/main" val="806751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Our work is to convert arbitrary raster images to diffusion curves. </a:t>
            </a:r>
          </a:p>
          <a:p>
            <a:r>
              <a:rPr lang="en-US" altLang="zh-CN" baseline="0" dirty="0" smtClean="0"/>
              <a:t>[click] Especially for natural images, they usually have rich content, </a:t>
            </a:r>
          </a:p>
          <a:p>
            <a:r>
              <a:rPr lang="en-US" altLang="zh-CN" baseline="0" dirty="0" smtClean="0"/>
              <a:t>[click] not only including sharp features, </a:t>
            </a:r>
          </a:p>
          <a:p>
            <a:r>
              <a:rPr lang="en-US" altLang="zh-CN" baseline="0" dirty="0" smtClean="0"/>
              <a:t>[click] but also including smooth variations. How to perform high quality reconstruction for natural images remains a difficult problem.</a:t>
            </a:r>
          </a:p>
          <a:p>
            <a:r>
              <a:rPr lang="en-US" altLang="zh-CN" baseline="0" dirty="0" smtClean="0"/>
              <a:t>[click] Another problem is how to fully automatically extract curves to reduce the workload of content creation.</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4</a:t>
            </a:fld>
            <a:endParaRPr lang="en-US" altLang="zh-TW"/>
          </a:p>
        </p:txBody>
      </p:sp>
    </p:spTree>
    <p:extLst>
      <p:ext uri="{BB962C8B-B14F-4D97-AF65-F5344CB8AC3E}">
        <p14:creationId xmlns:p14="http://schemas.microsoft.com/office/powerpoint/2010/main" val="614546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t>Previous approaches use manual extraction or automatic extraction, like edge detection, to trace curves in the gradient domain. It works for sharp image features. However, for blurred edges or smooth variations, it is difficult to extract curves.</a:t>
            </a:r>
          </a:p>
          <a:p>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5</a:t>
            </a:fld>
            <a:endParaRPr lang="en-US" altLang="zh-TW"/>
          </a:p>
        </p:txBody>
      </p:sp>
    </p:spTree>
    <p:extLst>
      <p:ext uri="{BB962C8B-B14F-4D97-AF65-F5344CB8AC3E}">
        <p14:creationId xmlns:p14="http://schemas.microsoft.com/office/powerpoint/2010/main" val="1366776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charset="0"/>
              </a:rPr>
              <a:t>To address these problems, we propose </a:t>
            </a:r>
            <a:r>
              <a:rPr lang="en-US" altLang="zh-CN" baseline="0" dirty="0" smtClean="0"/>
              <a:t>an accurate and automatic method to </a:t>
            </a:r>
            <a:r>
              <a:rPr lang="en-US" altLang="zh-CN" baseline="0" dirty="0" err="1" smtClean="0"/>
              <a:t>vectorize</a:t>
            </a:r>
            <a:r>
              <a:rPr lang="en-US" altLang="zh-CN" baseline="0" dirty="0" smtClean="0"/>
              <a:t> images. We propose hierarchical diffusion curves to represent multi-scale image features. </a:t>
            </a:r>
          </a:p>
          <a:p>
            <a:r>
              <a:rPr lang="en-US" altLang="zh-CN" baseline="0" dirty="0" smtClean="0"/>
              <a:t>Meanwhile, we classify </a:t>
            </a:r>
            <a:r>
              <a:rPr lang="en-US" altLang="zh-CN" baseline="0" dirty="0" err="1" smtClean="0"/>
              <a:t>Laplacian</a:t>
            </a:r>
            <a:r>
              <a:rPr lang="en-US" altLang="zh-CN" baseline="0" dirty="0" smtClean="0"/>
              <a:t> and </a:t>
            </a:r>
            <a:r>
              <a:rPr lang="en-US" altLang="zh-CN" baseline="0" dirty="0" err="1" smtClean="0"/>
              <a:t>bilaplacian</a:t>
            </a:r>
            <a:r>
              <a:rPr lang="en-US" altLang="zh-CN" baseline="0" dirty="0" smtClean="0"/>
              <a:t> diffusion curves to improve reconstruction quality.</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6</a:t>
            </a:fld>
            <a:endParaRPr lang="en-US" altLang="zh-TW"/>
          </a:p>
        </p:txBody>
      </p:sp>
    </p:spTree>
    <p:extLst>
      <p:ext uri="{BB962C8B-B14F-4D97-AF65-F5344CB8AC3E}">
        <p14:creationId xmlns:p14="http://schemas.microsoft.com/office/powerpoint/2010/main" val="1559363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key idea</a:t>
            </a:r>
            <a:r>
              <a:rPr lang="en-CA" baseline="0" dirty="0" smtClean="0"/>
              <a:t> of our method is to trace curves in the </a:t>
            </a:r>
            <a:r>
              <a:rPr lang="en-CA" baseline="0" dirty="0" err="1" smtClean="0"/>
              <a:t>Laplacian</a:t>
            </a:r>
            <a:r>
              <a:rPr lang="en-CA" baseline="0" dirty="0" smtClean="0"/>
              <a:t> domain instead of gradient domain, which captures both sharp and smooth image features. </a:t>
            </a:r>
          </a:p>
          <a:p>
            <a:r>
              <a:rPr lang="en-CA" baseline="0" dirty="0" smtClean="0"/>
              <a:t>[click] Here are the results of the gradient domain and </a:t>
            </a:r>
            <a:r>
              <a:rPr lang="en-CA" baseline="0" dirty="0" err="1" smtClean="0"/>
              <a:t>Laplacian</a:t>
            </a:r>
            <a:r>
              <a:rPr lang="en-CA" baseline="0" dirty="0" smtClean="0"/>
              <a:t> domain, which are different.</a:t>
            </a:r>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7</a:t>
            </a:fld>
            <a:endParaRPr lang="en-US" altLang="zh-TW"/>
          </a:p>
        </p:txBody>
      </p:sp>
    </p:spTree>
    <p:extLst>
      <p:ext uri="{BB962C8B-B14F-4D97-AF65-F5344CB8AC3E}">
        <p14:creationId xmlns:p14="http://schemas.microsoft.com/office/powerpoint/2010/main" val="3439507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show</a:t>
            </a:r>
            <a:r>
              <a:rPr lang="en-CA" baseline="0" dirty="0" smtClean="0"/>
              <a:t> our choice for fitting curves in the </a:t>
            </a:r>
            <a:r>
              <a:rPr lang="en-CA" baseline="0" dirty="0" err="1" smtClean="0"/>
              <a:t>Laplacian</a:t>
            </a:r>
            <a:r>
              <a:rPr lang="en-CA" baseline="0" dirty="0" smtClean="0"/>
              <a:t> domain, comparing against gradient domain using a simple 1D example.</a:t>
            </a:r>
          </a:p>
          <a:p>
            <a:r>
              <a:rPr lang="en-CA" baseline="0" dirty="0" smtClean="0"/>
              <a:t>[click] Many images not only include sharp edges, but also include blurred edges and regions with variations. </a:t>
            </a:r>
          </a:p>
          <a:p>
            <a:r>
              <a:rPr lang="en-CA" baseline="0" dirty="0" smtClean="0"/>
              <a:t>[click] Previous diffusion curve fitting approaches extract curves in the image domain using edge detection, effectively fitting curve structures to local maxima in the gradient domain. </a:t>
            </a:r>
          </a:p>
          <a:p>
            <a:r>
              <a:rPr lang="en-CA" baseline="0" dirty="0" smtClean="0"/>
              <a:t>[click] For sharp edges, significant </a:t>
            </a:r>
            <a:r>
              <a:rPr lang="en-CA" baseline="0" dirty="0" err="1" smtClean="0"/>
              <a:t>Laplacian</a:t>
            </a:r>
            <a:r>
              <a:rPr lang="en-CA" baseline="0" dirty="0" smtClean="0"/>
              <a:t> values overlap large gradient values. Therefore, in this case, gradient domain methods accurately detect and place curves in meaningful regions. </a:t>
            </a:r>
          </a:p>
          <a:p>
            <a:r>
              <a:rPr lang="en-CA" baseline="0" dirty="0" smtClean="0"/>
              <a:t>[click] However, for blurred edges or smooth image variations, maxima in the gradient domain do not overlap with significant </a:t>
            </a:r>
            <a:r>
              <a:rPr lang="en-CA" baseline="0" dirty="0" err="1" smtClean="0"/>
              <a:t>Laplacian</a:t>
            </a:r>
            <a:r>
              <a:rPr lang="en-CA" baseline="0" dirty="0" smtClean="0"/>
              <a:t> value. As a result, gradient domain methods end up placing curves away from regions with significant </a:t>
            </a:r>
            <a:r>
              <a:rPr lang="en-CA" baseline="0" dirty="0" err="1" smtClean="0"/>
              <a:t>Laplacian</a:t>
            </a:r>
            <a:r>
              <a:rPr lang="en-CA" baseline="0" dirty="0" smtClean="0"/>
              <a:t> values. Without accurate curve placement in these regions, the resulting diffusion curve image reconstruction cannot properly capture these smooth image variations. Accurately detecting regions of smooth image variation, or with very blurred edges, in the gradient domain is very difficult. </a:t>
            </a:r>
          </a:p>
          <a:p>
            <a:r>
              <a:rPr lang="en-CA" baseline="0" dirty="0" smtClean="0"/>
              <a:t>[click] Our </a:t>
            </a:r>
            <a:r>
              <a:rPr lang="en-CA" baseline="0" dirty="0" err="1" smtClean="0"/>
              <a:t>Laplacian</a:t>
            </a:r>
            <a:r>
              <a:rPr lang="en-CA" baseline="0" dirty="0" smtClean="0"/>
              <a:t> domain algorithm, on the other hand, directly detects these regions with significant </a:t>
            </a:r>
            <a:r>
              <a:rPr lang="en-CA" baseline="0" dirty="0" err="1" smtClean="0"/>
              <a:t>Laplacian</a:t>
            </a:r>
            <a:r>
              <a:rPr lang="en-CA" baseline="0" dirty="0" smtClean="0"/>
              <a:t> values, including those associated with both sharp edges and blurred edges, as well as the types of variations. With accurately placed curves, our method faithfully reconstructs the input image.</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8</a:t>
            </a:fld>
            <a:endParaRPr lang="en-US" altLang="zh-TW"/>
          </a:p>
        </p:txBody>
      </p:sp>
    </p:spTree>
    <p:extLst>
      <p:ext uri="{BB962C8B-B14F-4D97-AF65-F5344CB8AC3E}">
        <p14:creationId xmlns:p14="http://schemas.microsoft.com/office/powerpoint/2010/main" val="2677590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We illustrate another simple example in 2D. </a:t>
            </a:r>
          </a:p>
          <a:p>
            <a:r>
              <a:rPr lang="en-US" altLang="zh-CN" baseline="0" dirty="0" smtClean="0"/>
              <a:t>Given an input image, which contains both a sharp circular edge and a blurred edge defined along an “S”-shaped profile,</a:t>
            </a:r>
          </a:p>
          <a:p>
            <a:r>
              <a:rPr lang="en-US" altLang="zh-CN" baseline="0" dirty="0" smtClean="0"/>
              <a:t>[click] While the circular edge is clearly identified by a gradient domain edge detector, </a:t>
            </a:r>
          </a:p>
          <a:p>
            <a:r>
              <a:rPr lang="en-US" altLang="zh-CN" baseline="0" dirty="0" smtClean="0"/>
              <a:t>[click] only the </a:t>
            </a:r>
            <a:r>
              <a:rPr lang="en-US" altLang="zh-CN" baseline="0" dirty="0" err="1" smtClean="0"/>
              <a:t>Laplacian</a:t>
            </a:r>
            <a:r>
              <a:rPr lang="en-US" altLang="zh-CN" baseline="0" dirty="0" smtClean="0"/>
              <a:t> transform is capable of identifying the large </a:t>
            </a:r>
            <a:r>
              <a:rPr lang="en-US" altLang="zh-CN" baseline="0" dirty="0" err="1" smtClean="0"/>
              <a:t>Laplacian</a:t>
            </a:r>
            <a:r>
              <a:rPr lang="en-US" altLang="zh-CN" baseline="0" dirty="0" smtClean="0"/>
              <a:t> values of both features.</a:t>
            </a:r>
          </a:p>
          <a:p>
            <a:r>
              <a:rPr lang="en-US" altLang="zh-CN" baseline="0" dirty="0" smtClean="0"/>
              <a:t>[click] Our </a:t>
            </a:r>
            <a:r>
              <a:rPr lang="en-US" altLang="zh-CN" baseline="0" dirty="0" err="1" smtClean="0"/>
              <a:t>Laplacian</a:t>
            </a:r>
            <a:r>
              <a:rPr lang="en-US" altLang="zh-CN" baseline="0" dirty="0" smtClean="0"/>
              <a:t> domain approach successfully extracts these features and sets the values </a:t>
            </a:r>
          </a:p>
          <a:p>
            <a:r>
              <a:rPr lang="en-US" altLang="zh-CN" baseline="0" dirty="0" smtClean="0"/>
              <a:t>[click] We can achieve a more accurate reconstruction than the results generated by the gradient domain approach.</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9</a:t>
            </a:fld>
            <a:endParaRPr lang="en-US" altLang="zh-TW"/>
          </a:p>
        </p:txBody>
      </p:sp>
    </p:spTree>
    <p:extLst>
      <p:ext uri="{BB962C8B-B14F-4D97-AF65-F5344CB8AC3E}">
        <p14:creationId xmlns:p14="http://schemas.microsoft.com/office/powerpoint/2010/main" val="285900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show one natural</a:t>
            </a:r>
            <a:r>
              <a:rPr lang="en-US" baseline="0" dirty="0" smtClean="0"/>
              <a:t> image result. Given an input image,</a:t>
            </a:r>
          </a:p>
          <a:p>
            <a:r>
              <a:rPr lang="en-US" baseline="0" dirty="0" smtClean="0"/>
              <a:t>[click] we compare the reconstruction results,</a:t>
            </a:r>
          </a:p>
          <a:p>
            <a:r>
              <a:rPr lang="en-US" baseline="0" dirty="0" smtClean="0"/>
              <a:t>[click] our result error is lower than gradient method.</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10</a:t>
            </a:fld>
            <a:endParaRPr lang="en-US" altLang="zh-TW"/>
          </a:p>
        </p:txBody>
      </p:sp>
    </p:spTree>
    <p:extLst>
      <p:ext uri="{BB962C8B-B14F-4D97-AF65-F5344CB8AC3E}">
        <p14:creationId xmlns:p14="http://schemas.microsoft.com/office/powerpoint/2010/main" val="733857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a:t>
            </a:r>
            <a:r>
              <a:rPr lang="en-US" altLang="zh-CN" baseline="0" dirty="0" smtClean="0"/>
              <a:t> will introduce our algorithm from three sections, including curve extraction in the </a:t>
            </a:r>
            <a:r>
              <a:rPr lang="en-US" altLang="zh-CN" baseline="0" dirty="0" err="1" smtClean="0"/>
              <a:t>Laplacian</a:t>
            </a:r>
            <a:r>
              <a:rPr lang="en-US" altLang="zh-CN" baseline="0" dirty="0" smtClean="0"/>
              <a:t> domain, hierarchical curve construction, and </a:t>
            </a:r>
            <a:r>
              <a:rPr lang="en-US" altLang="zh-CN" baseline="0" dirty="0" err="1" smtClean="0"/>
              <a:t>Laplacian</a:t>
            </a:r>
            <a:r>
              <a:rPr lang="en-US" altLang="zh-CN" baseline="0" dirty="0" smtClean="0"/>
              <a:t>/</a:t>
            </a:r>
            <a:r>
              <a:rPr lang="en-US" altLang="zh-CN" baseline="0" dirty="0" err="1" smtClean="0"/>
              <a:t>bilaplacian</a:t>
            </a:r>
            <a:r>
              <a:rPr lang="en-US" altLang="zh-CN" baseline="0" dirty="0" smtClean="0"/>
              <a:t> diffusion curves. </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11</a:t>
            </a:fld>
            <a:endParaRPr lang="en-US" altLang="zh-TW"/>
          </a:p>
        </p:txBody>
      </p:sp>
    </p:spTree>
    <p:extLst>
      <p:ext uri="{BB962C8B-B14F-4D97-AF65-F5344CB8AC3E}">
        <p14:creationId xmlns:p14="http://schemas.microsoft.com/office/powerpoint/2010/main" val="1827836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a:t>
            </a:r>
            <a:r>
              <a:rPr lang="en-US" altLang="zh-CN" baseline="0" dirty="0" smtClean="0"/>
              <a:t> the image </a:t>
            </a:r>
            <a:r>
              <a:rPr lang="en-US" altLang="zh-CN" baseline="0" dirty="0" err="1" smtClean="0"/>
              <a:t>Laplacian</a:t>
            </a:r>
            <a:r>
              <a:rPr lang="en-US" altLang="zh-CN" baseline="0" dirty="0" smtClean="0"/>
              <a:t> domain, we first identify curve pixels, and then connect them to form curves.</a:t>
            </a:r>
          </a:p>
          <a:p>
            <a:endParaRPr lang="en-US" altLang="zh-CN" dirty="0" smtClean="0"/>
          </a:p>
          <a:p>
            <a:r>
              <a:rPr lang="en-US" altLang="zh-CN" dirty="0" smtClean="0"/>
              <a:t>For example, given</a:t>
            </a:r>
            <a:r>
              <a:rPr lang="en-US" altLang="zh-CN" baseline="0" dirty="0" smtClean="0"/>
              <a:t> an input image,  </a:t>
            </a:r>
          </a:p>
          <a:p>
            <a:r>
              <a:rPr lang="en-US" altLang="zh-CN" baseline="0" dirty="0" smtClean="0"/>
              <a:t>[click] </a:t>
            </a:r>
            <a:r>
              <a:rPr lang="en-US" altLang="zh-CN" dirty="0" smtClean="0"/>
              <a:t>We compute</a:t>
            </a:r>
            <a:r>
              <a:rPr lang="en-US" altLang="zh-CN" baseline="0" dirty="0" smtClean="0"/>
              <a:t> the image </a:t>
            </a:r>
            <a:r>
              <a:rPr lang="en-US" altLang="zh-CN" baseline="0" dirty="0" err="1" smtClean="0"/>
              <a:t>Laplacian</a:t>
            </a:r>
            <a:r>
              <a:rPr lang="en-US" altLang="zh-CN" baseline="0" dirty="0" smtClean="0"/>
              <a:t>,</a:t>
            </a:r>
          </a:p>
          <a:p>
            <a:r>
              <a:rPr lang="en-US" altLang="zh-CN" baseline="0" dirty="0" smtClean="0"/>
              <a:t>[click] then estimate curve directions locally at each image pixel</a:t>
            </a:r>
          </a:p>
          <a:p>
            <a:r>
              <a:rPr lang="en-US" altLang="zh-CN" baseline="0" dirty="0" smtClean="0"/>
              <a:t>[click] and use non-maximal suppression kernel to compute the local maxima and form candidate curve pixels. </a:t>
            </a:r>
          </a:p>
          <a:p>
            <a:r>
              <a:rPr lang="en-US" altLang="zh-CN" baseline="0" dirty="0" smtClean="0"/>
              <a:t>[click] We connect these curve pixels along the tangent direction of pixels to form curves.</a:t>
            </a:r>
          </a:p>
          <a:p>
            <a:r>
              <a:rPr lang="en-US" altLang="zh-CN" baseline="0" dirty="0" smtClean="0"/>
              <a:t>[click] After extracting curves, we fit the </a:t>
            </a:r>
            <a:r>
              <a:rPr lang="en-US" altLang="zh-CN" baseline="0" dirty="0" err="1" smtClean="0"/>
              <a:t>Laplacian</a:t>
            </a:r>
            <a:r>
              <a:rPr lang="en-US" altLang="zh-CN" baseline="0" dirty="0" smtClean="0"/>
              <a:t> diffusion endpoint weights using a unified formulation, based on Green’s functions.</a:t>
            </a:r>
          </a:p>
          <a:p>
            <a:r>
              <a:rPr lang="en-US" altLang="zh-CN" baseline="0" dirty="0" smtClean="0"/>
              <a:t>[click] </a:t>
            </a:r>
            <a:r>
              <a:rPr lang="en-US" altLang="zh-CN" baseline="0" dirty="0" smtClean="0">
                <a:latin typeface="Arial" charset="0"/>
                <a:ea typeface="ＭＳ Ｐゴシック" charset="0"/>
              </a:rPr>
              <a:t>I</a:t>
            </a:r>
            <a:r>
              <a:rPr lang="en-US" altLang="zh-CN" baseline="0" dirty="0" smtClean="0">
                <a:latin typeface="Arial" charset="0"/>
                <a:ea typeface="ＭＳ Ｐゴシック" charset="0"/>
                <a:cs typeface="ＭＳ Ｐゴシック" charset="0"/>
              </a:rPr>
              <a:t>n this way</a:t>
            </a:r>
            <a:r>
              <a:rPr lang="en-US" altLang="zh-CN" baseline="0" dirty="0" smtClean="0"/>
              <a:t>, we can reconstruct the image from these diffusion curves.</a:t>
            </a:r>
            <a:endParaRPr lang="en-US" altLang="zh-CN" dirty="0" smtClean="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12</a:t>
            </a:fld>
            <a:endParaRPr lang="en-US" altLang="zh-TW"/>
          </a:p>
        </p:txBody>
      </p:sp>
    </p:spTree>
    <p:extLst>
      <p:ext uri="{BB962C8B-B14F-4D97-AF65-F5344CB8AC3E}">
        <p14:creationId xmlns:p14="http://schemas.microsoft.com/office/powerpoint/2010/main" val="3761784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Furthermore, we propose a hierarchical curve structure to represent multi-scale features.</a:t>
            </a:r>
          </a:p>
          <a:p>
            <a:r>
              <a:rPr lang="en-US" altLang="zh-CN" baseline="0" dirty="0" smtClean="0"/>
              <a:t>Long curves represent large scale image features, while shorter curves represent smaller scale details.</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13</a:t>
            </a:fld>
            <a:endParaRPr lang="en-US" altLang="zh-TW"/>
          </a:p>
        </p:txBody>
      </p:sp>
    </p:spTree>
    <p:extLst>
      <p:ext uri="{BB962C8B-B14F-4D97-AF65-F5344CB8AC3E}">
        <p14:creationId xmlns:p14="http://schemas.microsoft.com/office/powerpoint/2010/main" val="2042679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use structure-preserving multi-scale bilateral filtering to blur the input image into a stack of filtered images. </a:t>
            </a:r>
          </a:p>
          <a:p>
            <a:r>
              <a:rPr lang="en-US" baseline="0" dirty="0" smtClean="0"/>
              <a:t>[click] According to the scale, we set different spatial filter width and range filter width to get each scale’s image.</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14</a:t>
            </a:fld>
            <a:endParaRPr lang="en-US" altLang="zh-TW"/>
          </a:p>
        </p:txBody>
      </p:sp>
    </p:spTree>
    <p:extLst>
      <p:ext uri="{BB962C8B-B14F-4D97-AF65-F5344CB8AC3E}">
        <p14:creationId xmlns:p14="http://schemas.microsoft.com/office/powerpoint/2010/main" val="1209715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After bilateral</a:t>
            </a:r>
            <a:r>
              <a:rPr lang="en-US" altLang="zh-CN" baseline="0" dirty="0" smtClean="0"/>
              <a:t> filtering, </a:t>
            </a:r>
          </a:p>
          <a:p>
            <a:r>
              <a:rPr lang="en-US" altLang="zh-CN" baseline="0" dirty="0" smtClean="0"/>
              <a:t>[click] curves are extracted at each scale in the image </a:t>
            </a:r>
            <a:r>
              <a:rPr lang="en-US" altLang="zh-CN" baseline="0" dirty="0" err="1" smtClean="0"/>
              <a:t>Laplacian</a:t>
            </a:r>
            <a:r>
              <a:rPr lang="en-US" altLang="zh-CN" baseline="0" dirty="0" smtClean="0"/>
              <a:t> domain.</a:t>
            </a:r>
          </a:p>
          <a:p>
            <a:r>
              <a:rPr lang="en-US" altLang="zh-CN" baseline="0" dirty="0" smtClean="0"/>
              <a:t>[click] then, to preserve large-scale image features, curves are constructed from the coarsest scale first. For finer scale, we remove overlapping regions with all coarsest curves as curves of the scale.</a:t>
            </a:r>
          </a:p>
          <a:p>
            <a:r>
              <a:rPr lang="en-US" altLang="zh-CN" baseline="0" dirty="0" smtClean="0"/>
              <a:t>[click] After achieving the curves in all scales, we can construct a hierarchical curve structure.</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15</a:t>
            </a:fld>
            <a:endParaRPr lang="en-US" altLang="zh-TW"/>
          </a:p>
        </p:txBody>
      </p:sp>
    </p:spTree>
    <p:extLst>
      <p:ext uri="{BB962C8B-B14F-4D97-AF65-F5344CB8AC3E}">
        <p14:creationId xmlns:p14="http://schemas.microsoft.com/office/powerpoint/2010/main" val="3386376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According to our hierarchical representation, we can perform simple</a:t>
            </a:r>
            <a:r>
              <a:rPr lang="en-US" altLang="zh-CN" baseline="0" dirty="0" smtClean="0"/>
              <a:t> but powerful image manipulation, including detail removal and multi-scale shape abstraction.</a:t>
            </a:r>
          </a:p>
          <a:p>
            <a:r>
              <a:rPr lang="en-US" altLang="zh-CN" baseline="0" dirty="0" smtClean="0"/>
              <a:t>For example, finest scale more faithfully represents the input image,</a:t>
            </a:r>
          </a:p>
          <a:p>
            <a:r>
              <a:rPr lang="en-US" altLang="zh-CN" baseline="0" dirty="0" smtClean="0"/>
              <a:t>[click] As the removal of small features, coarser scale provides a higher level of abstraction.</a:t>
            </a:r>
          </a:p>
          <a:p>
            <a:r>
              <a:rPr lang="en-US" altLang="zh-CN" baseline="0" dirty="0" smtClean="0"/>
              <a:t>[click] and more higher abstraction.</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16</a:t>
            </a:fld>
            <a:endParaRPr lang="en-US" altLang="zh-TW"/>
          </a:p>
        </p:txBody>
      </p:sp>
    </p:spTree>
    <p:extLst>
      <p:ext uri="{BB962C8B-B14F-4D97-AF65-F5344CB8AC3E}">
        <p14:creationId xmlns:p14="http://schemas.microsoft.com/office/powerpoint/2010/main" val="3480498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These</a:t>
            </a:r>
            <a:r>
              <a:rPr lang="en-US" altLang="zh-CN" baseline="0" dirty="0" smtClean="0"/>
              <a:t> are abstraction results in different scales.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17</a:t>
            </a:fld>
            <a:endParaRPr lang="en-US" altLang="zh-TW"/>
          </a:p>
        </p:txBody>
      </p:sp>
    </p:spTree>
    <p:extLst>
      <p:ext uri="{BB962C8B-B14F-4D97-AF65-F5344CB8AC3E}">
        <p14:creationId xmlns:p14="http://schemas.microsoft.com/office/powerpoint/2010/main" val="2995625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also</a:t>
            </a:r>
            <a:r>
              <a:rPr lang="en-CA" baseline="0" dirty="0" smtClean="0"/>
              <a:t> extend our method to </a:t>
            </a:r>
            <a:r>
              <a:rPr lang="en-CA" baseline="0" dirty="0" err="1" smtClean="0"/>
              <a:t>bilaplacian</a:t>
            </a:r>
            <a:r>
              <a:rPr lang="en-CA" baseline="0" dirty="0" smtClean="0"/>
              <a:t>, tracing diffusion curves in the image </a:t>
            </a:r>
            <a:r>
              <a:rPr lang="en-CA" baseline="0" dirty="0" err="1" smtClean="0"/>
              <a:t>bilaplacian</a:t>
            </a:r>
            <a:r>
              <a:rPr lang="en-CA" baseline="0" dirty="0" smtClean="0"/>
              <a:t> domain. </a:t>
            </a:r>
          </a:p>
          <a:p>
            <a:r>
              <a:rPr lang="en-CA" dirty="0" err="1" smtClean="0"/>
              <a:t>Bilaplacian</a:t>
            </a:r>
            <a:r>
              <a:rPr lang="en-CA" dirty="0" smtClean="0"/>
              <a:t> can capture sharp</a:t>
            </a:r>
            <a:r>
              <a:rPr lang="en-CA" baseline="0" dirty="0" smtClean="0"/>
              <a:t> and </a:t>
            </a:r>
            <a:r>
              <a:rPr lang="en-CA" dirty="0" smtClean="0"/>
              <a:t>higher order smooth image</a:t>
            </a:r>
            <a:r>
              <a:rPr lang="en-CA" baseline="0" dirty="0" smtClean="0"/>
              <a:t> variations. This type of image features often appear in natural images and fluid simulations.</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18</a:t>
            </a:fld>
            <a:endParaRPr lang="en-US" altLang="zh-TW"/>
          </a:p>
        </p:txBody>
      </p:sp>
    </p:spTree>
    <p:extLst>
      <p:ext uri="{BB962C8B-B14F-4D97-AF65-F5344CB8AC3E}">
        <p14:creationId xmlns:p14="http://schemas.microsoft.com/office/powerpoint/2010/main" val="1854352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Due</a:t>
            </a:r>
            <a:r>
              <a:rPr lang="en-CA" baseline="0" dirty="0" smtClean="0"/>
              <a:t> to high computation cost of </a:t>
            </a:r>
            <a:r>
              <a:rPr lang="en-CA" baseline="0" dirty="0" err="1" smtClean="0"/>
              <a:t>bilaplacian</a:t>
            </a:r>
            <a:r>
              <a:rPr lang="en-CA" baseline="0" dirty="0" smtClean="0"/>
              <a:t>, we combine </a:t>
            </a:r>
            <a:r>
              <a:rPr lang="en-CA" baseline="0" dirty="0" err="1" smtClean="0"/>
              <a:t>Laplacian</a:t>
            </a:r>
            <a:r>
              <a:rPr lang="en-CA" baseline="0" dirty="0" smtClean="0"/>
              <a:t> and </a:t>
            </a:r>
            <a:r>
              <a:rPr lang="en-CA" baseline="0" dirty="0" err="1" smtClean="0"/>
              <a:t>bilaplacian</a:t>
            </a:r>
            <a:r>
              <a:rPr lang="en-CA" baseline="0" dirty="0" smtClean="0"/>
              <a:t> diffusion curves to represent the image.</a:t>
            </a:r>
          </a:p>
          <a:p>
            <a:r>
              <a:rPr lang="en-CA" baseline="0" dirty="0" smtClean="0"/>
              <a:t>Given an input image,</a:t>
            </a:r>
          </a:p>
          <a:p>
            <a:r>
              <a:rPr lang="en-CA" baseline="0" dirty="0" smtClean="0"/>
              <a:t>[click] we compute the </a:t>
            </a:r>
            <a:r>
              <a:rPr lang="en-CA" baseline="0" dirty="0" err="1" smtClean="0"/>
              <a:t>Laplacian</a:t>
            </a:r>
            <a:r>
              <a:rPr lang="en-CA" baseline="0" dirty="0" smtClean="0"/>
              <a:t> and </a:t>
            </a:r>
            <a:r>
              <a:rPr lang="en-CA" baseline="0" dirty="0" err="1" smtClean="0"/>
              <a:t>bilaplacian</a:t>
            </a:r>
            <a:r>
              <a:rPr lang="en-CA" baseline="0" dirty="0" smtClean="0"/>
              <a:t> domain,</a:t>
            </a:r>
          </a:p>
          <a:p>
            <a:r>
              <a:rPr lang="en-CA" baseline="0" dirty="0" smtClean="0"/>
              <a:t>[click] and extract curves respectively.</a:t>
            </a:r>
          </a:p>
          <a:p>
            <a:r>
              <a:rPr lang="en-CA" baseline="0" dirty="0" smtClean="0"/>
              <a:t>[click] Then, we use a voting scheme to classify each curve as a </a:t>
            </a:r>
            <a:r>
              <a:rPr lang="en-CA" baseline="0" dirty="0" err="1" smtClean="0"/>
              <a:t>Laplacian</a:t>
            </a:r>
            <a:r>
              <a:rPr lang="en-CA" baseline="0" dirty="0" smtClean="0"/>
              <a:t> or </a:t>
            </a:r>
            <a:r>
              <a:rPr lang="en-CA" baseline="0" dirty="0" err="1" smtClean="0"/>
              <a:t>bilaplacian</a:t>
            </a:r>
            <a:r>
              <a:rPr lang="en-CA" baseline="0" dirty="0" smtClean="0"/>
              <a:t> curve. For sharp features, we prefer </a:t>
            </a:r>
            <a:r>
              <a:rPr lang="en-CA" baseline="0" dirty="0" err="1" smtClean="0"/>
              <a:t>Laplacian</a:t>
            </a:r>
            <a:r>
              <a:rPr lang="en-CA" baseline="0" dirty="0" smtClean="0"/>
              <a:t> curves. For higher smooth variations, we use </a:t>
            </a:r>
            <a:r>
              <a:rPr lang="en-CA" baseline="0" dirty="0" err="1" smtClean="0"/>
              <a:t>bilaplacian</a:t>
            </a:r>
            <a:r>
              <a:rPr lang="en-CA" baseline="0" dirty="0" smtClean="0"/>
              <a:t> curves.</a:t>
            </a:r>
            <a:r>
              <a:rPr lang="en-CA" baseline="0" dirty="0"/>
              <a:t> </a:t>
            </a:r>
            <a:r>
              <a:rPr lang="en-CA" baseline="0" dirty="0" smtClean="0"/>
              <a:t>For detailed classification algorithm, please refer to our paper.</a:t>
            </a:r>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19</a:t>
            </a:fld>
            <a:endParaRPr lang="en-US" altLang="zh-TW"/>
          </a:p>
        </p:txBody>
      </p:sp>
    </p:spTree>
    <p:extLst>
      <p:ext uri="{BB962C8B-B14F-4D97-AF65-F5344CB8AC3E}">
        <p14:creationId xmlns:p14="http://schemas.microsoft.com/office/powerpoint/2010/main" val="4195709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If</a:t>
            </a:r>
            <a:r>
              <a:rPr lang="en-US" altLang="zh-CN" baseline="0" dirty="0" smtClean="0"/>
              <a:t> only using </a:t>
            </a:r>
            <a:r>
              <a:rPr lang="en-US" altLang="zh-CN" baseline="0" dirty="0" err="1" smtClean="0"/>
              <a:t>Laplacian</a:t>
            </a:r>
            <a:r>
              <a:rPr lang="en-US" altLang="zh-CN" baseline="0" dirty="0" smtClean="0"/>
              <a:t> curves, the color discontinuity along the curves presents a very high color variation. </a:t>
            </a:r>
          </a:p>
          <a:p>
            <a:r>
              <a:rPr lang="en-US" altLang="zh-CN" baseline="0" dirty="0" smtClean="0"/>
              <a:t>[click] If we apply </a:t>
            </a:r>
            <a:r>
              <a:rPr lang="en-US" altLang="zh-CN" baseline="0" dirty="0" err="1" smtClean="0"/>
              <a:t>bilaplacian</a:t>
            </a:r>
            <a:r>
              <a:rPr lang="en-US" altLang="zh-CN" baseline="0" dirty="0" smtClean="0"/>
              <a:t>-only curves, the discontinuity disappears. </a:t>
            </a:r>
          </a:p>
          <a:p>
            <a:r>
              <a:rPr lang="en-US" altLang="zh-CN" baseline="0" dirty="0" smtClean="0"/>
              <a:t>[click] Combining </a:t>
            </a:r>
            <a:r>
              <a:rPr lang="en-US" altLang="zh-CN" baseline="0" dirty="0" err="1" smtClean="0"/>
              <a:t>Laplacian</a:t>
            </a:r>
            <a:r>
              <a:rPr lang="en-US" altLang="zh-CN" baseline="0" dirty="0" smtClean="0"/>
              <a:t> and </a:t>
            </a:r>
            <a:r>
              <a:rPr lang="en-US" altLang="zh-CN" baseline="0" dirty="0" err="1" smtClean="0"/>
              <a:t>bilaplacian</a:t>
            </a:r>
            <a:r>
              <a:rPr lang="en-US" altLang="zh-CN" baseline="0" dirty="0" smtClean="0"/>
              <a:t> curves is a tradeoff between performance and quality.</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20</a:t>
            </a:fld>
            <a:endParaRPr lang="en-US" altLang="zh-TW"/>
          </a:p>
        </p:txBody>
      </p:sp>
    </p:spTree>
    <p:extLst>
      <p:ext uri="{BB962C8B-B14F-4D97-AF65-F5344CB8AC3E}">
        <p14:creationId xmlns:p14="http://schemas.microsoft.com/office/powerpoint/2010/main" val="2174764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b="0" i="0" u="none" strike="noStrike" kern="1200" baseline="0" dirty="0" smtClean="0">
                <a:solidFill>
                  <a:schemeClr val="tx1"/>
                </a:solidFill>
                <a:latin typeface="Arial" pitchFamily="-108" charset="0"/>
                <a:ea typeface="ＭＳ Ｐゴシック" pitchFamily="-108" charset="-128"/>
                <a:cs typeface="ＭＳ Ｐゴシック" pitchFamily="-108" charset="-128"/>
              </a:rPr>
              <a:t>We implemented our algorithm on GPU.</a:t>
            </a:r>
          </a:p>
          <a:p>
            <a:r>
              <a:rPr lang="en-US" altLang="zh-CN" dirty="0" smtClean="0">
                <a:latin typeface="Arial" charset="0"/>
                <a:ea typeface="ＭＳ Ｐゴシック" charset="0"/>
                <a:cs typeface="ＭＳ Ｐゴシック" charset="0"/>
              </a:rPr>
              <a:t>The</a:t>
            </a:r>
            <a:r>
              <a:rPr lang="en-US" altLang="zh-CN" baseline="0" dirty="0" smtClean="0">
                <a:latin typeface="Arial" charset="0"/>
                <a:ea typeface="ＭＳ Ｐゴシック" charset="0"/>
                <a:cs typeface="ＭＳ Ｐゴシック" charset="0"/>
              </a:rPr>
              <a:t> curves are up to 45 thousand curves, which only need 4 hundred Kilo bytes storage.</a:t>
            </a:r>
          </a:p>
          <a:p>
            <a:r>
              <a:rPr lang="en-US" altLang="zh-CN" baseline="0" dirty="0" smtClean="0">
                <a:latin typeface="Arial" charset="0"/>
                <a:ea typeface="ＭＳ Ｐゴシック" charset="0"/>
                <a:cs typeface="ＭＳ Ｐゴシック" charset="0"/>
              </a:rPr>
              <a:t>It can still be rendered in interactive speed.</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21</a:t>
            </a:fld>
            <a:endParaRPr lang="en-US" altLang="zh-TW"/>
          </a:p>
        </p:txBody>
      </p:sp>
    </p:spTree>
    <p:extLst>
      <p:ext uri="{BB962C8B-B14F-4D97-AF65-F5344CB8AC3E}">
        <p14:creationId xmlns:p14="http://schemas.microsoft.com/office/powerpoint/2010/main" val="1173796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 are able to accurately </a:t>
            </a:r>
            <a:r>
              <a:rPr lang="en-US" altLang="zh-CN" dirty="0" err="1" smtClean="0"/>
              <a:t>vectorize</a:t>
            </a:r>
            <a:r>
              <a:rPr lang="en-US" altLang="zh-CN" dirty="0" smtClean="0"/>
              <a:t> raster images by automatically a sparse set of multi-scale diffusion curves to a broad class of images, including vector art, computer synthesized turbulent simulations.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22</a:t>
            </a:fld>
            <a:endParaRPr lang="en-US" altLang="zh-TW"/>
          </a:p>
        </p:txBody>
      </p:sp>
    </p:spTree>
    <p:extLst>
      <p:ext uri="{BB962C8B-B14F-4D97-AF65-F5344CB8AC3E}">
        <p14:creationId xmlns:p14="http://schemas.microsoft.com/office/powerpoint/2010/main" val="3969101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and natural images.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23</a:t>
            </a:fld>
            <a:endParaRPr lang="en-US" altLang="zh-TW"/>
          </a:p>
        </p:txBody>
      </p:sp>
    </p:spTree>
    <p:extLst>
      <p:ext uri="{BB962C8B-B14F-4D97-AF65-F5344CB8AC3E}">
        <p14:creationId xmlns:p14="http://schemas.microsoft.com/office/powerpoint/2010/main" val="3969101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a:t>
            </a:r>
            <a:r>
              <a:rPr lang="en-US" altLang="zh-CN" baseline="0" dirty="0" smtClean="0"/>
              <a:t> we compare gradient domain approach and our </a:t>
            </a:r>
            <a:r>
              <a:rPr lang="en-US" altLang="zh-CN" baseline="0" dirty="0" err="1" smtClean="0"/>
              <a:t>Laplacian</a:t>
            </a:r>
            <a:r>
              <a:rPr lang="en-US" altLang="zh-CN" baseline="0" dirty="0" smtClean="0"/>
              <a:t> domain approach.</a:t>
            </a:r>
          </a:p>
          <a:p>
            <a:r>
              <a:rPr lang="en-US" altLang="zh-CN" baseline="0" dirty="0" smtClean="0"/>
              <a:t>[click] when using almost the same number of curves, </a:t>
            </a:r>
          </a:p>
          <a:p>
            <a:r>
              <a:rPr lang="en-US" altLang="zh-CN" baseline="0" dirty="0" smtClean="0"/>
              <a:t>[click] we reconstruct the results.</a:t>
            </a:r>
          </a:p>
          <a:p>
            <a:r>
              <a:rPr lang="en-US" altLang="zh-CN" baseline="0" dirty="0" smtClean="0"/>
              <a:t>[click] gradient approach does not accurately capture the important image features, the reconstruction result with these curves has high errors whereas our result using </a:t>
            </a:r>
            <a:r>
              <a:rPr lang="en-US" altLang="zh-CN" baseline="0" dirty="0" err="1" smtClean="0"/>
              <a:t>Laplacian</a:t>
            </a:r>
            <a:r>
              <a:rPr lang="en-US" altLang="zh-CN" baseline="0" dirty="0" smtClean="0"/>
              <a:t> diffusion curves, shows significant improvement.</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24</a:t>
            </a:fld>
            <a:endParaRPr lang="en-US" altLang="zh-TW"/>
          </a:p>
        </p:txBody>
      </p:sp>
    </p:spTree>
    <p:extLst>
      <p:ext uri="{BB962C8B-B14F-4D97-AF65-F5344CB8AC3E}">
        <p14:creationId xmlns:p14="http://schemas.microsoft.com/office/powerpoint/2010/main" val="1796099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Here, we reconstruct a smoother result that is closer to the original image, while gradient method reconstructs sharp boundaries without blurring. </a:t>
            </a:r>
          </a:p>
          <a:p>
            <a:r>
              <a:rPr lang="en-US" altLang="zh-CN" sz="1200" b="0" i="0" u="none" strike="noStrike" kern="1200" baseline="0" dirty="0" smtClean="0">
                <a:solidFill>
                  <a:schemeClr val="tx1"/>
                </a:solidFill>
                <a:latin typeface="+mn-lt"/>
                <a:ea typeface="+mn-ea"/>
                <a:cs typeface="+mn-cs"/>
              </a:rPr>
              <a:t>[click] In order to generate smoother results, the method needs to apply an expensive post-processing blur.</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25</a:t>
            </a:fld>
            <a:endParaRPr lang="en-US" altLang="zh-TW"/>
          </a:p>
        </p:txBody>
      </p:sp>
    </p:spTree>
    <p:extLst>
      <p:ext uri="{BB962C8B-B14F-4D97-AF65-F5344CB8AC3E}">
        <p14:creationId xmlns:p14="http://schemas.microsoft.com/office/powerpoint/2010/main" val="164550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can</a:t>
            </a:r>
            <a:r>
              <a:rPr lang="en-CA" baseline="0" dirty="0" smtClean="0"/>
              <a:t> also automatically fit curves, including </a:t>
            </a:r>
            <a:r>
              <a:rPr lang="en-CA" baseline="0" dirty="0" err="1" smtClean="0"/>
              <a:t>Laplacain</a:t>
            </a:r>
            <a:r>
              <a:rPr lang="en-CA" baseline="0" dirty="0" smtClean="0"/>
              <a:t> and </a:t>
            </a:r>
            <a:r>
              <a:rPr lang="en-CA" baseline="0" dirty="0" err="1" smtClean="0"/>
              <a:t>bilaplacian</a:t>
            </a:r>
            <a:r>
              <a:rPr lang="en-CA" baseline="0" dirty="0" smtClean="0"/>
              <a:t> curves, to a freeform vector graphics reconstruction. Our curves are similar with FFG’s sketched curves and our reconstruction retains both the sharp image edges and the smooth color variations by using </a:t>
            </a:r>
            <a:r>
              <a:rPr lang="en-CA" baseline="0" dirty="0" err="1" smtClean="0"/>
              <a:t>Laplacian</a:t>
            </a:r>
            <a:r>
              <a:rPr lang="en-CA" baseline="0" dirty="0" smtClean="0"/>
              <a:t> and </a:t>
            </a:r>
            <a:r>
              <a:rPr lang="en-CA" baseline="0" dirty="0" err="1" smtClean="0"/>
              <a:t>bilaplacian</a:t>
            </a:r>
            <a:r>
              <a:rPr lang="en-CA" baseline="0" dirty="0" smtClean="0"/>
              <a:t> diffusion curves.</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26</a:t>
            </a:fld>
            <a:endParaRPr lang="en-US" altLang="zh-TW"/>
          </a:p>
        </p:txBody>
      </p:sp>
    </p:spTree>
    <p:extLst>
      <p:ext uri="{BB962C8B-B14F-4D97-AF65-F5344CB8AC3E}">
        <p14:creationId xmlns:p14="http://schemas.microsoft.com/office/powerpoint/2010/main" val="1265031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a:t>
            </a:r>
            <a:r>
              <a:rPr lang="en-US" altLang="zh-CN" baseline="0" dirty="0" smtClean="0"/>
              <a:t> illustrates how our multi-scale curves can readily be used for image abstraction. </a:t>
            </a:r>
          </a:p>
          <a:p>
            <a:r>
              <a:rPr lang="en-US" altLang="zh-CN" baseline="0" dirty="0" smtClean="0"/>
              <a:t>[click] </a:t>
            </a:r>
            <a:r>
              <a:rPr lang="en-CA" altLang="zh-CN" baseline="0" dirty="0" smtClean="0"/>
              <a:t>the coarsest scale reconstruction preserves large-scale features, such as the head and jacket, while finer scales progressively re-introduce the small-scale details.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27</a:t>
            </a:fld>
            <a:endParaRPr lang="en-US" altLang="zh-TW"/>
          </a:p>
        </p:txBody>
      </p:sp>
    </p:spTree>
    <p:extLst>
      <p:ext uri="{BB962C8B-B14F-4D97-AF65-F5344CB8AC3E}">
        <p14:creationId xmlns:p14="http://schemas.microsoft.com/office/powerpoint/2010/main" val="1636121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a:t>
            </a:r>
            <a:r>
              <a:rPr lang="en-US" altLang="zh-CN" baseline="0" dirty="0" smtClean="0"/>
              <a:t> is a simple editing result. Given an input image, </a:t>
            </a:r>
          </a:p>
          <a:p>
            <a:r>
              <a:rPr lang="en-US" altLang="zh-CN" baseline="0" dirty="0" smtClean="0"/>
              <a:t>[click] we first extract </a:t>
            </a:r>
            <a:r>
              <a:rPr lang="en-US" altLang="zh-CN" baseline="0" dirty="0" err="1" smtClean="0"/>
              <a:t>Laplacian</a:t>
            </a:r>
            <a:r>
              <a:rPr lang="en-US" altLang="zh-CN" baseline="0" dirty="0" smtClean="0"/>
              <a:t> diffusion curves and color profiles. </a:t>
            </a:r>
          </a:p>
          <a:p>
            <a:r>
              <a:rPr lang="en-US" altLang="zh-CN" baseline="0" dirty="0" smtClean="0"/>
              <a:t>[click] In order to edit the image, we can change the colors defined on the curves and </a:t>
            </a:r>
          </a:p>
          <a:p>
            <a:r>
              <a:rPr lang="en-US" altLang="zh-CN" baseline="0" dirty="0" smtClean="0"/>
              <a:t>[click] regenerate the result without refitting the curve endpoint weights.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28</a:t>
            </a:fld>
            <a:endParaRPr lang="en-US" altLang="zh-TW"/>
          </a:p>
        </p:txBody>
      </p:sp>
    </p:spTree>
    <p:extLst>
      <p:ext uri="{BB962C8B-B14F-4D97-AF65-F5344CB8AC3E}">
        <p14:creationId xmlns:p14="http://schemas.microsoft.com/office/powerpoint/2010/main" val="691371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This illustrates our multi-scale curves and reconstruction results for complex natural images and a turbulent computer synthesized simulation result. Our results clearly reconstruct both the coarse- and fine-scale details of these challenging images.</a:t>
            </a:r>
            <a:endParaRPr lang="zh-CN" altLang="en-US" dirty="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29</a:t>
            </a:fld>
            <a:endParaRPr lang="en-US" altLang="zh-TW"/>
          </a:p>
        </p:txBody>
      </p:sp>
    </p:spTree>
    <p:extLst>
      <p:ext uri="{BB962C8B-B14F-4D97-AF65-F5344CB8AC3E}">
        <p14:creationId xmlns:p14="http://schemas.microsoft.com/office/powerpoint/2010/main" val="1452155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 conclusion</a:t>
            </a:r>
            <a:r>
              <a:rPr lang="en-US" altLang="zh-CN" baseline="0" dirty="0" smtClean="0"/>
              <a:t>, we present a robust and fully-automatic method to </a:t>
            </a:r>
            <a:r>
              <a:rPr lang="en-US" altLang="zh-CN" baseline="0" dirty="0" err="1" smtClean="0"/>
              <a:t>vectorize</a:t>
            </a:r>
            <a:r>
              <a:rPr lang="en-US" altLang="zh-CN" baseline="0" dirty="0" smtClean="0"/>
              <a:t> images using a hybrid, sparse diffusion curve representation. </a:t>
            </a:r>
          </a:p>
          <a:p>
            <a:r>
              <a:rPr lang="en-US" altLang="zh-CN" baseline="0" dirty="0" smtClean="0"/>
              <a:t>We leverage a fundamental observation that extracting curves in the </a:t>
            </a:r>
            <a:r>
              <a:rPr lang="en-US" altLang="zh-CN" baseline="0" dirty="0" err="1" smtClean="0"/>
              <a:t>Laplacian</a:t>
            </a:r>
            <a:r>
              <a:rPr lang="en-US" altLang="zh-CN" baseline="0" dirty="0" smtClean="0"/>
              <a:t>/</a:t>
            </a:r>
            <a:r>
              <a:rPr lang="en-US" altLang="zh-CN" baseline="0" dirty="0" err="1" smtClean="0"/>
              <a:t>bilaplacian</a:t>
            </a:r>
            <a:r>
              <a:rPr lang="en-US" altLang="zh-CN" baseline="0" dirty="0" smtClean="0"/>
              <a:t> domain along local maxima.</a:t>
            </a:r>
          </a:p>
          <a:p>
            <a:r>
              <a:rPr lang="en-US" altLang="zh-CN" baseline="0" dirty="0" smtClean="0"/>
              <a:t>Meanwhile, we propose a hierarchical representation to present a LOD.</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30</a:t>
            </a:fld>
            <a:endParaRPr lang="en-US" altLang="zh-TW"/>
          </a:p>
        </p:txBody>
      </p:sp>
    </p:spTree>
    <p:extLst>
      <p:ext uri="{BB962C8B-B14F-4D97-AF65-F5344CB8AC3E}">
        <p14:creationId xmlns:p14="http://schemas.microsoft.com/office/powerpoint/2010/main" val="481893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ＭＳ Ｐゴシック" pitchFamily="-108" charset="-128"/>
                <a:cs typeface="ＭＳ Ｐゴシック" pitchFamily="-108" charset="-128"/>
              </a:rPr>
              <a:t>Here we point out our limitations and some possible directions for future work:</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ＭＳ Ｐゴシック" pitchFamily="-108" charset="-128"/>
                <a:cs typeface="ＭＳ Ｐゴシック" pitchFamily="-108" charset="-128"/>
              </a:rPr>
              <a:t>The limitations</a:t>
            </a:r>
            <a:r>
              <a:rPr lang="en-US" altLang="zh-CN" sz="1200" kern="1200" baseline="0" dirty="0" smtClean="0">
                <a:solidFill>
                  <a:schemeClr val="tx1"/>
                </a:solidFill>
                <a:effectLst/>
                <a:latin typeface="Arial" charset="0"/>
                <a:ea typeface="ＭＳ Ｐゴシック" pitchFamily="-108" charset="-128"/>
                <a:cs typeface="ＭＳ Ｐゴシック" pitchFamily="-108" charset="-128"/>
              </a:rPr>
              <a:t> are that the multi-scale bilateral filter may remove image features with low contrast. And when </a:t>
            </a:r>
            <a:r>
              <a:rPr lang="en-US" altLang="zh-CN" sz="1200" kern="1200" baseline="0" dirty="0" err="1" smtClean="0">
                <a:solidFill>
                  <a:schemeClr val="tx1"/>
                </a:solidFill>
                <a:effectLst/>
                <a:latin typeface="Arial" charset="0"/>
                <a:ea typeface="ＭＳ Ｐゴシック" pitchFamily="-108" charset="-128"/>
                <a:cs typeface="ＭＳ Ｐゴシック" pitchFamily="-108" charset="-128"/>
              </a:rPr>
              <a:t>vectorizing</a:t>
            </a:r>
            <a:r>
              <a:rPr lang="en-US" altLang="zh-CN" sz="1200" kern="1200" baseline="0" dirty="0" smtClean="0">
                <a:solidFill>
                  <a:schemeClr val="tx1"/>
                </a:solidFill>
                <a:effectLst/>
                <a:latin typeface="Arial" charset="0"/>
                <a:ea typeface="ＭＳ Ｐゴシック" pitchFamily="-108" charset="-128"/>
                <a:cs typeface="ＭＳ Ｐゴシック" pitchFamily="-108" charset="-128"/>
              </a:rPr>
              <a:t> noisy natural images, our algorithm may generate many short curves.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smtClean="0">
                <a:solidFill>
                  <a:schemeClr val="tx1"/>
                </a:solidFill>
                <a:effectLst/>
                <a:latin typeface="Arial" charset="0"/>
                <a:ea typeface="ＭＳ Ｐゴシック" pitchFamily="-108" charset="-128"/>
                <a:cs typeface="ＭＳ Ｐゴシック" pitchFamily="-108" charset="-128"/>
              </a:rPr>
              <a:t>For future work, o</a:t>
            </a:r>
            <a:r>
              <a:rPr lang="en-US" altLang="zh-CN" sz="1200" kern="1200" dirty="0" smtClean="0">
                <a:solidFill>
                  <a:schemeClr val="tx1"/>
                </a:solidFill>
                <a:effectLst/>
                <a:latin typeface="Arial" charset="0"/>
                <a:ea typeface="ＭＳ Ｐゴシック" pitchFamily="-108" charset="-128"/>
                <a:cs typeface="ＭＳ Ｐゴシック" pitchFamily="-108" charset="-128"/>
              </a:rPr>
              <a:t>ne direction is</a:t>
            </a:r>
            <a:r>
              <a:rPr lang="en-US" altLang="zh-CN" sz="1200" kern="1200" baseline="0" dirty="0" smtClean="0">
                <a:solidFill>
                  <a:schemeClr val="tx1"/>
                </a:solidFill>
                <a:effectLst/>
                <a:latin typeface="Arial" charset="0"/>
                <a:ea typeface="ＭＳ Ｐゴシック" pitchFamily="-108" charset="-128"/>
                <a:cs typeface="ＭＳ Ｐゴシック" pitchFamily="-108" charset="-128"/>
              </a:rPr>
              <a:t> to e</a:t>
            </a:r>
            <a:r>
              <a:rPr lang="en-US" altLang="zh-CN" sz="1200" b="0" i="0" u="none" strike="noStrike" kern="1200" baseline="0" dirty="0" smtClean="0">
                <a:solidFill>
                  <a:schemeClr val="tx1"/>
                </a:solidFill>
                <a:latin typeface="+mn-lt"/>
                <a:ea typeface="+mn-ea"/>
                <a:cs typeface="+mn-cs"/>
              </a:rPr>
              <a:t>xtend our method to 3D volume </a:t>
            </a:r>
            <a:r>
              <a:rPr lang="en-US" altLang="zh-CN" sz="1200" b="0" i="0" u="none" strike="noStrike" kern="1200" baseline="0" dirty="0" err="1" smtClean="0">
                <a:solidFill>
                  <a:schemeClr val="tx1"/>
                </a:solidFill>
                <a:latin typeface="+mn-lt"/>
                <a:ea typeface="+mn-ea"/>
                <a:cs typeface="+mn-cs"/>
              </a:rPr>
              <a:t>vectorization</a:t>
            </a:r>
            <a:r>
              <a:rPr lang="en-US" altLang="zh-CN" sz="1200" b="0" i="0" u="none" strike="noStrike" kern="1200" baseline="0" dirty="0" smtClean="0">
                <a:solidFill>
                  <a:schemeClr val="tx1"/>
                </a:solidFill>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b="0" i="0" u="none" strike="noStrike" kern="1200" baseline="0" dirty="0" smtClean="0">
                <a:solidFill>
                  <a:schemeClr val="tx1"/>
                </a:solidFill>
                <a:latin typeface="+mn-lt"/>
                <a:ea typeface="+mn-ea"/>
                <a:cs typeface="+mn-cs"/>
              </a:rPr>
              <a:t>Another is to </a:t>
            </a:r>
            <a:r>
              <a:rPr lang="en-US" altLang="zh-CN" sz="1200" b="0" i="0" u="none" strike="noStrike" kern="1200" baseline="0" dirty="0" err="1" smtClean="0">
                <a:solidFill>
                  <a:schemeClr val="tx1"/>
                </a:solidFill>
                <a:latin typeface="+mn-lt"/>
                <a:ea typeface="+mn-ea"/>
                <a:cs typeface="+mn-cs"/>
              </a:rPr>
              <a:t>vectorize</a:t>
            </a:r>
            <a:r>
              <a:rPr lang="en-US" altLang="zh-CN" sz="1200" b="0" i="0" u="none" strike="noStrike" kern="1200" baseline="0" dirty="0" smtClean="0">
                <a:solidFill>
                  <a:schemeClr val="tx1"/>
                </a:solidFill>
                <a:latin typeface="+mn-lt"/>
                <a:ea typeface="+mn-ea"/>
                <a:cs typeface="+mn-cs"/>
              </a:rPr>
              <a:t> animation sequences.</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31</a:t>
            </a:fld>
            <a:endParaRPr lang="en-US" altLang="zh-TW"/>
          </a:p>
        </p:txBody>
      </p:sp>
    </p:spTree>
    <p:extLst>
      <p:ext uri="{BB962C8B-B14F-4D97-AF65-F5344CB8AC3E}">
        <p14:creationId xmlns:p14="http://schemas.microsoft.com/office/powerpoint/2010/main" val="2125435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ＭＳ Ｐゴシック" pitchFamily="-108" charset="-128"/>
                <a:cs typeface="ＭＳ Ｐゴシック" pitchFamily="-108" charset="-128"/>
              </a:rPr>
              <a:t>We would like to thank many people for their valuable help in</a:t>
            </a:r>
            <a:r>
              <a:rPr lang="en-US" altLang="zh-CN" sz="1200" kern="1200" baseline="0" dirty="0" smtClean="0">
                <a:solidFill>
                  <a:schemeClr val="tx1"/>
                </a:solidFill>
                <a:effectLst/>
                <a:latin typeface="Arial" charset="0"/>
                <a:ea typeface="ＭＳ Ｐゴシック" pitchFamily="-108" charset="-128"/>
                <a:cs typeface="ＭＳ Ｐゴシック" pitchFamily="-108" charset="-128"/>
              </a:rPr>
              <a:t> this paper</a:t>
            </a:r>
            <a:r>
              <a:rPr lang="en-US" altLang="zh-CN" sz="1200" kern="1200" dirty="0" smtClean="0">
                <a:solidFill>
                  <a:schemeClr val="tx1"/>
                </a:solidFill>
                <a:effectLst/>
                <a:latin typeface="Arial" charset="0"/>
                <a:ea typeface="ＭＳ Ｐゴシック" pitchFamily="-108" charset="-128"/>
                <a:cs typeface="ＭＳ Ｐゴシック" pitchFamily="-108" charset="-128"/>
              </a:rPr>
              <a:t>.</a:t>
            </a:r>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32</a:t>
            </a:fld>
            <a:endParaRPr lang="en-US" altLang="zh-TW"/>
          </a:p>
        </p:txBody>
      </p:sp>
    </p:spTree>
    <p:extLst>
      <p:ext uri="{BB962C8B-B14F-4D97-AF65-F5344CB8AC3E}">
        <p14:creationId xmlns:p14="http://schemas.microsoft.com/office/powerpoint/2010/main" val="1005607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Thank</a:t>
            </a:r>
            <a:r>
              <a:rPr lang="en-US" altLang="zh-CN" baseline="0" dirty="0" smtClean="0"/>
              <a:t> you </a:t>
            </a:r>
            <a:r>
              <a:rPr lang="en-US" altLang="zh-CN" dirty="0" smtClean="0"/>
              <a:t>for your </a:t>
            </a:r>
            <a:r>
              <a:rPr lang="en-US" altLang="zh-CN" smtClean="0"/>
              <a:t>attention.</a:t>
            </a:r>
            <a:endParaRPr lang="en-US" altLang="zh-CN" dirty="0" smtClean="0"/>
          </a:p>
        </p:txBody>
      </p:sp>
      <p:sp>
        <p:nvSpPr>
          <p:cNvPr id="4" name="灯片编号占位符 3"/>
          <p:cNvSpPr>
            <a:spLocks noGrp="1"/>
          </p:cNvSpPr>
          <p:nvPr>
            <p:ph type="sldNum" sz="quarter" idx="10"/>
          </p:nvPr>
        </p:nvSpPr>
        <p:spPr/>
        <p:txBody>
          <a:bodyPr/>
          <a:lstStyle/>
          <a:p>
            <a:fld id="{0483DC4A-AEC0-4E3F-8C44-BB4012C649AD}" type="slidenum">
              <a:rPr lang="en-US" altLang="zh-TW" smtClean="0"/>
              <a:pPr/>
              <a:t>33</a:t>
            </a:fld>
            <a:endParaRPr lang="en-US" altLang="zh-TW"/>
          </a:p>
        </p:txBody>
      </p:sp>
    </p:spTree>
    <p:extLst>
      <p:ext uri="{BB962C8B-B14F-4D97-AF65-F5344CB8AC3E}">
        <p14:creationId xmlns:p14="http://schemas.microsoft.com/office/powerpoint/2010/main" val="3100151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compare different fitting methods.</a:t>
            </a:r>
            <a:r>
              <a:rPr lang="en-US" baseline="0" dirty="0" smtClean="0"/>
              <a:t> </a:t>
            </a:r>
          </a:p>
          <a:p>
            <a:r>
              <a:rPr lang="en-US" baseline="0" dirty="0" smtClean="0"/>
              <a:t>[click] Given the same curves, we can reconstruct a similar result. </a:t>
            </a:r>
          </a:p>
          <a:p>
            <a:r>
              <a:rPr lang="en-US" baseline="0" dirty="0" smtClean="0"/>
              <a:t>[click] Curves of some features which are difficult to manually extract can be automatically extracted by our method, like the tail and dorsal fin of the fish.</a:t>
            </a:r>
            <a:endParaRPr lang="en-CA" dirty="0"/>
          </a:p>
        </p:txBody>
      </p:sp>
      <p:sp>
        <p:nvSpPr>
          <p:cNvPr id="4" name="Slide Number Placeholder 3"/>
          <p:cNvSpPr>
            <a:spLocks noGrp="1"/>
          </p:cNvSpPr>
          <p:nvPr>
            <p:ph type="sldNum" sz="quarter" idx="10"/>
          </p:nvPr>
        </p:nvSpPr>
        <p:spPr/>
        <p:txBody>
          <a:bodyPr/>
          <a:lstStyle/>
          <a:p>
            <a:fld id="{0483DC4A-AEC0-4E3F-8C44-BB4012C649AD}" type="slidenum">
              <a:rPr lang="en-US" altLang="zh-TW" smtClean="0"/>
              <a:pPr/>
              <a:t>34</a:t>
            </a:fld>
            <a:endParaRPr lang="en-US" altLang="zh-TW"/>
          </a:p>
        </p:txBody>
      </p:sp>
    </p:spTree>
    <p:extLst>
      <p:ext uri="{BB962C8B-B14F-4D97-AF65-F5344CB8AC3E}">
        <p14:creationId xmlns:p14="http://schemas.microsoft.com/office/powerpoint/2010/main" val="273851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C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59B752A6-AABB-469B-962B-5006CF6243A1}" type="datetimeFigureOut">
              <a:rPr lang="en-US" altLang="zh-TW"/>
              <a:pPr>
                <a:defRPr/>
              </a:pPr>
              <a:t>12/6/2014</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fld id="{3C30062F-5DEF-413A-A1F8-9067EB2CC856}" type="slidenum">
              <a:rPr lang="en-US" altLang="zh-TW"/>
              <a:pPr/>
              <a:t>‹#›</a:t>
            </a:fld>
            <a:endParaRPr lang="en-US" altLang="zh-TW"/>
          </a:p>
        </p:txBody>
      </p:sp>
    </p:spTree>
    <p:extLst>
      <p:ext uri="{BB962C8B-B14F-4D97-AF65-F5344CB8AC3E}">
        <p14:creationId xmlns:p14="http://schemas.microsoft.com/office/powerpoint/2010/main" val="898868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386FF5D2-73E5-4D85-8C48-A7B80ABEDA31}" type="datetimeFigureOut">
              <a:rPr lang="en-US" altLang="zh-TW"/>
              <a:pPr>
                <a:defRPr/>
              </a:pPr>
              <a:t>12/6/2014</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fld id="{DAAFB0C8-744E-4F7A-860F-9A45A4C27F8C}" type="slidenum">
              <a:rPr lang="en-US" altLang="zh-TW"/>
              <a:pPr/>
              <a:t>‹#›</a:t>
            </a:fld>
            <a:endParaRPr lang="en-US" altLang="zh-TW"/>
          </a:p>
        </p:txBody>
      </p:sp>
    </p:spTree>
    <p:extLst>
      <p:ext uri="{BB962C8B-B14F-4D97-AF65-F5344CB8AC3E}">
        <p14:creationId xmlns:p14="http://schemas.microsoft.com/office/powerpoint/2010/main" val="3684241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87D0A4C7-99F2-4FA7-937C-722CBB636BF5}" type="datetimeFigureOut">
              <a:rPr lang="en-US" altLang="zh-TW"/>
              <a:pPr>
                <a:defRPr/>
              </a:pPr>
              <a:t>12/6/2014</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fld id="{BF7DF281-2C8D-49A5-B14C-7486CAC527E7}" type="slidenum">
              <a:rPr lang="en-US" altLang="zh-TW"/>
              <a:pPr/>
              <a:t>‹#›</a:t>
            </a:fld>
            <a:endParaRPr lang="en-US" altLang="zh-TW"/>
          </a:p>
        </p:txBody>
      </p:sp>
    </p:spTree>
    <p:extLst>
      <p:ext uri="{BB962C8B-B14F-4D97-AF65-F5344CB8AC3E}">
        <p14:creationId xmlns:p14="http://schemas.microsoft.com/office/powerpoint/2010/main" val="2531108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3B977E49-3C01-4EAE-8BB1-C7903F3DD571}" type="datetimeFigureOut">
              <a:rPr lang="en-US" altLang="zh-TW"/>
              <a:pPr>
                <a:defRPr/>
              </a:pPr>
              <a:t>12/6/2014</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fld id="{891DC68B-A703-4159-843E-9212BFE3B97D}" type="slidenum">
              <a:rPr lang="en-US" altLang="zh-TW"/>
              <a:pPr/>
              <a:t>‹#›</a:t>
            </a:fld>
            <a:endParaRPr lang="en-US" altLang="zh-TW"/>
          </a:p>
        </p:txBody>
      </p:sp>
    </p:spTree>
    <p:extLst>
      <p:ext uri="{BB962C8B-B14F-4D97-AF65-F5344CB8AC3E}">
        <p14:creationId xmlns:p14="http://schemas.microsoft.com/office/powerpoint/2010/main" val="4131027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7EC340C7-0EB9-4BA6-8E72-CA7A19686663}" type="datetimeFigureOut">
              <a:rPr lang="en-US" altLang="zh-TW"/>
              <a:pPr>
                <a:defRPr/>
              </a:pPr>
              <a:t>12/6/2014</a:t>
            </a:fld>
            <a:endParaRPr lang="en-US" altLang="zh-TW"/>
          </a:p>
        </p:txBody>
      </p:sp>
      <p:sp>
        <p:nvSpPr>
          <p:cNvPr id="8" name="Footer Placeholder 4"/>
          <p:cNvSpPr>
            <a:spLocks noGrp="1"/>
          </p:cNvSpPr>
          <p:nvPr>
            <p:ph type="ftr" sz="quarter" idx="11"/>
          </p:nvPr>
        </p:nvSpPr>
        <p:spPr/>
        <p:txBody>
          <a:bodyPr/>
          <a:lstStyle>
            <a:lvl1pPr>
              <a:defRPr/>
            </a:lvl1pPr>
          </a:lstStyle>
          <a:p>
            <a:pPr>
              <a:defRPr/>
            </a:pPr>
            <a:endParaRPr lang="en-US" altLang="zh-TW"/>
          </a:p>
        </p:txBody>
      </p:sp>
      <p:sp>
        <p:nvSpPr>
          <p:cNvPr id="9" name="Slide Number Placeholder 5"/>
          <p:cNvSpPr>
            <a:spLocks noGrp="1"/>
          </p:cNvSpPr>
          <p:nvPr>
            <p:ph type="sldNum" sz="quarter" idx="12"/>
          </p:nvPr>
        </p:nvSpPr>
        <p:spPr/>
        <p:txBody>
          <a:bodyPr/>
          <a:lstStyle>
            <a:lvl1pPr>
              <a:defRPr/>
            </a:lvl1pPr>
          </a:lstStyle>
          <a:p>
            <a:fld id="{B51CA0B7-0725-4012-A4D0-895B4D534F9F}" type="slidenum">
              <a:rPr lang="en-US" altLang="zh-TW"/>
              <a:pPr/>
              <a:t>‹#›</a:t>
            </a:fld>
            <a:endParaRPr lang="en-US" altLang="zh-TW"/>
          </a:p>
        </p:txBody>
      </p:sp>
    </p:spTree>
    <p:extLst>
      <p:ext uri="{BB962C8B-B14F-4D97-AF65-F5344CB8AC3E}">
        <p14:creationId xmlns:p14="http://schemas.microsoft.com/office/powerpoint/2010/main" val="2657383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F715E676-1DF7-424E-965E-849555056EE8}" type="datetimeFigureOut">
              <a:rPr lang="en-US" altLang="zh-TW"/>
              <a:pPr>
                <a:defRPr/>
              </a:pPr>
              <a:t>12/6/2014</a:t>
            </a:fld>
            <a:endParaRPr lang="en-US" altLang="zh-TW"/>
          </a:p>
        </p:txBody>
      </p:sp>
      <p:sp>
        <p:nvSpPr>
          <p:cNvPr id="4" name="Footer Placeholder 4"/>
          <p:cNvSpPr>
            <a:spLocks noGrp="1"/>
          </p:cNvSpPr>
          <p:nvPr>
            <p:ph type="ftr" sz="quarter" idx="11"/>
          </p:nvPr>
        </p:nvSpPr>
        <p:spPr/>
        <p:txBody>
          <a:bodyPr/>
          <a:lstStyle>
            <a:lvl1pPr>
              <a:defRPr/>
            </a:lvl1pPr>
          </a:lstStyle>
          <a:p>
            <a:pPr>
              <a:defRPr/>
            </a:pPr>
            <a:endParaRPr lang="en-US" altLang="zh-TW"/>
          </a:p>
        </p:txBody>
      </p:sp>
      <p:sp>
        <p:nvSpPr>
          <p:cNvPr id="5" name="Slide Number Placeholder 5"/>
          <p:cNvSpPr>
            <a:spLocks noGrp="1"/>
          </p:cNvSpPr>
          <p:nvPr>
            <p:ph type="sldNum" sz="quarter" idx="12"/>
          </p:nvPr>
        </p:nvSpPr>
        <p:spPr/>
        <p:txBody>
          <a:bodyPr/>
          <a:lstStyle>
            <a:lvl1pPr>
              <a:defRPr/>
            </a:lvl1pPr>
          </a:lstStyle>
          <a:p>
            <a:fld id="{C602EEF2-46D4-4CC9-A3FB-8E0CD45C2C0E}" type="slidenum">
              <a:rPr lang="en-US" altLang="zh-TW"/>
              <a:pPr/>
              <a:t>‹#›</a:t>
            </a:fld>
            <a:endParaRPr lang="en-US" altLang="zh-TW"/>
          </a:p>
        </p:txBody>
      </p:sp>
    </p:spTree>
    <p:extLst>
      <p:ext uri="{BB962C8B-B14F-4D97-AF65-F5344CB8AC3E}">
        <p14:creationId xmlns:p14="http://schemas.microsoft.com/office/powerpoint/2010/main" val="599429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B6D319AF-E6C9-4E88-A429-87204E8701C0}" type="datetimeFigureOut">
              <a:rPr lang="en-US" altLang="zh-TW"/>
              <a:pPr>
                <a:defRPr/>
              </a:pPr>
              <a:t>12/6/2014</a:t>
            </a:fld>
            <a:endParaRPr lang="en-US" altLang="zh-TW"/>
          </a:p>
        </p:txBody>
      </p:sp>
      <p:sp>
        <p:nvSpPr>
          <p:cNvPr id="3" name="Footer Placeholder 4"/>
          <p:cNvSpPr>
            <a:spLocks noGrp="1"/>
          </p:cNvSpPr>
          <p:nvPr>
            <p:ph type="ftr" sz="quarter" idx="11"/>
          </p:nvPr>
        </p:nvSpPr>
        <p:spPr/>
        <p:txBody>
          <a:bodyPr/>
          <a:lstStyle>
            <a:lvl1pPr>
              <a:defRPr/>
            </a:lvl1pPr>
          </a:lstStyle>
          <a:p>
            <a:pPr>
              <a:defRPr/>
            </a:pPr>
            <a:endParaRPr lang="en-US" altLang="zh-TW"/>
          </a:p>
        </p:txBody>
      </p:sp>
      <p:sp>
        <p:nvSpPr>
          <p:cNvPr id="4" name="Slide Number Placeholder 5"/>
          <p:cNvSpPr>
            <a:spLocks noGrp="1"/>
          </p:cNvSpPr>
          <p:nvPr>
            <p:ph type="sldNum" sz="quarter" idx="12"/>
          </p:nvPr>
        </p:nvSpPr>
        <p:spPr/>
        <p:txBody>
          <a:bodyPr/>
          <a:lstStyle>
            <a:lvl1pPr>
              <a:defRPr/>
            </a:lvl1pPr>
          </a:lstStyle>
          <a:p>
            <a:fld id="{0E639A47-C13E-4B3F-A9C6-A5AE7AEB8BDD}" type="slidenum">
              <a:rPr lang="en-US" altLang="zh-TW"/>
              <a:pPr/>
              <a:t>‹#›</a:t>
            </a:fld>
            <a:endParaRPr lang="en-US" altLang="zh-TW"/>
          </a:p>
        </p:txBody>
      </p:sp>
    </p:spTree>
    <p:extLst>
      <p:ext uri="{BB962C8B-B14F-4D97-AF65-F5344CB8AC3E}">
        <p14:creationId xmlns:p14="http://schemas.microsoft.com/office/powerpoint/2010/main" val="215974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415C4AB5-7223-42BF-9D0D-9404FC93B53C}" type="datetimeFigureOut">
              <a:rPr lang="en-US" altLang="zh-TW"/>
              <a:pPr>
                <a:defRPr/>
              </a:pPr>
              <a:t>12/6/2014</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fld id="{74AD14ED-E256-4FA7-859F-C18A6C325125}" type="slidenum">
              <a:rPr lang="en-US" altLang="zh-TW"/>
              <a:pPr/>
              <a:t>‹#›</a:t>
            </a:fld>
            <a:endParaRPr lang="en-US" altLang="zh-TW"/>
          </a:p>
        </p:txBody>
      </p:sp>
    </p:spTree>
    <p:extLst>
      <p:ext uri="{BB962C8B-B14F-4D97-AF65-F5344CB8AC3E}">
        <p14:creationId xmlns:p14="http://schemas.microsoft.com/office/powerpoint/2010/main" val="4144121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E26E449D-2057-43CC-8B48-854EB4CAD975}" type="datetimeFigureOut">
              <a:rPr lang="en-US" altLang="zh-TW"/>
              <a:pPr>
                <a:defRPr/>
              </a:pPr>
              <a:t>12/6/2014</a:t>
            </a:fld>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fld id="{5AF5687E-133A-4099-940E-74437DD14D72}" type="slidenum">
              <a:rPr lang="en-US" altLang="zh-TW"/>
              <a:pPr/>
              <a:t>‹#›</a:t>
            </a:fld>
            <a:endParaRPr lang="en-US" altLang="zh-TW"/>
          </a:p>
        </p:txBody>
      </p:sp>
    </p:spTree>
    <p:extLst>
      <p:ext uri="{BB962C8B-B14F-4D97-AF65-F5344CB8AC3E}">
        <p14:creationId xmlns:p14="http://schemas.microsoft.com/office/powerpoint/2010/main" val="1396954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959971F1-CABF-4815-89A5-1C43D88B4B7C}" type="datetimeFigureOut">
              <a:rPr lang="en-US" altLang="zh-TW"/>
              <a:pPr>
                <a:defRPr/>
              </a:pPr>
              <a:t>12/6/2014</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fld id="{ACF06CDE-2AA8-4640-8E50-88934D67E5A4}" type="slidenum">
              <a:rPr lang="en-US" altLang="zh-TW"/>
              <a:pPr/>
              <a:t>‹#›</a:t>
            </a:fld>
            <a:endParaRPr lang="en-US" altLang="zh-TW"/>
          </a:p>
        </p:txBody>
      </p:sp>
    </p:spTree>
    <p:extLst>
      <p:ext uri="{BB962C8B-B14F-4D97-AF65-F5344CB8AC3E}">
        <p14:creationId xmlns:p14="http://schemas.microsoft.com/office/powerpoint/2010/main" val="112753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cs typeface="Arial" pitchFamily="34" charset="0"/>
              </a:defRPr>
            </a:lvl1pPr>
          </a:lstStyle>
          <a:p>
            <a:pPr>
              <a:defRPr/>
            </a:pPr>
            <a:fld id="{1A5057FA-334D-456F-A7C2-85E4F44481A2}" type="datetimeFigureOut">
              <a:rPr lang="en-US" altLang="zh-TW"/>
              <a:pPr>
                <a:defRPr/>
              </a:pPr>
              <a:t>12/6/2014</a:t>
            </a:fld>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fld id="{074364A3-1892-4BE8-B758-AD803EB06213}" type="slidenum">
              <a:rPr lang="en-US" altLang="zh-TW"/>
              <a:pPr/>
              <a:t>‹#›</a:t>
            </a:fld>
            <a:endParaRPr lang="en-US" altLang="zh-TW"/>
          </a:p>
        </p:txBody>
      </p:sp>
    </p:spTree>
    <p:extLst>
      <p:ext uri="{BB962C8B-B14F-4D97-AF65-F5344CB8AC3E}">
        <p14:creationId xmlns:p14="http://schemas.microsoft.com/office/powerpoint/2010/main" val="2365366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6294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TW">
              <a:solidFill>
                <a:srgbClr val="FFFFFF"/>
              </a:solidFill>
              <a:cs typeface="Arial" pitchFamily="34" charset="0"/>
            </a:endParaRPr>
          </a:p>
        </p:txBody>
      </p:sp>
      <p:sp>
        <p:nvSpPr>
          <p:cNvPr id="102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cs typeface="Arial" pitchFamily="34" charset="0"/>
              </a:defRPr>
            </a:lvl1pPr>
          </a:lstStyle>
          <a:p>
            <a:pPr>
              <a:defRPr/>
            </a:pPr>
            <a:endParaRPr lang="en-US" altLang="zh-TW"/>
          </a:p>
        </p:txBody>
      </p:sp>
      <p:sp>
        <p:nvSpPr>
          <p:cNvPr id="6" name="Slide Number Placeholder 5"/>
          <p:cNvSpPr>
            <a:spLocks noGrp="1"/>
          </p:cNvSpPr>
          <p:nvPr>
            <p:ph type="sldNum" sz="quarter" idx="4"/>
          </p:nvPr>
        </p:nvSpPr>
        <p:spPr>
          <a:xfrm>
            <a:off x="228600" y="64166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6682549-F11C-4D3C-830F-D07C52A43A73}"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rtl="0" eaLnBrk="0" fontAlgn="base" hangingPunct="0">
        <a:spcBef>
          <a:spcPct val="0"/>
        </a:spcBef>
        <a:spcAft>
          <a:spcPct val="0"/>
        </a:spcAft>
        <a:defRPr sz="4400" kern="1200">
          <a:solidFill>
            <a:srgbClr val="FFC000"/>
          </a:solidFill>
          <a:latin typeface="+mj-lt"/>
          <a:ea typeface="+mj-ea"/>
          <a:cs typeface="+mj-cs"/>
        </a:defRPr>
      </a:lvl1pPr>
      <a:lvl2pPr algn="l" rtl="0" eaLnBrk="0" fontAlgn="base" hangingPunct="0">
        <a:spcBef>
          <a:spcPct val="0"/>
        </a:spcBef>
        <a:spcAft>
          <a:spcPct val="0"/>
        </a:spcAft>
        <a:defRPr sz="4400">
          <a:solidFill>
            <a:srgbClr val="FFC000"/>
          </a:solidFill>
          <a:latin typeface="Calibri" pitchFamily="34" charset="0"/>
        </a:defRPr>
      </a:lvl2pPr>
      <a:lvl3pPr algn="l" rtl="0" eaLnBrk="0" fontAlgn="base" hangingPunct="0">
        <a:spcBef>
          <a:spcPct val="0"/>
        </a:spcBef>
        <a:spcAft>
          <a:spcPct val="0"/>
        </a:spcAft>
        <a:defRPr sz="4400">
          <a:solidFill>
            <a:srgbClr val="FFC000"/>
          </a:solidFill>
          <a:latin typeface="Calibri" pitchFamily="34" charset="0"/>
        </a:defRPr>
      </a:lvl3pPr>
      <a:lvl4pPr algn="l" rtl="0" eaLnBrk="0" fontAlgn="base" hangingPunct="0">
        <a:spcBef>
          <a:spcPct val="0"/>
        </a:spcBef>
        <a:spcAft>
          <a:spcPct val="0"/>
        </a:spcAft>
        <a:defRPr sz="4400">
          <a:solidFill>
            <a:srgbClr val="FFC000"/>
          </a:solidFill>
          <a:latin typeface="Calibri" pitchFamily="34" charset="0"/>
        </a:defRPr>
      </a:lvl4pPr>
      <a:lvl5pPr algn="l" rtl="0" eaLnBrk="0" fontAlgn="base" hangingPunct="0">
        <a:spcBef>
          <a:spcPct val="0"/>
        </a:spcBef>
        <a:spcAft>
          <a:spcPct val="0"/>
        </a:spcAft>
        <a:defRPr sz="4400">
          <a:solidFill>
            <a:srgbClr val="FFC00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bg1"/>
          </a:solidFill>
          <a:latin typeface="+mn-lt"/>
          <a:ea typeface="+mn-ea"/>
          <a:cs typeface="+mn-cs"/>
        </a:defRPr>
      </a:lvl1pPr>
      <a:lvl2pPr marL="914400" indent="-457200" algn="l" rtl="0" eaLnBrk="0" fontAlgn="base" hangingPunct="0">
        <a:spcBef>
          <a:spcPct val="20000"/>
        </a:spcBef>
        <a:spcAft>
          <a:spcPct val="0"/>
        </a:spcAft>
        <a:buFont typeface="Arial" panose="020B0604020202020204" pitchFamily="34"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Clr>
          <a:schemeClr val="bg1"/>
        </a:buClr>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8.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9.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12.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2.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5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15.xml"/><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8.png"/><Relationship Id="rId4" Type="http://schemas.openxmlformats.org/officeDocument/2006/relationships/image" Target="../media/image41.png"/><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16.xml"/><Relationship Id="rId7"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9.png"/><Relationship Id="rId7"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9.xml"/><Relationship Id="rId7"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24.xml"/><Relationship Id="rId7" Type="http://schemas.openxmlformats.org/officeDocument/2006/relationships/image" Target="../media/image87.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89.png"/><Relationship Id="rId4" Type="http://schemas.openxmlformats.org/officeDocument/2006/relationships/image" Target="../media/image33.png"/><Relationship Id="rId9" Type="http://schemas.openxmlformats.org/officeDocument/2006/relationships/image" Target="../media/image88.png"/></Relationships>
</file>

<file path=ppt/slides/_rels/slide2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2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2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notesSlide" Target="../notesSlides/notesSlide27.xml"/><Relationship Id="rId7" Type="http://schemas.openxmlformats.org/officeDocument/2006/relationships/image" Target="../media/image107.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115.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2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29.xml"/><Relationship Id="rId16"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notesSlide" Target="../notesSlides/notesSlide34.xml"/><Relationship Id="rId7" Type="http://schemas.openxmlformats.org/officeDocument/2006/relationships/image" Target="../media/image134.png"/><Relationship Id="rId12" Type="http://schemas.openxmlformats.org/officeDocument/2006/relationships/image" Target="../media/image139.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33.png"/><Relationship Id="rId11" Type="http://schemas.openxmlformats.org/officeDocument/2006/relationships/image" Target="../media/image138.png"/><Relationship Id="rId5" Type="http://schemas.openxmlformats.org/officeDocument/2006/relationships/image" Target="../media/image132.png"/><Relationship Id="rId10" Type="http://schemas.openxmlformats.org/officeDocument/2006/relationships/image" Target="../media/image137.png"/><Relationship Id="rId4" Type="http://schemas.openxmlformats.org/officeDocument/2006/relationships/image" Target="../media/image131.png"/><Relationship Id="rId9" Type="http://schemas.openxmlformats.org/officeDocument/2006/relationships/image" Target="../media/image1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57200" y="1600200"/>
            <a:ext cx="8305800" cy="1470025"/>
          </a:xfrm>
        </p:spPr>
        <p:txBody>
          <a:bodyPr/>
          <a:lstStyle/>
          <a:p>
            <a:pPr algn="ctr"/>
            <a:r>
              <a:rPr lang="en-US" altLang="zh-CN" sz="3800" b="1" dirty="0"/>
              <a:t>Hierarchical Diffusion Curves for Accurate Automatic Image </a:t>
            </a:r>
            <a:r>
              <a:rPr lang="en-US" altLang="zh-CN" sz="3800" b="1" dirty="0" err="1"/>
              <a:t>Vectorization</a:t>
            </a:r>
            <a:endParaRPr lang="zh-CN" altLang="en-US" sz="3800" b="1" dirty="0"/>
          </a:p>
        </p:txBody>
      </p:sp>
      <p:sp>
        <p:nvSpPr>
          <p:cNvPr id="3" name="副标题 2"/>
          <p:cNvSpPr>
            <a:spLocks noGrp="1"/>
          </p:cNvSpPr>
          <p:nvPr>
            <p:ph type="subTitle" idx="1"/>
          </p:nvPr>
        </p:nvSpPr>
        <p:spPr>
          <a:xfrm>
            <a:off x="381000" y="3733800"/>
            <a:ext cx="8382000" cy="2286000"/>
          </a:xfrm>
        </p:spPr>
        <p:txBody>
          <a:bodyPr/>
          <a:lstStyle/>
          <a:p>
            <a:r>
              <a:rPr lang="en-US" altLang="zh-CN" sz="2700" dirty="0" err="1" smtClean="0">
                <a:solidFill>
                  <a:schemeClr val="bg1"/>
                </a:solidFill>
              </a:rPr>
              <a:t>Guofu</a:t>
            </a:r>
            <a:r>
              <a:rPr lang="en-US" altLang="zh-CN" sz="2700" dirty="0" smtClean="0">
                <a:solidFill>
                  <a:schemeClr val="bg1"/>
                </a:solidFill>
              </a:rPr>
              <a:t> Xie</a:t>
            </a:r>
            <a:r>
              <a:rPr lang="en-US" altLang="zh-CN" sz="2800" baseline="30000" dirty="0" smtClean="0">
                <a:solidFill>
                  <a:schemeClr val="bg1"/>
                </a:solidFill>
              </a:rPr>
              <a:t>1,3</a:t>
            </a:r>
            <a:r>
              <a:rPr lang="en-US" altLang="zh-CN" sz="2700" dirty="0" smtClean="0">
                <a:solidFill>
                  <a:schemeClr val="bg1"/>
                </a:solidFill>
              </a:rPr>
              <a:t>   </a:t>
            </a:r>
            <a:r>
              <a:rPr lang="en-US" altLang="zh-CN" sz="2700" dirty="0" err="1" smtClean="0">
                <a:solidFill>
                  <a:schemeClr val="bg1"/>
                </a:solidFill>
              </a:rPr>
              <a:t>Xin</a:t>
            </a:r>
            <a:r>
              <a:rPr lang="en-US" altLang="zh-CN" sz="2700" dirty="0" smtClean="0">
                <a:solidFill>
                  <a:schemeClr val="bg1"/>
                </a:solidFill>
              </a:rPr>
              <a:t> Sun</a:t>
            </a:r>
            <a:r>
              <a:rPr lang="en-US" altLang="zh-CN" sz="2800" baseline="30000" dirty="0" smtClean="0">
                <a:solidFill>
                  <a:schemeClr val="bg1"/>
                </a:solidFill>
              </a:rPr>
              <a:t>2</a:t>
            </a:r>
            <a:r>
              <a:rPr lang="en-US" altLang="zh-CN" sz="2700" dirty="0" smtClean="0">
                <a:solidFill>
                  <a:schemeClr val="bg1"/>
                </a:solidFill>
              </a:rPr>
              <a:t>   </a:t>
            </a:r>
            <a:r>
              <a:rPr lang="en-US" altLang="zh-CN" sz="2700" dirty="0" err="1" smtClean="0">
                <a:solidFill>
                  <a:schemeClr val="bg1"/>
                </a:solidFill>
              </a:rPr>
              <a:t>Xin</a:t>
            </a:r>
            <a:r>
              <a:rPr lang="en-US" altLang="zh-CN" sz="2700" dirty="0" smtClean="0">
                <a:solidFill>
                  <a:schemeClr val="bg1"/>
                </a:solidFill>
              </a:rPr>
              <a:t> Tong</a:t>
            </a:r>
            <a:r>
              <a:rPr lang="en-US" altLang="zh-CN" sz="2800" baseline="30000" dirty="0" smtClean="0">
                <a:solidFill>
                  <a:schemeClr val="bg1"/>
                </a:solidFill>
              </a:rPr>
              <a:t>2</a:t>
            </a:r>
            <a:r>
              <a:rPr lang="en-US" altLang="zh-CN" sz="2700" dirty="0" smtClean="0">
                <a:solidFill>
                  <a:schemeClr val="bg1"/>
                </a:solidFill>
              </a:rPr>
              <a:t>  Derek Nowrouzezahrai</a:t>
            </a:r>
            <a:r>
              <a:rPr lang="en-US" altLang="zh-CN" sz="2800" baseline="30000" dirty="0" smtClean="0">
                <a:solidFill>
                  <a:schemeClr val="bg1"/>
                </a:solidFill>
              </a:rPr>
              <a:t>1</a:t>
            </a:r>
          </a:p>
          <a:p>
            <a:endParaRPr lang="en-US" altLang="zh-CN" sz="1600" dirty="0" smtClean="0">
              <a:solidFill>
                <a:schemeClr val="bg1"/>
              </a:solidFill>
            </a:endParaRPr>
          </a:p>
          <a:p>
            <a:r>
              <a:rPr lang="en-US" altLang="zh-CN" sz="2800" baseline="30000" dirty="0">
                <a:solidFill>
                  <a:schemeClr val="bg1"/>
                </a:solidFill>
              </a:rPr>
              <a:t>1</a:t>
            </a:r>
            <a:r>
              <a:rPr lang="en-US" altLang="zh-CN" sz="2700" dirty="0" smtClean="0">
                <a:solidFill>
                  <a:schemeClr val="bg1"/>
                </a:solidFill>
              </a:rPr>
              <a:t>University of Montreal</a:t>
            </a:r>
          </a:p>
          <a:p>
            <a:r>
              <a:rPr lang="en-US" altLang="zh-CN" sz="2800" baseline="30000" dirty="0" smtClean="0">
                <a:solidFill>
                  <a:schemeClr val="bg1"/>
                </a:solidFill>
              </a:rPr>
              <a:t>2</a:t>
            </a:r>
            <a:r>
              <a:rPr lang="en-US" altLang="zh-CN" sz="2700" dirty="0" smtClean="0">
                <a:solidFill>
                  <a:schemeClr val="bg1"/>
                </a:solidFill>
              </a:rPr>
              <a:t>Microsoft Research</a:t>
            </a:r>
          </a:p>
          <a:p>
            <a:r>
              <a:rPr lang="en-US" altLang="zh-CN" sz="2800" baseline="30000" dirty="0" smtClean="0">
                <a:solidFill>
                  <a:schemeClr val="bg1"/>
                </a:solidFill>
              </a:rPr>
              <a:t>3</a:t>
            </a:r>
            <a:r>
              <a:rPr lang="en-US" altLang="zh-CN" sz="2700" dirty="0" smtClean="0">
                <a:solidFill>
                  <a:schemeClr val="bg1"/>
                </a:solidFill>
              </a:rPr>
              <a:t>State Key Laboratory of Computer Sciences, ISCAS</a:t>
            </a:r>
          </a:p>
          <a:p>
            <a:endParaRPr lang="zh-CN" altLang="en-US" sz="2700" dirty="0"/>
          </a:p>
        </p:txBody>
      </p:sp>
    </p:spTree>
    <p:extLst>
      <p:ext uri="{BB962C8B-B14F-4D97-AF65-F5344CB8AC3E}">
        <p14:creationId xmlns:p14="http://schemas.microsoft.com/office/powerpoint/2010/main" val="995756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Image </a:t>
            </a:r>
            <a:r>
              <a:rPr lang="en-US" altLang="zh-CN" dirty="0" err="1" smtClean="0"/>
              <a:t>Vectorization</a:t>
            </a:r>
            <a:endParaRPr lang="zh-CN" altLang="en-US" dirty="0"/>
          </a:p>
        </p:txBody>
      </p:sp>
      <p:sp>
        <p:nvSpPr>
          <p:cNvPr id="3" name="内容占位符 2"/>
          <p:cNvSpPr>
            <a:spLocks noGrp="1"/>
          </p:cNvSpPr>
          <p:nvPr>
            <p:ph idx="1"/>
          </p:nvPr>
        </p:nvSpPr>
        <p:spPr/>
        <p:txBody>
          <a:bodyPr/>
          <a:lstStyle/>
          <a:p>
            <a:r>
              <a:rPr lang="en-US" altLang="zh-CN" dirty="0" smtClean="0"/>
              <a:t>Convert a raster image into a vector graphics</a:t>
            </a:r>
          </a:p>
          <a:p>
            <a:pPr lvl="1"/>
            <a:r>
              <a:rPr lang="en-US" altLang="zh-CN" dirty="0" smtClean="0"/>
              <a:t>Vector primitives: points, curves, meshes</a:t>
            </a:r>
            <a:endParaRPr lang="en-US" altLang="zh-CN" dirty="0"/>
          </a:p>
          <a:p>
            <a:pPr lvl="1"/>
            <a:r>
              <a:rPr lang="en-US" altLang="zh-CN" dirty="0" smtClean="0"/>
              <a:t>Compact</a:t>
            </a:r>
            <a:r>
              <a:rPr lang="en-US" altLang="zh-CN" dirty="0"/>
              <a:t>, resolution-independent</a:t>
            </a:r>
          </a:p>
          <a:p>
            <a:endParaRPr lang="en-US" altLang="zh-CN" dirty="0" smtClean="0"/>
          </a:p>
          <a:p>
            <a:endParaRPr lang="en-US" altLang="zh-CN" dirty="0"/>
          </a:p>
          <a:p>
            <a:endParaRPr lang="zh-CN" altLang="en-US" dirty="0"/>
          </a:p>
        </p:txBody>
      </p:sp>
      <p:pic>
        <p:nvPicPr>
          <p:cNvPr id="5" name="图片 4"/>
          <p:cNvPicPr>
            <a:picLocks noChangeAspect="1"/>
          </p:cNvPicPr>
          <p:nvPr/>
        </p:nvPicPr>
        <p:blipFill>
          <a:blip r:embed="rId3"/>
          <a:stretch>
            <a:fillRect/>
          </a:stretch>
        </p:blipFill>
        <p:spPr>
          <a:xfrm>
            <a:off x="341622" y="3962400"/>
            <a:ext cx="2076008" cy="1659600"/>
          </a:xfrm>
          <a:prstGeom prst="rect">
            <a:avLst/>
          </a:prstGeom>
          <a:ln>
            <a:noFill/>
          </a:ln>
        </p:spPr>
      </p:pic>
      <p:pic>
        <p:nvPicPr>
          <p:cNvPr id="7" name="图片 6"/>
          <p:cNvPicPr>
            <a:picLocks noChangeAspect="1"/>
          </p:cNvPicPr>
          <p:nvPr/>
        </p:nvPicPr>
        <p:blipFill>
          <a:blip r:embed="rId4"/>
          <a:stretch>
            <a:fillRect/>
          </a:stretch>
        </p:blipFill>
        <p:spPr>
          <a:xfrm>
            <a:off x="2362200" y="3976376"/>
            <a:ext cx="2221411" cy="1659600"/>
          </a:xfrm>
          <a:prstGeom prst="rect">
            <a:avLst/>
          </a:prstGeom>
        </p:spPr>
      </p:pic>
      <p:sp>
        <p:nvSpPr>
          <p:cNvPr id="8" name="TextBox 15"/>
          <p:cNvSpPr txBox="1"/>
          <p:nvPr/>
        </p:nvSpPr>
        <p:spPr>
          <a:xfrm>
            <a:off x="1143000" y="5713324"/>
            <a:ext cx="7162800" cy="461665"/>
          </a:xfrm>
          <a:prstGeom prst="rect">
            <a:avLst/>
          </a:prstGeom>
          <a:noFill/>
        </p:spPr>
        <p:txBody>
          <a:bodyPr wrap="square" rtlCol="0">
            <a:spAutoFit/>
          </a:bodyPr>
          <a:lstStyle/>
          <a:p>
            <a:r>
              <a:rPr lang="en-US" altLang="zh-CN" sz="2400" dirty="0" smtClean="0">
                <a:solidFill>
                  <a:schemeClr val="bg1"/>
                </a:solidFill>
              </a:rPr>
              <a:t>Input and vector primitives [Sun et al. 07;Orzan et al. 08]</a:t>
            </a:r>
            <a:endParaRPr lang="zh-CN" altLang="en-US" sz="2400" dirty="0">
              <a:solidFill>
                <a:schemeClr val="bg1"/>
              </a:solidFill>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5400" y="3989272"/>
            <a:ext cx="1800000" cy="166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342" y="3985694"/>
            <a:ext cx="1800000" cy="16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5354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Diffusion Curves</a:t>
            </a:r>
            <a:endParaRPr lang="zh-CN" altLang="en-US" dirty="0"/>
          </a:p>
        </p:txBody>
      </p:sp>
      <p:sp>
        <p:nvSpPr>
          <p:cNvPr id="3" name="内容占位符 2"/>
          <p:cNvSpPr>
            <a:spLocks noGrp="1"/>
          </p:cNvSpPr>
          <p:nvPr>
            <p:ph idx="1"/>
          </p:nvPr>
        </p:nvSpPr>
        <p:spPr>
          <a:xfrm>
            <a:off x="457200" y="1600200"/>
            <a:ext cx="6019800" cy="4525963"/>
          </a:xfrm>
        </p:spPr>
        <p:txBody>
          <a:bodyPr/>
          <a:lstStyle/>
          <a:p>
            <a:r>
              <a:rPr lang="en-US" altLang="zh-CN" dirty="0"/>
              <a:t>Definition </a:t>
            </a:r>
            <a:r>
              <a:rPr lang="en-US" altLang="zh-CN" dirty="0" smtClean="0"/>
              <a:t>[</a:t>
            </a:r>
            <a:r>
              <a:rPr lang="en-US" altLang="zh-CN" dirty="0" err="1" smtClean="0"/>
              <a:t>Orzan</a:t>
            </a:r>
            <a:r>
              <a:rPr lang="en-US" altLang="zh-CN" dirty="0" smtClean="0"/>
              <a:t> et al. 08]</a:t>
            </a:r>
            <a:endParaRPr lang="en-US" altLang="zh-CN" dirty="0"/>
          </a:p>
          <a:p>
            <a:pPr lvl="1"/>
            <a:r>
              <a:rPr lang="en-US" altLang="zh-CN" dirty="0"/>
              <a:t>Color defined on control </a:t>
            </a:r>
            <a:r>
              <a:rPr lang="en-US" altLang="zh-CN" dirty="0" smtClean="0"/>
              <a:t>curves</a:t>
            </a:r>
          </a:p>
          <a:p>
            <a:pPr lvl="1"/>
            <a:r>
              <a:rPr lang="en-US" altLang="zh-CN" dirty="0" smtClean="0"/>
              <a:t>Non-zero </a:t>
            </a:r>
            <a:r>
              <a:rPr lang="en-US" altLang="zh-CN" dirty="0" err="1" smtClean="0"/>
              <a:t>Laplacian</a:t>
            </a:r>
            <a:r>
              <a:rPr lang="en-US" altLang="zh-CN" dirty="0" smtClean="0"/>
              <a:t> on the curves and zero </a:t>
            </a:r>
            <a:r>
              <a:rPr lang="en-US" altLang="zh-CN" dirty="0" err="1" smtClean="0"/>
              <a:t>Laplacian</a:t>
            </a:r>
            <a:r>
              <a:rPr lang="en-US" altLang="zh-CN" dirty="0" smtClean="0"/>
              <a:t> elsewhere</a:t>
            </a:r>
            <a:endParaRPr lang="en-US" altLang="zh-CN" dirty="0"/>
          </a:p>
          <a:p>
            <a:pPr lvl="1"/>
            <a:r>
              <a:rPr lang="en-US" altLang="zh-CN" dirty="0" smtClean="0"/>
              <a:t>Smooth shading</a:t>
            </a:r>
          </a:p>
          <a:p>
            <a:r>
              <a:rPr lang="en-US" altLang="zh-CN" dirty="0" smtClean="0"/>
              <a:t>Advantage </a:t>
            </a:r>
          </a:p>
          <a:p>
            <a:pPr lvl="1"/>
            <a:r>
              <a:rPr lang="en-US" altLang="zh-CN" dirty="0" smtClean="0"/>
              <a:t>Sparse control curves</a:t>
            </a:r>
          </a:p>
          <a:p>
            <a:pPr lvl="1"/>
            <a:r>
              <a:rPr lang="en-US" altLang="zh-CN" dirty="0" smtClean="0"/>
              <a:t>Rich shading variations</a:t>
            </a:r>
          </a:p>
          <a:p>
            <a:pPr lvl="1"/>
            <a:endParaRPr lang="zh-CN" altLang="en-US" dirty="0"/>
          </a:p>
        </p:txBody>
      </p:sp>
      <p:pic>
        <p:nvPicPr>
          <p:cNvPr id="4" name="图片 3"/>
          <p:cNvPicPr>
            <a:picLocks noChangeAspect="1"/>
          </p:cNvPicPr>
          <p:nvPr/>
        </p:nvPicPr>
        <p:blipFill>
          <a:blip r:embed="rId4"/>
          <a:stretch>
            <a:fillRect/>
          </a:stretch>
        </p:blipFill>
        <p:spPr>
          <a:xfrm>
            <a:off x="6183742" y="3276600"/>
            <a:ext cx="2160000" cy="1277363"/>
          </a:xfrm>
          <a:prstGeom prst="rect">
            <a:avLst/>
          </a:prstGeom>
        </p:spPr>
      </p:pic>
      <p:pic>
        <p:nvPicPr>
          <p:cNvPr id="5" name="图片 4"/>
          <p:cNvPicPr>
            <a:picLocks noChangeAspect="1"/>
          </p:cNvPicPr>
          <p:nvPr/>
        </p:nvPicPr>
        <p:blipFill>
          <a:blip r:embed="rId5"/>
          <a:stretch>
            <a:fillRect/>
          </a:stretch>
        </p:blipFill>
        <p:spPr>
          <a:xfrm>
            <a:off x="6183742" y="4751698"/>
            <a:ext cx="2160000" cy="1280291"/>
          </a:xfrm>
          <a:prstGeom prst="rect">
            <a:avLst/>
          </a:prstGeom>
        </p:spPr>
      </p:pic>
      <p:cxnSp>
        <p:nvCxnSpPr>
          <p:cNvPr id="7" name="直接箭头连接符 6"/>
          <p:cNvCxnSpPr>
            <a:endCxn id="20" idx="0"/>
          </p:cNvCxnSpPr>
          <p:nvPr/>
        </p:nvCxnSpPr>
        <p:spPr>
          <a:xfrm>
            <a:off x="7620000" y="3915281"/>
            <a:ext cx="532014" cy="1312767"/>
          </a:xfrm>
          <a:prstGeom prst="straightConnector1">
            <a:avLst/>
          </a:prstGeom>
          <a:ln w="31750">
            <a:solidFill>
              <a:srgbClr val="FFFF00"/>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p:sp>
        <p:nvSpPr>
          <p:cNvPr id="15" name="TextBox 15"/>
          <p:cNvSpPr txBox="1"/>
          <p:nvPr/>
        </p:nvSpPr>
        <p:spPr>
          <a:xfrm>
            <a:off x="4876800" y="4837561"/>
            <a:ext cx="2570897" cy="461665"/>
          </a:xfrm>
          <a:prstGeom prst="rect">
            <a:avLst/>
          </a:prstGeom>
          <a:noFill/>
        </p:spPr>
        <p:txBody>
          <a:bodyPr wrap="none" rtlCol="0">
            <a:spAutoFit/>
          </a:bodyPr>
          <a:lstStyle/>
          <a:p>
            <a:r>
              <a:rPr lang="en-US" altLang="zh-CN" sz="2400" dirty="0" smtClean="0">
                <a:solidFill>
                  <a:srgbClr val="FFFF00"/>
                </a:solidFill>
              </a:rPr>
              <a:t>Non-zero </a:t>
            </a:r>
            <a:r>
              <a:rPr lang="en-US" altLang="zh-CN" sz="2400" dirty="0" err="1" smtClean="0">
                <a:solidFill>
                  <a:srgbClr val="FFFF00"/>
                </a:solidFill>
              </a:rPr>
              <a:t>Laplacian</a:t>
            </a:r>
            <a:endParaRPr lang="zh-CN" altLang="en-US" sz="2400" dirty="0">
              <a:solidFill>
                <a:srgbClr val="FFFF00"/>
              </a:solidFill>
            </a:endParaRPr>
          </a:p>
        </p:txBody>
      </p:sp>
      <p:cxnSp>
        <p:nvCxnSpPr>
          <p:cNvPr id="18" name="直接箭头连接符 17"/>
          <p:cNvCxnSpPr/>
          <p:nvPr/>
        </p:nvCxnSpPr>
        <p:spPr>
          <a:xfrm flipH="1">
            <a:off x="6074839" y="3982716"/>
            <a:ext cx="424497" cy="845221"/>
          </a:xfrm>
          <a:prstGeom prst="straightConnector1">
            <a:avLst/>
          </a:prstGeom>
          <a:ln w="31750">
            <a:solidFill>
              <a:srgbClr val="FFFF00"/>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p:sp>
        <p:nvSpPr>
          <p:cNvPr id="20" name="TextBox 15"/>
          <p:cNvSpPr txBox="1"/>
          <p:nvPr/>
        </p:nvSpPr>
        <p:spPr>
          <a:xfrm>
            <a:off x="7162800" y="5228048"/>
            <a:ext cx="1978427" cy="461665"/>
          </a:xfrm>
          <a:prstGeom prst="rect">
            <a:avLst/>
          </a:prstGeom>
          <a:noFill/>
        </p:spPr>
        <p:txBody>
          <a:bodyPr wrap="none" rtlCol="0">
            <a:spAutoFit/>
          </a:bodyPr>
          <a:lstStyle/>
          <a:p>
            <a:r>
              <a:rPr lang="en-US" altLang="zh-CN" sz="2400" dirty="0" smtClean="0">
                <a:solidFill>
                  <a:srgbClr val="FFFF00"/>
                </a:solidFill>
              </a:rPr>
              <a:t>Zero </a:t>
            </a:r>
            <a:r>
              <a:rPr lang="en-US" altLang="zh-CN" sz="2400" dirty="0" err="1" smtClean="0">
                <a:solidFill>
                  <a:srgbClr val="FFFF00"/>
                </a:solidFill>
              </a:rPr>
              <a:t>Laplacian</a:t>
            </a:r>
            <a:endParaRPr lang="zh-CN" altLang="en-US" sz="2400" dirty="0">
              <a:solidFill>
                <a:srgbClr val="FFFF00"/>
              </a:solidFill>
            </a:endParaRPr>
          </a:p>
        </p:txBody>
      </p:sp>
    </p:spTree>
    <p:custDataLst>
      <p:tags r:id="rId1"/>
    </p:custDataLst>
    <p:extLst>
      <p:ext uri="{BB962C8B-B14F-4D97-AF65-F5344CB8AC3E}">
        <p14:creationId xmlns:p14="http://schemas.microsoft.com/office/powerpoint/2010/main" val="1813900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par>
                                <p:cTn id="29" presetID="10" presetClass="exit" presetSubtype="0" fill="hold" nodeType="with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500"/>
                                        <p:tgtEl>
                                          <p:spTgt spid="3">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500"/>
                                        <p:tgtEl>
                                          <p:spTgt spid="3">
                                            <p:txEl>
                                              <p:pRg st="5" end="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20" grpId="0"/>
      <p:bldP spid="2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Vectorization</a:t>
            </a:r>
            <a:r>
              <a:rPr lang="en-US" altLang="zh-CN" dirty="0" smtClean="0"/>
              <a:t> with Diffusion Curves</a:t>
            </a:r>
            <a:endParaRPr lang="zh-CN" altLang="en-US" dirty="0"/>
          </a:p>
        </p:txBody>
      </p:sp>
      <p:sp>
        <p:nvSpPr>
          <p:cNvPr id="3" name="内容占位符 2"/>
          <p:cNvSpPr>
            <a:spLocks noGrp="1"/>
          </p:cNvSpPr>
          <p:nvPr>
            <p:ph idx="1"/>
          </p:nvPr>
        </p:nvSpPr>
        <p:spPr/>
        <p:txBody>
          <a:bodyPr/>
          <a:lstStyle/>
          <a:p>
            <a:r>
              <a:rPr lang="en-US" altLang="zh-CN" dirty="0" smtClean="0"/>
              <a:t>High quality reconstruction</a:t>
            </a:r>
          </a:p>
          <a:p>
            <a:pPr lvl="1"/>
            <a:r>
              <a:rPr lang="en-US" altLang="zh-CN" dirty="0" smtClean="0"/>
              <a:t>Sharp edges</a:t>
            </a:r>
          </a:p>
          <a:p>
            <a:pPr lvl="1"/>
            <a:r>
              <a:rPr lang="en-US" altLang="zh-CN" dirty="0" smtClean="0"/>
              <a:t>Smooth variations </a:t>
            </a:r>
          </a:p>
          <a:p>
            <a:r>
              <a:rPr lang="en-US" altLang="zh-CN" dirty="0" smtClean="0"/>
              <a:t>Automatic extraction</a:t>
            </a:r>
            <a:endParaRPr lang="en-US" altLang="zh-CN" dirty="0"/>
          </a:p>
          <a:p>
            <a:pPr lvl="1"/>
            <a:endParaRPr lang="en-US" altLang="zh-CN" dirty="0"/>
          </a:p>
        </p:txBody>
      </p:sp>
      <p:sp>
        <p:nvSpPr>
          <p:cNvPr id="5" name="TextBox 15"/>
          <p:cNvSpPr txBox="1"/>
          <p:nvPr/>
        </p:nvSpPr>
        <p:spPr>
          <a:xfrm>
            <a:off x="6648450" y="5048250"/>
            <a:ext cx="1584729" cy="461665"/>
          </a:xfrm>
          <a:prstGeom prst="rect">
            <a:avLst/>
          </a:prstGeom>
          <a:noFill/>
        </p:spPr>
        <p:txBody>
          <a:bodyPr wrap="none" rtlCol="0">
            <a:spAutoFit/>
          </a:bodyPr>
          <a:lstStyle/>
          <a:p>
            <a:r>
              <a:rPr lang="en-US" altLang="zh-CN" sz="2400" dirty="0" smtClean="0">
                <a:solidFill>
                  <a:srgbClr val="FFFF00"/>
                </a:solidFill>
              </a:rPr>
              <a:t>Sharp edge</a:t>
            </a:r>
            <a:endParaRPr lang="zh-CN" altLang="en-US" sz="2400" dirty="0">
              <a:solidFill>
                <a:srgbClr val="FFFF00"/>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6139" y="3917433"/>
            <a:ext cx="3240000" cy="2752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直接箭头连接符 17"/>
          <p:cNvCxnSpPr/>
          <p:nvPr/>
        </p:nvCxnSpPr>
        <p:spPr>
          <a:xfrm>
            <a:off x="5553654" y="5283745"/>
            <a:ext cx="1075746" cy="0"/>
          </a:xfrm>
          <a:prstGeom prst="straightConnector1">
            <a:avLst/>
          </a:prstGeom>
          <a:ln w="31750">
            <a:solidFill>
              <a:srgbClr val="FFFF00"/>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p:cxnSp>
        <p:nvCxnSpPr>
          <p:cNvPr id="16" name="直接箭头连接符 17"/>
          <p:cNvCxnSpPr/>
          <p:nvPr/>
        </p:nvCxnSpPr>
        <p:spPr>
          <a:xfrm flipV="1">
            <a:off x="3048000" y="4876801"/>
            <a:ext cx="3571875" cy="1"/>
          </a:xfrm>
          <a:prstGeom prst="straightConnector1">
            <a:avLst/>
          </a:prstGeom>
          <a:ln w="31750">
            <a:solidFill>
              <a:srgbClr val="FFFF00"/>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p:sp>
        <p:nvSpPr>
          <p:cNvPr id="19" name="TextBox 15"/>
          <p:cNvSpPr txBox="1"/>
          <p:nvPr/>
        </p:nvSpPr>
        <p:spPr>
          <a:xfrm>
            <a:off x="6629400" y="4592683"/>
            <a:ext cx="2330125" cy="461665"/>
          </a:xfrm>
          <a:prstGeom prst="rect">
            <a:avLst/>
          </a:prstGeom>
          <a:noFill/>
        </p:spPr>
        <p:txBody>
          <a:bodyPr wrap="none" rtlCol="0">
            <a:spAutoFit/>
          </a:bodyPr>
          <a:lstStyle/>
          <a:p>
            <a:r>
              <a:rPr lang="en-US" altLang="zh-CN" sz="2400" dirty="0" smtClean="0">
                <a:solidFill>
                  <a:srgbClr val="FFFF00"/>
                </a:solidFill>
              </a:rPr>
              <a:t>Smooth variation</a:t>
            </a:r>
            <a:endParaRPr lang="zh-CN" altLang="en-US" sz="2400" dirty="0">
              <a:solidFill>
                <a:srgbClr val="FFFF00"/>
              </a:solidFill>
            </a:endParaRPr>
          </a:p>
        </p:txBody>
      </p:sp>
    </p:spTree>
    <p:extLst>
      <p:ext uri="{BB962C8B-B14F-4D97-AF65-F5344CB8AC3E}">
        <p14:creationId xmlns:p14="http://schemas.microsoft.com/office/powerpoint/2010/main" val="2518627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Work</a:t>
            </a:r>
            <a:endParaRPr lang="en-CA" dirty="0"/>
          </a:p>
        </p:txBody>
      </p:sp>
      <p:sp>
        <p:nvSpPr>
          <p:cNvPr id="3" name="Content Placeholder 2"/>
          <p:cNvSpPr>
            <a:spLocks noGrp="1"/>
          </p:cNvSpPr>
          <p:nvPr>
            <p:ph idx="1"/>
          </p:nvPr>
        </p:nvSpPr>
        <p:spPr/>
        <p:txBody>
          <a:bodyPr/>
          <a:lstStyle/>
          <a:p>
            <a:r>
              <a:rPr lang="en-US" altLang="zh-CN" dirty="0" smtClean="0"/>
              <a:t>Manual extraction</a:t>
            </a:r>
          </a:p>
          <a:p>
            <a:pPr lvl="1"/>
            <a:r>
              <a:rPr lang="en-US" altLang="zh-CN" sz="2400" dirty="0"/>
              <a:t>[</a:t>
            </a:r>
            <a:r>
              <a:rPr lang="en-US" altLang="zh-CN" sz="2400" dirty="0" err="1"/>
              <a:t>Orzan</a:t>
            </a:r>
            <a:r>
              <a:rPr lang="en-US" altLang="zh-CN" sz="2400" dirty="0"/>
              <a:t> et al. 08; </a:t>
            </a:r>
            <a:r>
              <a:rPr lang="en-US" altLang="zh-CN" sz="2400" dirty="0" err="1"/>
              <a:t>Jeschke</a:t>
            </a:r>
            <a:r>
              <a:rPr lang="en-US" altLang="zh-CN" sz="2400" dirty="0"/>
              <a:t> et al. </a:t>
            </a:r>
            <a:r>
              <a:rPr lang="en-US" altLang="zh-CN" sz="2400" dirty="0" smtClean="0"/>
              <a:t>11; </a:t>
            </a:r>
            <a:r>
              <a:rPr lang="en-US" altLang="zh-CN" sz="2400" dirty="0"/>
              <a:t>Finch et al. </a:t>
            </a:r>
            <a:r>
              <a:rPr lang="en-US" altLang="zh-CN" sz="2400" dirty="0" smtClean="0"/>
              <a:t>11; </a:t>
            </a:r>
            <a:r>
              <a:rPr lang="en-US" altLang="zh-CN" sz="2400" dirty="0"/>
              <a:t>Sun et al. 12; </a:t>
            </a:r>
            <a:r>
              <a:rPr lang="en-US" altLang="zh-CN" sz="2400" dirty="0" err="1"/>
              <a:t>Ilbery</a:t>
            </a:r>
            <a:r>
              <a:rPr lang="en-US" altLang="zh-CN" sz="2400" dirty="0"/>
              <a:t> et al. 13; Sun et al. 14</a:t>
            </a:r>
            <a:r>
              <a:rPr lang="en-US" altLang="zh-CN" sz="2400" dirty="0" smtClean="0"/>
              <a:t>]</a:t>
            </a:r>
          </a:p>
          <a:p>
            <a:r>
              <a:rPr lang="en-US" altLang="zh-CN" dirty="0" smtClean="0"/>
              <a:t>Automatic extraction in the gradient domain</a:t>
            </a:r>
          </a:p>
          <a:p>
            <a:pPr lvl="1"/>
            <a:r>
              <a:rPr lang="en-US" altLang="zh-CN" sz="2400" dirty="0" smtClean="0"/>
              <a:t>[</a:t>
            </a:r>
            <a:r>
              <a:rPr lang="en-US" altLang="zh-CN" sz="2400" dirty="0" err="1" smtClean="0"/>
              <a:t>Orzan</a:t>
            </a:r>
            <a:r>
              <a:rPr lang="en-US" altLang="zh-CN" sz="2400" dirty="0" smtClean="0"/>
              <a:t> et al. 07; </a:t>
            </a:r>
            <a:r>
              <a:rPr lang="en-US" altLang="zh-CN" sz="2400" dirty="0" err="1" smtClean="0"/>
              <a:t>Orzan</a:t>
            </a:r>
            <a:r>
              <a:rPr lang="en-US" altLang="zh-CN" sz="2400" dirty="0" smtClean="0"/>
              <a:t> </a:t>
            </a:r>
            <a:r>
              <a:rPr lang="en-US" altLang="zh-CN" sz="2400" dirty="0"/>
              <a:t>et al. 08; </a:t>
            </a:r>
            <a:r>
              <a:rPr lang="en-US" altLang="zh-CN" sz="2400" dirty="0" err="1"/>
              <a:t>Jeschke</a:t>
            </a:r>
            <a:r>
              <a:rPr lang="en-US" altLang="zh-CN" sz="2400" dirty="0"/>
              <a:t> et al. 11]</a:t>
            </a:r>
          </a:p>
          <a:p>
            <a:pPr lvl="1"/>
            <a:r>
              <a:rPr lang="en-US" sz="2400" dirty="0" smtClean="0">
                <a:solidFill>
                  <a:srgbClr val="FFFF00"/>
                </a:solidFill>
              </a:rPr>
              <a:t>Hard to extract curves for smooth variations </a:t>
            </a:r>
            <a:endParaRPr lang="en-CA" sz="2400" dirty="0">
              <a:solidFill>
                <a:srgbClr val="FFFF00"/>
              </a:solidFill>
            </a:endParaRPr>
          </a:p>
        </p:txBody>
      </p:sp>
      <p:pic>
        <p:nvPicPr>
          <p:cNvPr id="4" name="Picture 2" descr="E:\VSRP\Smoke\ScreenShot\t18\test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75" y="4725785"/>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VSRP\Smoke\ScreenShot\t18\test_curv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711" y="4725785"/>
            <a:ext cx="1440000" cy="144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3" descr="E:\VSRP\Smoke\Paper\SparseImageCurves_SA\images\diffusion_curve\dolphin\dolphin_original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9025" y="4725785"/>
            <a:ext cx="2152037" cy="144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E:\VSRP\Smoke\Paper\SparseImageCurves_SA\images\diffusion_curve\dolphin\dolphin_diffusion_curve_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67404" y="4724400"/>
            <a:ext cx="2138396" cy="144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8" name="TextBox 15"/>
          <p:cNvSpPr txBox="1"/>
          <p:nvPr/>
        </p:nvSpPr>
        <p:spPr>
          <a:xfrm>
            <a:off x="990600" y="6172200"/>
            <a:ext cx="2667000" cy="461665"/>
          </a:xfrm>
          <a:prstGeom prst="rect">
            <a:avLst/>
          </a:prstGeom>
          <a:noFill/>
        </p:spPr>
        <p:txBody>
          <a:bodyPr wrap="square" rtlCol="0">
            <a:spAutoFit/>
          </a:bodyPr>
          <a:lstStyle/>
          <a:p>
            <a:pPr algn="ctr"/>
            <a:r>
              <a:rPr lang="en-US" altLang="zh-CN" sz="2400" dirty="0" smtClean="0">
                <a:solidFill>
                  <a:schemeClr val="bg1"/>
                </a:solidFill>
              </a:rPr>
              <a:t>Manual extraction</a:t>
            </a:r>
            <a:endParaRPr lang="zh-CN" altLang="en-US" sz="2400" dirty="0">
              <a:solidFill>
                <a:schemeClr val="bg1"/>
              </a:solidFill>
            </a:endParaRPr>
          </a:p>
        </p:txBody>
      </p:sp>
      <p:sp>
        <p:nvSpPr>
          <p:cNvPr id="9" name="TextBox 15"/>
          <p:cNvSpPr txBox="1"/>
          <p:nvPr/>
        </p:nvSpPr>
        <p:spPr>
          <a:xfrm>
            <a:off x="4648200" y="6172200"/>
            <a:ext cx="3124200" cy="461665"/>
          </a:xfrm>
          <a:prstGeom prst="rect">
            <a:avLst/>
          </a:prstGeom>
          <a:noFill/>
        </p:spPr>
        <p:txBody>
          <a:bodyPr wrap="square" rtlCol="0">
            <a:spAutoFit/>
          </a:bodyPr>
          <a:lstStyle/>
          <a:p>
            <a:pPr algn="ctr"/>
            <a:r>
              <a:rPr lang="en-US" altLang="zh-CN" sz="2400" dirty="0" smtClean="0">
                <a:solidFill>
                  <a:schemeClr val="bg1"/>
                </a:solidFill>
              </a:rPr>
              <a:t>Automatic extraction</a:t>
            </a:r>
            <a:endParaRPr lang="zh-CN" altLang="en-US" sz="2400" dirty="0">
              <a:solidFill>
                <a:schemeClr val="bg1"/>
              </a:solidFill>
            </a:endParaRPr>
          </a:p>
        </p:txBody>
      </p:sp>
    </p:spTree>
    <p:extLst>
      <p:ext uri="{BB962C8B-B14F-4D97-AF65-F5344CB8AC3E}">
        <p14:creationId xmlns:p14="http://schemas.microsoft.com/office/powerpoint/2010/main" val="1994811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Our Contribution</a:t>
            </a:r>
            <a:endParaRPr lang="zh-CN" altLang="en-US" dirty="0"/>
          </a:p>
        </p:txBody>
      </p:sp>
      <p:sp>
        <p:nvSpPr>
          <p:cNvPr id="3" name="内容占位符 2"/>
          <p:cNvSpPr>
            <a:spLocks noGrp="1"/>
          </p:cNvSpPr>
          <p:nvPr>
            <p:ph idx="1"/>
          </p:nvPr>
        </p:nvSpPr>
        <p:spPr/>
        <p:txBody>
          <a:bodyPr/>
          <a:lstStyle/>
          <a:p>
            <a:r>
              <a:rPr lang="en-US" altLang="zh-CN" dirty="0" smtClean="0"/>
              <a:t>Accurate automatic image </a:t>
            </a:r>
            <a:r>
              <a:rPr lang="en-US" altLang="zh-CN" dirty="0" err="1" smtClean="0"/>
              <a:t>vectorization</a:t>
            </a:r>
            <a:endParaRPr lang="en-US" altLang="zh-CN" dirty="0" smtClean="0"/>
          </a:p>
          <a:p>
            <a:pPr lvl="1"/>
            <a:endParaRPr lang="en-US" altLang="zh-CN" dirty="0" smtClean="0"/>
          </a:p>
          <a:p>
            <a:pPr lvl="1"/>
            <a:r>
              <a:rPr lang="en-US" altLang="zh-CN" dirty="0" smtClean="0"/>
              <a:t>Hierarchical diffusion curve representation</a:t>
            </a:r>
          </a:p>
          <a:p>
            <a:pPr lvl="1"/>
            <a:endParaRPr lang="en-US" altLang="zh-CN" dirty="0" smtClean="0"/>
          </a:p>
          <a:p>
            <a:pPr lvl="1"/>
            <a:r>
              <a:rPr lang="en-US" altLang="zh-CN" dirty="0" err="1" smtClean="0"/>
              <a:t>Laplacian</a:t>
            </a:r>
            <a:r>
              <a:rPr lang="en-US" altLang="zh-CN" dirty="0"/>
              <a:t> </a:t>
            </a:r>
            <a:r>
              <a:rPr lang="en-US" altLang="zh-CN" dirty="0" smtClean="0"/>
              <a:t>and </a:t>
            </a:r>
            <a:r>
              <a:rPr lang="en-US" altLang="zh-CN" dirty="0" err="1" smtClean="0"/>
              <a:t>bilaplacian</a:t>
            </a:r>
            <a:r>
              <a:rPr lang="en-US" altLang="zh-CN" dirty="0" smtClean="0"/>
              <a:t> diffusion curves</a:t>
            </a:r>
          </a:p>
        </p:txBody>
      </p:sp>
    </p:spTree>
    <p:extLst>
      <p:ext uri="{BB962C8B-B14F-4D97-AF65-F5344CB8AC3E}">
        <p14:creationId xmlns:p14="http://schemas.microsoft.com/office/powerpoint/2010/main" val="1590009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Key Idea</a:t>
            </a:r>
            <a:endParaRPr lang="zh-CN" altLang="en-US" dirty="0"/>
          </a:p>
        </p:txBody>
      </p:sp>
      <p:sp>
        <p:nvSpPr>
          <p:cNvPr id="3" name="内容占位符 2"/>
          <p:cNvSpPr>
            <a:spLocks noGrp="1"/>
          </p:cNvSpPr>
          <p:nvPr>
            <p:ph idx="1"/>
          </p:nvPr>
        </p:nvSpPr>
        <p:spPr/>
        <p:txBody>
          <a:bodyPr/>
          <a:lstStyle/>
          <a:p>
            <a:r>
              <a:rPr lang="en-US" altLang="zh-CN" dirty="0" smtClean="0"/>
              <a:t>Trace curves in the </a:t>
            </a:r>
            <a:r>
              <a:rPr lang="en-US" altLang="zh-CN" dirty="0" err="1" smtClean="0"/>
              <a:t>Laplacian</a:t>
            </a:r>
            <a:r>
              <a:rPr lang="en-US" altLang="zh-CN" dirty="0" smtClean="0"/>
              <a:t> domain instead of gradient domain</a:t>
            </a:r>
          </a:p>
          <a:p>
            <a:pPr lvl="1"/>
            <a:r>
              <a:rPr lang="en-US" altLang="zh-CN" dirty="0" smtClean="0"/>
              <a:t>Capture both sharp and smooth image features</a:t>
            </a:r>
          </a:p>
        </p:txBody>
      </p:sp>
      <p:sp>
        <p:nvSpPr>
          <p:cNvPr id="5" name="TextBox 15"/>
          <p:cNvSpPr txBox="1"/>
          <p:nvPr/>
        </p:nvSpPr>
        <p:spPr>
          <a:xfrm>
            <a:off x="3385808" y="5691851"/>
            <a:ext cx="2293064" cy="461665"/>
          </a:xfrm>
          <a:prstGeom prst="rect">
            <a:avLst/>
          </a:prstGeom>
          <a:noFill/>
        </p:spPr>
        <p:txBody>
          <a:bodyPr wrap="none" rtlCol="0">
            <a:spAutoFit/>
          </a:bodyPr>
          <a:lstStyle/>
          <a:p>
            <a:r>
              <a:rPr lang="en-US" altLang="zh-CN" sz="2400" dirty="0" smtClean="0">
                <a:solidFill>
                  <a:schemeClr val="bg1"/>
                </a:solidFill>
              </a:rPr>
              <a:t>Gradient domain</a:t>
            </a:r>
            <a:endParaRPr lang="zh-CN" altLang="en-US" sz="2400" dirty="0">
              <a:solidFill>
                <a:schemeClr val="bg1"/>
              </a:solidFill>
            </a:endParaRPr>
          </a:p>
        </p:txBody>
      </p:sp>
      <p:sp>
        <p:nvSpPr>
          <p:cNvPr id="9" name="TextBox 15"/>
          <p:cNvSpPr txBox="1"/>
          <p:nvPr/>
        </p:nvSpPr>
        <p:spPr>
          <a:xfrm>
            <a:off x="6133618" y="5691851"/>
            <a:ext cx="2369559" cy="461665"/>
          </a:xfrm>
          <a:prstGeom prst="rect">
            <a:avLst/>
          </a:prstGeom>
          <a:noFill/>
        </p:spPr>
        <p:txBody>
          <a:bodyPr wrap="none" rtlCol="0">
            <a:spAutoFit/>
          </a:bodyPr>
          <a:lstStyle/>
          <a:p>
            <a:r>
              <a:rPr lang="en-US" altLang="zh-CN" sz="2400" dirty="0" err="1" smtClean="0">
                <a:solidFill>
                  <a:schemeClr val="bg1"/>
                </a:solidFill>
              </a:rPr>
              <a:t>Laplacian</a:t>
            </a:r>
            <a:r>
              <a:rPr lang="en-US" altLang="zh-CN" sz="2400" dirty="0" smtClean="0">
                <a:solidFill>
                  <a:schemeClr val="bg1"/>
                </a:solidFill>
              </a:rPr>
              <a:t> domain</a:t>
            </a:r>
            <a:endParaRPr lang="zh-CN" altLang="en-US" sz="2400" dirty="0">
              <a:solidFill>
                <a:schemeClr val="bg1"/>
              </a:solidFill>
            </a:endParaRPr>
          </a:p>
        </p:txBody>
      </p:sp>
      <p:pic>
        <p:nvPicPr>
          <p:cNvPr id="10" name="Picture 2" descr="E:\VSRP\Smoke\Paper\SparseImageCurves_SA\images\DCI_compare\t5_origin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172" y="3611697"/>
            <a:ext cx="2700000" cy="205847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5"/>
          <p:cNvSpPr txBox="1"/>
          <p:nvPr/>
        </p:nvSpPr>
        <p:spPr>
          <a:xfrm>
            <a:off x="1359887" y="5710535"/>
            <a:ext cx="849913" cy="461665"/>
          </a:xfrm>
          <a:prstGeom prst="rect">
            <a:avLst/>
          </a:prstGeom>
          <a:noFill/>
        </p:spPr>
        <p:txBody>
          <a:bodyPr wrap="none" rtlCol="0">
            <a:spAutoFit/>
          </a:bodyPr>
          <a:lstStyle/>
          <a:p>
            <a:r>
              <a:rPr lang="en-US" altLang="zh-CN" sz="2400" dirty="0" smtClean="0">
                <a:solidFill>
                  <a:schemeClr val="bg1"/>
                </a:solidFill>
              </a:rPr>
              <a:t>Input</a:t>
            </a:r>
            <a:endParaRPr lang="zh-CN" altLang="en-US" sz="2400" dirty="0">
              <a:solidFill>
                <a:schemeClr val="bg1"/>
              </a:solidFill>
            </a:endParaRPr>
          </a:p>
        </p:txBody>
      </p:sp>
      <p:pic>
        <p:nvPicPr>
          <p:cNvPr id="1026" name="Picture 2" descr="E:\VSRP\Smoke\Paper\SparseImageCurves\matlab\img\t2_gra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2340" y="3615226"/>
            <a:ext cx="2700000" cy="205847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27" name="Picture 3" descr="H:\Montreal\VSRP\Smoke\ScreenShot\animation\t5\t5_5_2_lap_00.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8397" y="3611532"/>
            <a:ext cx="2700000" cy="205863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70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50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500"/>
                                        <p:tgtEl>
                                          <p:spTgt spid="1027"/>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Curve Extraction  </a:t>
            </a:r>
            <a:r>
              <a:rPr lang="en-US" dirty="0" smtClean="0"/>
              <a:t>(1D) </a:t>
            </a:r>
            <a:endParaRPr lang="en-CA" dirty="0">
              <a:solidFill>
                <a:srgbClr val="FF0000"/>
              </a:solidFill>
            </a:endParaRPr>
          </a:p>
        </p:txBody>
      </p:sp>
      <p:pic>
        <p:nvPicPr>
          <p:cNvPr id="1026" name="Picture 2" descr="E:\VSRP\Smoke\Paper\SparseImageCurves_SA\images\validation\1d_im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908" y="3288410"/>
            <a:ext cx="2700000" cy="14443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VSRP\Smoke\Paper\SparseImageCurves_SA\images\validation\1d_gra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039999"/>
            <a:ext cx="2700000" cy="14420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SRP\Smoke\Paper\SparseImageCurves_SA\images\validation\1d_grad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3000" y="2039999"/>
            <a:ext cx="2700000" cy="144206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VSRP\Smoke\Paper\SparseImageCurves_SA\images\validation\1d_la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044340"/>
            <a:ext cx="2700000" cy="14420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VSRP\Smoke\Paper\SparseImageCurves_SA\images\validation\1d_lap_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63000" y="4038738"/>
            <a:ext cx="2700000" cy="14420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5"/>
          <p:cNvSpPr txBox="1"/>
          <p:nvPr/>
        </p:nvSpPr>
        <p:spPr>
          <a:xfrm>
            <a:off x="3505200" y="3482059"/>
            <a:ext cx="2293064" cy="461665"/>
          </a:xfrm>
          <a:prstGeom prst="rect">
            <a:avLst/>
          </a:prstGeom>
          <a:noFill/>
        </p:spPr>
        <p:txBody>
          <a:bodyPr wrap="none" rtlCol="0">
            <a:spAutoFit/>
          </a:bodyPr>
          <a:lstStyle/>
          <a:p>
            <a:r>
              <a:rPr lang="en-US" altLang="zh-CN" sz="2400" dirty="0" smtClean="0">
                <a:solidFill>
                  <a:schemeClr val="bg1"/>
                </a:solidFill>
              </a:rPr>
              <a:t>Gradient domain</a:t>
            </a:r>
            <a:endParaRPr lang="zh-CN" altLang="en-US" sz="2400" dirty="0">
              <a:solidFill>
                <a:schemeClr val="bg1"/>
              </a:solidFill>
            </a:endParaRPr>
          </a:p>
        </p:txBody>
      </p:sp>
      <p:sp>
        <p:nvSpPr>
          <p:cNvPr id="10" name="TextBox 15"/>
          <p:cNvSpPr txBox="1"/>
          <p:nvPr/>
        </p:nvSpPr>
        <p:spPr>
          <a:xfrm>
            <a:off x="3482343" y="5486400"/>
            <a:ext cx="2369559" cy="461665"/>
          </a:xfrm>
          <a:prstGeom prst="rect">
            <a:avLst/>
          </a:prstGeom>
          <a:noFill/>
        </p:spPr>
        <p:txBody>
          <a:bodyPr wrap="none" rtlCol="0">
            <a:spAutoFit/>
          </a:bodyPr>
          <a:lstStyle/>
          <a:p>
            <a:r>
              <a:rPr lang="en-US" altLang="zh-CN" sz="2400" dirty="0" err="1" smtClean="0">
                <a:solidFill>
                  <a:schemeClr val="bg1"/>
                </a:solidFill>
              </a:rPr>
              <a:t>Laplacian</a:t>
            </a:r>
            <a:r>
              <a:rPr lang="en-US" altLang="zh-CN" sz="2400" dirty="0" smtClean="0">
                <a:solidFill>
                  <a:schemeClr val="bg1"/>
                </a:solidFill>
              </a:rPr>
              <a:t> domain</a:t>
            </a:r>
            <a:endParaRPr lang="zh-CN" altLang="en-US" sz="2400" dirty="0">
              <a:solidFill>
                <a:schemeClr val="bg1"/>
              </a:solidFill>
            </a:endParaRPr>
          </a:p>
        </p:txBody>
      </p:sp>
      <p:sp>
        <p:nvSpPr>
          <p:cNvPr id="11" name="椭圆 10"/>
          <p:cNvSpPr/>
          <p:nvPr/>
        </p:nvSpPr>
        <p:spPr>
          <a:xfrm>
            <a:off x="6751905" y="2133600"/>
            <a:ext cx="2287431" cy="15064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5"/>
          <p:cNvSpPr txBox="1"/>
          <p:nvPr/>
        </p:nvSpPr>
        <p:spPr>
          <a:xfrm>
            <a:off x="77373" y="2308346"/>
            <a:ext cx="1240454"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S</a:t>
            </a:r>
            <a:r>
              <a:rPr lang="en-US" altLang="zh-CN" sz="2400" dirty="0" smtClean="0"/>
              <a:t>harp</a:t>
            </a:r>
            <a:endParaRPr lang="zh-CN" altLang="en-US" dirty="0"/>
          </a:p>
        </p:txBody>
      </p:sp>
      <p:cxnSp>
        <p:nvCxnSpPr>
          <p:cNvPr id="15" name="Straight Arrow Connector 10"/>
          <p:cNvCxnSpPr>
            <a:endCxn id="14" idx="2"/>
          </p:cNvCxnSpPr>
          <p:nvPr/>
        </p:nvCxnSpPr>
        <p:spPr>
          <a:xfrm flipV="1">
            <a:off x="685800" y="2770011"/>
            <a:ext cx="11800" cy="103998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5"/>
          <p:cNvSpPr txBox="1"/>
          <p:nvPr/>
        </p:nvSpPr>
        <p:spPr>
          <a:xfrm>
            <a:off x="629858" y="5140239"/>
            <a:ext cx="117065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smtClean="0"/>
              <a:t>Blurred</a:t>
            </a:r>
            <a:endParaRPr lang="zh-CN" altLang="en-US" dirty="0"/>
          </a:p>
        </p:txBody>
      </p:sp>
      <p:cxnSp>
        <p:nvCxnSpPr>
          <p:cNvPr id="19" name="Straight Arrow Connector 10"/>
          <p:cNvCxnSpPr>
            <a:endCxn id="18" idx="0"/>
          </p:cNvCxnSpPr>
          <p:nvPr/>
        </p:nvCxnSpPr>
        <p:spPr>
          <a:xfrm flipH="1">
            <a:off x="1215183" y="4079229"/>
            <a:ext cx="156417" cy="106101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15"/>
          <p:cNvSpPr txBox="1"/>
          <p:nvPr/>
        </p:nvSpPr>
        <p:spPr>
          <a:xfrm>
            <a:off x="1800507" y="2302887"/>
            <a:ext cx="1157401"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smtClean="0"/>
              <a:t>Bump</a:t>
            </a:r>
            <a:endParaRPr lang="zh-CN" altLang="en-US" dirty="0"/>
          </a:p>
        </p:txBody>
      </p:sp>
      <p:cxnSp>
        <p:nvCxnSpPr>
          <p:cNvPr id="23" name="Straight Arrow Connector 10"/>
          <p:cNvCxnSpPr>
            <a:endCxn id="21" idx="2"/>
          </p:cNvCxnSpPr>
          <p:nvPr/>
        </p:nvCxnSpPr>
        <p:spPr>
          <a:xfrm flipH="1" flipV="1">
            <a:off x="2379208" y="2764552"/>
            <a:ext cx="59192" cy="816848"/>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15"/>
          <p:cNvSpPr txBox="1"/>
          <p:nvPr/>
        </p:nvSpPr>
        <p:spPr>
          <a:xfrm>
            <a:off x="6400800" y="3480626"/>
            <a:ext cx="2066400" cy="461665"/>
          </a:xfrm>
          <a:prstGeom prst="rect">
            <a:avLst/>
          </a:prstGeom>
          <a:noFill/>
        </p:spPr>
        <p:txBody>
          <a:bodyPr wrap="none" rtlCol="0">
            <a:spAutoFit/>
          </a:bodyPr>
          <a:lstStyle/>
          <a:p>
            <a:r>
              <a:rPr lang="en-US" altLang="zh-CN" sz="2400" dirty="0" smtClean="0">
                <a:solidFill>
                  <a:schemeClr val="bg1"/>
                </a:solidFill>
              </a:rPr>
              <a:t>Reconstruction</a:t>
            </a:r>
            <a:endParaRPr lang="zh-CN" altLang="en-US" sz="2000" dirty="0">
              <a:solidFill>
                <a:schemeClr val="bg1"/>
              </a:solidFill>
            </a:endParaRPr>
          </a:p>
        </p:txBody>
      </p:sp>
      <p:sp>
        <p:nvSpPr>
          <p:cNvPr id="26" name="TextBox 15"/>
          <p:cNvSpPr txBox="1"/>
          <p:nvPr/>
        </p:nvSpPr>
        <p:spPr>
          <a:xfrm>
            <a:off x="6400800" y="5497286"/>
            <a:ext cx="2066400" cy="461665"/>
          </a:xfrm>
          <a:prstGeom prst="rect">
            <a:avLst/>
          </a:prstGeom>
          <a:noFill/>
        </p:spPr>
        <p:txBody>
          <a:bodyPr wrap="none" rtlCol="0">
            <a:spAutoFit/>
          </a:bodyPr>
          <a:lstStyle/>
          <a:p>
            <a:r>
              <a:rPr lang="en-US" altLang="zh-CN" sz="2400" dirty="0" smtClean="0">
                <a:solidFill>
                  <a:schemeClr val="bg1"/>
                </a:solidFill>
              </a:rPr>
              <a:t>Reconstruction</a:t>
            </a:r>
            <a:endParaRPr lang="zh-CN" altLang="en-US" sz="2000" dirty="0">
              <a:solidFill>
                <a:schemeClr val="bg1"/>
              </a:solidFill>
            </a:endParaRPr>
          </a:p>
        </p:txBody>
      </p:sp>
      <p:sp>
        <p:nvSpPr>
          <p:cNvPr id="20" name="Oval 19"/>
          <p:cNvSpPr/>
          <p:nvPr/>
        </p:nvSpPr>
        <p:spPr>
          <a:xfrm rot="212860">
            <a:off x="3678365" y="2088137"/>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22" name="Oval 21"/>
          <p:cNvSpPr/>
          <p:nvPr/>
        </p:nvSpPr>
        <p:spPr>
          <a:xfrm rot="212860">
            <a:off x="4340350" y="2635826"/>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24" name="Oval 23"/>
          <p:cNvSpPr/>
          <p:nvPr/>
        </p:nvSpPr>
        <p:spPr>
          <a:xfrm rot="212860">
            <a:off x="5326633" y="2321500"/>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28" name="Oval 27"/>
          <p:cNvSpPr/>
          <p:nvPr/>
        </p:nvSpPr>
        <p:spPr>
          <a:xfrm rot="212860">
            <a:off x="5440929" y="2316737"/>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29" name="Oval 28"/>
          <p:cNvSpPr/>
          <p:nvPr/>
        </p:nvSpPr>
        <p:spPr>
          <a:xfrm rot="212860">
            <a:off x="3671630" y="4094087"/>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0" name="Oval 29"/>
          <p:cNvSpPr/>
          <p:nvPr/>
        </p:nvSpPr>
        <p:spPr>
          <a:xfrm rot="212860">
            <a:off x="4278322" y="5183758"/>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1" name="Oval 30"/>
          <p:cNvSpPr/>
          <p:nvPr/>
        </p:nvSpPr>
        <p:spPr>
          <a:xfrm rot="212860">
            <a:off x="4388035" y="5179995"/>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2" name="Oval 31"/>
          <p:cNvSpPr/>
          <p:nvPr/>
        </p:nvSpPr>
        <p:spPr>
          <a:xfrm rot="212860">
            <a:off x="5271827" y="5080369"/>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3" name="Oval 32"/>
          <p:cNvSpPr/>
          <p:nvPr/>
        </p:nvSpPr>
        <p:spPr>
          <a:xfrm rot="212860">
            <a:off x="5371778" y="4834617"/>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4" name="Oval 33"/>
          <p:cNvSpPr/>
          <p:nvPr/>
        </p:nvSpPr>
        <p:spPr>
          <a:xfrm rot="212860">
            <a:off x="5476730" y="5090389"/>
            <a:ext cx="72000" cy="72000"/>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5" name="椭圆 10"/>
          <p:cNvSpPr/>
          <p:nvPr/>
        </p:nvSpPr>
        <p:spPr>
          <a:xfrm flipH="1">
            <a:off x="6375112" y="1971674"/>
            <a:ext cx="311438" cy="16193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10"/>
          <p:cNvSpPr/>
          <p:nvPr/>
        </p:nvSpPr>
        <p:spPr>
          <a:xfrm>
            <a:off x="6735862" y="4143569"/>
            <a:ext cx="2287431" cy="15064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10"/>
          <p:cNvSpPr/>
          <p:nvPr/>
        </p:nvSpPr>
        <p:spPr>
          <a:xfrm flipH="1">
            <a:off x="6359069" y="3981643"/>
            <a:ext cx="311438" cy="16193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250519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27"/>
                                        </p:tgtEl>
                                        <p:attrNameLst>
                                          <p:attrName>style.visibility</p:attrName>
                                        </p:attrNameLst>
                                      </p:cBhvr>
                                      <p:to>
                                        <p:strVal val="visible"/>
                                      </p:to>
                                    </p:set>
                                    <p:animEffect transition="in" filter="fade">
                                      <p:cBhvr>
                                        <p:cTn id="32" dur="500"/>
                                        <p:tgtEl>
                                          <p:spTgt spid="10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0"/>
                                  </p:stCondLst>
                                  <p:childTnLst>
                                    <p:set>
                                      <p:cBhvr>
                                        <p:cTn id="40" dur="1" fill="hold">
                                          <p:stCondLst>
                                            <p:cond delay="0"/>
                                          </p:stCondLst>
                                        </p:cTn>
                                        <p:tgtEl>
                                          <p:spTgt spid="1028"/>
                                        </p:tgtEl>
                                        <p:attrNameLst>
                                          <p:attrName>style.visibility</p:attrName>
                                        </p:attrNameLst>
                                      </p:cBhvr>
                                      <p:to>
                                        <p:strVal val="visible"/>
                                      </p:to>
                                    </p:set>
                                    <p:animEffect transition="in" filter="fade">
                                      <p:cBhvr>
                                        <p:cTn id="41" dur="500"/>
                                        <p:tgtEl>
                                          <p:spTgt spid="1028"/>
                                        </p:tgtEl>
                                      </p:cBhvr>
                                    </p:animEffect>
                                  </p:childTnLst>
                                </p:cTn>
                              </p:par>
                              <p:par>
                                <p:cTn id="42" presetID="10" presetClass="entr" presetSubtype="0" fill="hold" nodeType="withEffect">
                                  <p:stCondLst>
                                    <p:cond delay="0"/>
                                  </p:stCondLst>
                                  <p:childTnLst>
                                    <p:set>
                                      <p:cBhvr>
                                        <p:cTn id="43" dur="1" fill="hold">
                                          <p:stCondLst>
                                            <p:cond delay="0"/>
                                          </p:stCondLst>
                                        </p:cTn>
                                        <p:tgtEl>
                                          <p:spTgt spid="1029"/>
                                        </p:tgtEl>
                                        <p:attrNameLst>
                                          <p:attrName>style.visibility</p:attrName>
                                        </p:attrNameLst>
                                      </p:cBhvr>
                                      <p:to>
                                        <p:strVal val="visible"/>
                                      </p:to>
                                    </p:set>
                                    <p:animEffect transition="in" filter="fade">
                                      <p:cBhvr>
                                        <p:cTn id="44" dur="500"/>
                                        <p:tgtEl>
                                          <p:spTgt spid="10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nodeType="withEffect">
                                  <p:stCondLst>
                                    <p:cond delay="0"/>
                                  </p:stCondLst>
                                  <p:childTnLst>
                                    <p:set>
                                      <p:cBhvr>
                                        <p:cTn id="52" dur="1" fill="hold">
                                          <p:stCondLst>
                                            <p:cond delay="0"/>
                                          </p:stCondLst>
                                        </p:cTn>
                                        <p:tgtEl>
                                          <p:spTgt spid="1030"/>
                                        </p:tgtEl>
                                        <p:attrNameLst>
                                          <p:attrName>style.visibility</p:attrName>
                                        </p:attrNameLst>
                                      </p:cBhvr>
                                      <p:to>
                                        <p:strVal val="visible"/>
                                      </p:to>
                                    </p:set>
                                    <p:animEffect transition="in" filter="fade">
                                      <p:cBhvr>
                                        <p:cTn id="53" dur="500"/>
                                        <p:tgtEl>
                                          <p:spTgt spid="103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xit" presetSubtype="0" fill="hold" grpId="1" nodeType="withEffect">
                                  <p:stCondLst>
                                    <p:cond delay="0"/>
                                  </p:stCondLst>
                                  <p:childTnLst>
                                    <p:animEffect transition="out" filter="fade">
                                      <p:cBhvr>
                                        <p:cTn id="75" dur="500"/>
                                        <p:tgtEl>
                                          <p:spTgt spid="35"/>
                                        </p:tgtEl>
                                      </p:cBhvr>
                                    </p:animEffect>
                                    <p:set>
                                      <p:cBhvr>
                                        <p:cTn id="76" dur="1" fill="hold">
                                          <p:stCondLst>
                                            <p:cond delay="499"/>
                                          </p:stCondLst>
                                        </p:cTn>
                                        <p:tgtEl>
                                          <p:spTgt spid="35"/>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37"/>
                                        </p:tgtEl>
                                      </p:cBhvr>
                                    </p:animEffect>
                                    <p:set>
                                      <p:cBhvr>
                                        <p:cTn id="79" dur="1" fill="hold">
                                          <p:stCondLst>
                                            <p:cond delay="499"/>
                                          </p:stCondLst>
                                        </p:cTn>
                                        <p:tgtEl>
                                          <p:spTgt spid="37"/>
                                        </p:tgtEl>
                                        <p:attrNameLst>
                                          <p:attrName>style.visibility</p:attrName>
                                        </p:attrNameLst>
                                      </p:cBhvr>
                                      <p:to>
                                        <p:strVal val="hidden"/>
                                      </p:to>
                                    </p:se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1500"/>
                            </p:stCondLst>
                            <p:childTnLst>
                              <p:par>
                                <p:cTn id="89" presetID="10" presetClass="entr" presetSubtype="0"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fade">
                                      <p:cBhvr>
                                        <p:cTn id="91" dur="500"/>
                                        <p:tgtEl>
                                          <p:spTgt spid="11"/>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childTnLst>
                          </p:cTn>
                        </p:par>
                        <p:par>
                          <p:cTn id="97" fill="hold">
                            <p:stCondLst>
                              <p:cond delay="500"/>
                            </p:stCondLst>
                            <p:childTnLst>
                              <p:par>
                                <p:cTn id="98" presetID="10" presetClass="entr" presetSubtype="0"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childTnLst>
                          </p:cTn>
                        </p:par>
                        <p:par>
                          <p:cTn id="101" fill="hold">
                            <p:stCondLst>
                              <p:cond delay="1000"/>
                            </p:stCondLst>
                            <p:childTnLst>
                              <p:par>
                                <p:cTn id="102" presetID="10" presetClass="entr" presetSubtype="0"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500"/>
                                        <p:tgtEl>
                                          <p:spTgt spid="32"/>
                                        </p:tgtEl>
                                      </p:cBhvr>
                                    </p:animEffect>
                                  </p:childTnLst>
                                </p:cTn>
                              </p:par>
                            </p:childTnLst>
                          </p:cTn>
                        </p:par>
                        <p:par>
                          <p:cTn id="105" fill="hold">
                            <p:stCondLst>
                              <p:cond delay="1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par>
                          <p:cTn id="109" fill="hold">
                            <p:stCondLst>
                              <p:cond delay="2000"/>
                            </p:stCondLst>
                            <p:childTnLst>
                              <p:par>
                                <p:cTn id="110" presetID="10" presetClass="entr" presetSubtype="0" fill="hold" grpId="0" nodeType="after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500"/>
                                        <p:tgtEl>
                                          <p:spTgt spid="34"/>
                                        </p:tgtEl>
                                      </p:cBhvr>
                                    </p:animEffect>
                                  </p:childTnLst>
                                </p:cTn>
                              </p:par>
                            </p:childTnLst>
                          </p:cTn>
                        </p:par>
                        <p:par>
                          <p:cTn id="113" fill="hold">
                            <p:stCondLst>
                              <p:cond delay="2500"/>
                            </p:stCondLst>
                            <p:childTnLst>
                              <p:par>
                                <p:cTn id="114" presetID="10" presetClass="entr" presetSubtype="0" fill="hold" grpId="0" nodeType="after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4" grpId="0" animBg="1"/>
      <p:bldP spid="18" grpId="0" animBg="1"/>
      <p:bldP spid="21" grpId="0" animBg="1"/>
      <p:bldP spid="25" grpId="0"/>
      <p:bldP spid="26" grpId="0"/>
      <p:bldP spid="20" grpId="0" animBg="1"/>
      <p:bldP spid="22" grpId="0" animBg="1"/>
      <p:bldP spid="24" grpId="0" animBg="1"/>
      <p:bldP spid="28" grpId="0" animBg="1"/>
      <p:bldP spid="29" grpId="0" animBg="1"/>
      <p:bldP spid="30" grpId="0" animBg="1"/>
      <p:bldP spid="31" grpId="0" animBg="1"/>
      <p:bldP spid="32" grpId="0" animBg="1"/>
      <p:bldP spid="33" grpId="0" animBg="1"/>
      <p:bldP spid="34" grpId="0" animBg="1"/>
      <p:bldP spid="35" grpId="0" animBg="1"/>
      <p:bldP spid="35" grpId="1" animBg="1"/>
      <p:bldP spid="36" grpId="0" animBg="1"/>
      <p:bldP spid="37" grpId="0" animBg="1"/>
      <p:bldP spid="3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Curve Extraction  </a:t>
            </a:r>
            <a:r>
              <a:rPr lang="en-US" dirty="0" smtClean="0"/>
              <a:t>(2D</a:t>
            </a:r>
            <a:r>
              <a:rPr lang="en-US" dirty="0"/>
              <a:t>)</a:t>
            </a:r>
            <a:endParaRPr lang="zh-CN" altLang="en-US" dirty="0"/>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728" y="2577600"/>
            <a:ext cx="2160000" cy="2160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6442" y="1518961"/>
            <a:ext cx="2160000" cy="216000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6442" y="4079071"/>
            <a:ext cx="2160000" cy="2160000"/>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7514" y="4074007"/>
            <a:ext cx="2160000" cy="2160000"/>
          </a:xfrm>
          <a:prstGeom prst="rect">
            <a:avLst/>
          </a:prstGeom>
          <a:ln>
            <a:solidFill>
              <a:schemeClr val="bg1"/>
            </a:solidFill>
          </a:ln>
        </p:spPr>
      </p:pic>
      <p:pic>
        <p:nvPicPr>
          <p:cNvPr id="11" name="图片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7514" y="1505924"/>
            <a:ext cx="2160000" cy="2160000"/>
          </a:xfrm>
          <a:prstGeom prst="rect">
            <a:avLst/>
          </a:prstGeom>
          <a:ln>
            <a:solidFill>
              <a:schemeClr val="bg1"/>
            </a:solidFill>
          </a:ln>
        </p:spPr>
      </p:pic>
      <p:pic>
        <p:nvPicPr>
          <p:cNvPr id="12" name="图片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83152" y="4079071"/>
            <a:ext cx="2160000" cy="2160000"/>
          </a:xfrm>
          <a:prstGeom prst="rect">
            <a:avLst/>
          </a:prstGeom>
        </p:spPr>
      </p:pic>
      <p:pic>
        <p:nvPicPr>
          <p:cNvPr id="13"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91092" y="1497600"/>
            <a:ext cx="2160000" cy="2160000"/>
          </a:xfrm>
          <a:prstGeom prst="rect">
            <a:avLst/>
          </a:prstGeom>
        </p:spPr>
      </p:pic>
      <p:sp>
        <p:nvSpPr>
          <p:cNvPr id="14" name="TextBox 15"/>
          <p:cNvSpPr txBox="1"/>
          <p:nvPr/>
        </p:nvSpPr>
        <p:spPr>
          <a:xfrm>
            <a:off x="2895600" y="3624942"/>
            <a:ext cx="1275157" cy="461665"/>
          </a:xfrm>
          <a:prstGeom prst="rect">
            <a:avLst/>
          </a:prstGeom>
          <a:noFill/>
        </p:spPr>
        <p:txBody>
          <a:bodyPr wrap="none" rtlCol="0">
            <a:spAutoFit/>
          </a:bodyPr>
          <a:lstStyle/>
          <a:p>
            <a:r>
              <a:rPr lang="en-US" altLang="zh-CN" sz="2400" dirty="0" smtClean="0">
                <a:solidFill>
                  <a:schemeClr val="bg1"/>
                </a:solidFill>
              </a:rPr>
              <a:t>Gradient</a:t>
            </a:r>
            <a:endParaRPr lang="zh-CN" altLang="en-US" sz="2400" dirty="0">
              <a:solidFill>
                <a:schemeClr val="bg1"/>
              </a:solidFill>
            </a:endParaRPr>
          </a:p>
        </p:txBody>
      </p:sp>
      <p:sp>
        <p:nvSpPr>
          <p:cNvPr id="15" name="TextBox 15"/>
          <p:cNvSpPr txBox="1"/>
          <p:nvPr/>
        </p:nvSpPr>
        <p:spPr>
          <a:xfrm>
            <a:off x="2839348" y="6201228"/>
            <a:ext cx="1351652" cy="461665"/>
          </a:xfrm>
          <a:prstGeom prst="rect">
            <a:avLst/>
          </a:prstGeom>
          <a:noFill/>
        </p:spPr>
        <p:txBody>
          <a:bodyPr wrap="none" rtlCol="0">
            <a:spAutoFit/>
          </a:bodyPr>
          <a:lstStyle/>
          <a:p>
            <a:r>
              <a:rPr lang="en-US" altLang="zh-CN" sz="2400" dirty="0" err="1" smtClean="0">
                <a:solidFill>
                  <a:schemeClr val="bg1"/>
                </a:solidFill>
              </a:rPr>
              <a:t>Laplacian</a:t>
            </a:r>
            <a:endParaRPr lang="zh-CN" altLang="en-US" sz="2400" dirty="0">
              <a:solidFill>
                <a:schemeClr val="bg1"/>
              </a:solidFill>
            </a:endParaRPr>
          </a:p>
        </p:txBody>
      </p:sp>
      <p:pic>
        <p:nvPicPr>
          <p:cNvPr id="1026" name="Picture 2" descr="E:\VSRP\Smoke\Paper\SparseImageCurves_SA\images\validation\circle_2_2_ma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6000" y="1518961"/>
            <a:ext cx="2160000" cy="216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27" name="Picture 3" descr="E:\VSRP\Smoke\Paper\SparseImageCurves_SA\images\validation\lap_3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76000" y="4068000"/>
            <a:ext cx="2160000" cy="215999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833075" y="4758961"/>
            <a:ext cx="849913" cy="461665"/>
          </a:xfrm>
          <a:prstGeom prst="rect">
            <a:avLst/>
          </a:prstGeom>
          <a:noFill/>
        </p:spPr>
        <p:txBody>
          <a:bodyPr wrap="none" rtlCol="0">
            <a:spAutoFit/>
          </a:bodyPr>
          <a:lstStyle/>
          <a:p>
            <a:r>
              <a:rPr lang="en-US" altLang="zh-CN" sz="2400" dirty="0" smtClean="0">
                <a:solidFill>
                  <a:schemeClr val="bg1"/>
                </a:solidFill>
              </a:rPr>
              <a:t>Input</a:t>
            </a:r>
            <a:endParaRPr lang="zh-CN" altLang="en-US" sz="2000" dirty="0">
              <a:solidFill>
                <a:schemeClr val="bg1"/>
              </a:solidFill>
            </a:endParaRPr>
          </a:p>
        </p:txBody>
      </p:sp>
      <p:sp>
        <p:nvSpPr>
          <p:cNvPr id="17" name="TextBox 15"/>
          <p:cNvSpPr txBox="1"/>
          <p:nvPr/>
        </p:nvSpPr>
        <p:spPr>
          <a:xfrm>
            <a:off x="5220490" y="3610428"/>
            <a:ext cx="1027910" cy="461665"/>
          </a:xfrm>
          <a:prstGeom prst="rect">
            <a:avLst/>
          </a:prstGeom>
          <a:noFill/>
        </p:spPr>
        <p:txBody>
          <a:bodyPr wrap="none" rtlCol="0">
            <a:spAutoFit/>
          </a:bodyPr>
          <a:lstStyle/>
          <a:p>
            <a:r>
              <a:rPr lang="en-US" altLang="zh-CN" sz="2400" dirty="0" smtClean="0">
                <a:solidFill>
                  <a:schemeClr val="bg1"/>
                </a:solidFill>
              </a:rPr>
              <a:t>Recon.</a:t>
            </a:r>
            <a:endParaRPr lang="zh-CN" altLang="en-US" sz="2000" dirty="0">
              <a:solidFill>
                <a:schemeClr val="bg1"/>
              </a:solidFill>
            </a:endParaRPr>
          </a:p>
        </p:txBody>
      </p:sp>
      <p:sp>
        <p:nvSpPr>
          <p:cNvPr id="18" name="TextBox 15"/>
          <p:cNvSpPr txBox="1"/>
          <p:nvPr/>
        </p:nvSpPr>
        <p:spPr>
          <a:xfrm>
            <a:off x="7239000" y="3590402"/>
            <a:ext cx="1413144" cy="461665"/>
          </a:xfrm>
          <a:prstGeom prst="rect">
            <a:avLst/>
          </a:prstGeom>
          <a:noFill/>
        </p:spPr>
        <p:txBody>
          <a:bodyPr wrap="none" rtlCol="0">
            <a:spAutoFit/>
          </a:bodyPr>
          <a:lstStyle/>
          <a:p>
            <a:r>
              <a:rPr lang="en-US" altLang="zh-CN" sz="2400" dirty="0" smtClean="0">
                <a:solidFill>
                  <a:schemeClr val="bg1"/>
                </a:solidFill>
              </a:rPr>
              <a:t>Diff. (16X)</a:t>
            </a:r>
            <a:endParaRPr lang="zh-CN" altLang="en-US" sz="2400" dirty="0">
              <a:solidFill>
                <a:schemeClr val="bg1"/>
              </a:solidFill>
            </a:endParaRPr>
          </a:p>
        </p:txBody>
      </p:sp>
      <p:sp>
        <p:nvSpPr>
          <p:cNvPr id="19" name="TextBox 15"/>
          <p:cNvSpPr txBox="1"/>
          <p:nvPr/>
        </p:nvSpPr>
        <p:spPr>
          <a:xfrm>
            <a:off x="5220490" y="6187513"/>
            <a:ext cx="1027910" cy="461665"/>
          </a:xfrm>
          <a:prstGeom prst="rect">
            <a:avLst/>
          </a:prstGeom>
          <a:noFill/>
        </p:spPr>
        <p:txBody>
          <a:bodyPr wrap="none" rtlCol="0">
            <a:spAutoFit/>
          </a:bodyPr>
          <a:lstStyle/>
          <a:p>
            <a:r>
              <a:rPr lang="en-US" altLang="zh-CN" sz="2400" dirty="0" smtClean="0">
                <a:solidFill>
                  <a:schemeClr val="bg1"/>
                </a:solidFill>
              </a:rPr>
              <a:t>Recon.</a:t>
            </a:r>
            <a:endParaRPr lang="zh-CN" altLang="en-US" sz="2400" dirty="0">
              <a:solidFill>
                <a:schemeClr val="bg1"/>
              </a:solidFill>
            </a:endParaRPr>
          </a:p>
        </p:txBody>
      </p:sp>
      <p:sp>
        <p:nvSpPr>
          <p:cNvPr id="20" name="TextBox 15"/>
          <p:cNvSpPr txBox="1"/>
          <p:nvPr/>
        </p:nvSpPr>
        <p:spPr>
          <a:xfrm>
            <a:off x="7315200" y="6151987"/>
            <a:ext cx="1413144" cy="461665"/>
          </a:xfrm>
          <a:prstGeom prst="rect">
            <a:avLst/>
          </a:prstGeom>
          <a:noFill/>
        </p:spPr>
        <p:txBody>
          <a:bodyPr wrap="none" rtlCol="0">
            <a:spAutoFit/>
          </a:bodyPr>
          <a:lstStyle/>
          <a:p>
            <a:r>
              <a:rPr lang="en-US" altLang="zh-CN" sz="2400" dirty="0" smtClean="0">
                <a:solidFill>
                  <a:schemeClr val="bg1"/>
                </a:solidFill>
              </a:rPr>
              <a:t>Diff. (16X)</a:t>
            </a:r>
            <a:endParaRPr lang="zh-CN" altLang="en-US" sz="2400" dirty="0">
              <a:solidFill>
                <a:schemeClr val="bg1"/>
              </a:solidFill>
            </a:endParaRPr>
          </a:p>
        </p:txBody>
      </p:sp>
    </p:spTree>
    <p:custDataLst>
      <p:tags r:id="rId1"/>
    </p:custDataLst>
    <p:extLst>
      <p:ext uri="{BB962C8B-B14F-4D97-AF65-F5344CB8AC3E}">
        <p14:creationId xmlns:p14="http://schemas.microsoft.com/office/powerpoint/2010/main" val="2749075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fade">
                                      <p:cBhvr>
                                        <p:cTn id="13" dur="500"/>
                                        <p:tgtEl>
                                          <p:spTgt spid="10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026"/>
                                        </p:tgtEl>
                                      </p:cBhvr>
                                    </p:animEffect>
                                    <p:set>
                                      <p:cBhvr>
                                        <p:cTn id="21" dur="1" fill="hold">
                                          <p:stCondLst>
                                            <p:cond delay="499"/>
                                          </p:stCondLst>
                                        </p:cTn>
                                        <p:tgtEl>
                                          <p:spTgt spid="102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xit" presetSubtype="0" fill="hold" nodeType="withEffect">
                                  <p:stCondLst>
                                    <p:cond delay="0"/>
                                  </p:stCondLst>
                                  <p:childTnLst>
                                    <p:animEffect transition="out" filter="fade">
                                      <p:cBhvr>
                                        <p:cTn id="26" dur="500"/>
                                        <p:tgtEl>
                                          <p:spTgt spid="1027"/>
                                        </p:tgtEl>
                                      </p:cBhvr>
                                    </p:animEffect>
                                    <p:set>
                                      <p:cBhvr>
                                        <p:cTn id="27" dur="1" fill="hold">
                                          <p:stCondLst>
                                            <p:cond delay="499"/>
                                          </p:stCondLst>
                                        </p:cTn>
                                        <p:tgtEl>
                                          <p:spTgt spid="1027"/>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Result</a:t>
            </a:r>
            <a:endParaRPr lang="en-CA" dirty="0"/>
          </a:p>
        </p:txBody>
      </p:sp>
      <p:sp>
        <p:nvSpPr>
          <p:cNvPr id="4" name="TextBox 15"/>
          <p:cNvSpPr txBox="1"/>
          <p:nvPr/>
        </p:nvSpPr>
        <p:spPr>
          <a:xfrm>
            <a:off x="3505200" y="3644489"/>
            <a:ext cx="2129365" cy="461665"/>
          </a:xfrm>
          <a:prstGeom prst="rect">
            <a:avLst/>
          </a:prstGeom>
          <a:noFill/>
        </p:spPr>
        <p:txBody>
          <a:bodyPr wrap="none" rtlCol="0">
            <a:spAutoFit/>
          </a:bodyPr>
          <a:lstStyle/>
          <a:p>
            <a:r>
              <a:rPr lang="en-US" altLang="zh-CN" sz="2400" dirty="0" smtClean="0">
                <a:solidFill>
                  <a:schemeClr val="bg1"/>
                </a:solidFill>
              </a:rPr>
              <a:t>Gradient </a:t>
            </a:r>
            <a:r>
              <a:rPr lang="en-US" altLang="zh-CN" sz="2400" dirty="0">
                <a:solidFill>
                  <a:schemeClr val="bg1"/>
                </a:solidFill>
              </a:rPr>
              <a:t>r</a:t>
            </a:r>
            <a:r>
              <a:rPr lang="en-US" altLang="zh-CN" sz="2400" dirty="0" smtClean="0">
                <a:solidFill>
                  <a:schemeClr val="bg1"/>
                </a:solidFill>
              </a:rPr>
              <a:t>econ.</a:t>
            </a:r>
            <a:endParaRPr lang="zh-CN" altLang="en-US" sz="2400" dirty="0">
              <a:solidFill>
                <a:schemeClr val="bg1"/>
              </a:solidFill>
            </a:endParaRPr>
          </a:p>
        </p:txBody>
      </p:sp>
      <p:pic>
        <p:nvPicPr>
          <p:cNvPr id="5" name="Picture 8" descr="E:\VSRP\Smoke\Paper\SparseImageCurves_SA\images\DCI_compare\t5_our_re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800" y="1600200"/>
            <a:ext cx="2700000" cy="20584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VSRP\Smoke\Paper\SparseImageCurves_SA\images\DCI_compare\t5_5_7_recon_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743" y="1600200"/>
            <a:ext cx="2700000" cy="20588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5"/>
          <p:cNvSpPr txBox="1"/>
          <p:nvPr/>
        </p:nvSpPr>
        <p:spPr>
          <a:xfrm>
            <a:off x="6248400" y="3644489"/>
            <a:ext cx="2205860" cy="461665"/>
          </a:xfrm>
          <a:prstGeom prst="rect">
            <a:avLst/>
          </a:prstGeom>
          <a:noFill/>
        </p:spPr>
        <p:txBody>
          <a:bodyPr wrap="none" rtlCol="0">
            <a:spAutoFit/>
          </a:bodyPr>
          <a:lstStyle/>
          <a:p>
            <a:r>
              <a:rPr lang="en-US" altLang="zh-CN" sz="2400" dirty="0" err="1" smtClean="0">
                <a:solidFill>
                  <a:schemeClr val="bg1"/>
                </a:solidFill>
              </a:rPr>
              <a:t>Laplacian</a:t>
            </a:r>
            <a:r>
              <a:rPr lang="en-US" altLang="zh-CN" sz="2400" dirty="0" smtClean="0">
                <a:solidFill>
                  <a:schemeClr val="bg1"/>
                </a:solidFill>
              </a:rPr>
              <a:t> recon.</a:t>
            </a:r>
            <a:endParaRPr lang="zh-CN" altLang="en-US" sz="2400" dirty="0">
              <a:solidFill>
                <a:schemeClr val="bg1"/>
              </a:solidFill>
            </a:endParaRPr>
          </a:p>
        </p:txBody>
      </p:sp>
      <p:pic>
        <p:nvPicPr>
          <p:cNvPr id="8" name="Picture 2" descr="E:\VSRP\Smoke\Paper\SparseImageCurves_SA\images\DCI_compare\t5_origina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843" y="1600532"/>
            <a:ext cx="2700000" cy="20584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5"/>
          <p:cNvSpPr txBox="1"/>
          <p:nvPr/>
        </p:nvSpPr>
        <p:spPr>
          <a:xfrm>
            <a:off x="1359887" y="3618534"/>
            <a:ext cx="849913" cy="461665"/>
          </a:xfrm>
          <a:prstGeom prst="rect">
            <a:avLst/>
          </a:prstGeom>
          <a:noFill/>
        </p:spPr>
        <p:txBody>
          <a:bodyPr wrap="none" rtlCol="0">
            <a:spAutoFit/>
          </a:bodyPr>
          <a:lstStyle/>
          <a:p>
            <a:r>
              <a:rPr lang="en-US" altLang="zh-CN" sz="2400" dirty="0" smtClean="0">
                <a:solidFill>
                  <a:schemeClr val="bg1"/>
                </a:solidFill>
              </a:rPr>
              <a:t>Input</a:t>
            </a:r>
            <a:endParaRPr lang="zh-CN" altLang="en-US" sz="2400" dirty="0">
              <a:solidFill>
                <a:schemeClr val="bg1"/>
              </a:solidFill>
            </a:endParaRPr>
          </a:p>
        </p:txBody>
      </p:sp>
      <p:pic>
        <p:nvPicPr>
          <p:cNvPr id="10" name="Picture 9" descr="E:\VSRP\Smoke\Paper\SparseImageCurves_SA\images\DCI_compare\t5_5_7_0-4_diff_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742" y="4109768"/>
            <a:ext cx="2700000" cy="20588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descr="E:\VSRP\Smoke\Paper\SparseImageCurves_SA\images\DCI_compare\t5_our_diff_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5914" y="4094713"/>
            <a:ext cx="2700000" cy="205880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5"/>
          <p:cNvSpPr txBox="1"/>
          <p:nvPr/>
        </p:nvSpPr>
        <p:spPr>
          <a:xfrm>
            <a:off x="4114800" y="6153221"/>
            <a:ext cx="1257652" cy="461665"/>
          </a:xfrm>
          <a:prstGeom prst="rect">
            <a:avLst/>
          </a:prstGeom>
          <a:noFill/>
        </p:spPr>
        <p:txBody>
          <a:bodyPr wrap="none" rtlCol="0">
            <a:spAutoFit/>
          </a:bodyPr>
          <a:lstStyle/>
          <a:p>
            <a:r>
              <a:rPr lang="en-US" altLang="zh-CN" sz="2400" dirty="0" smtClean="0">
                <a:solidFill>
                  <a:schemeClr val="bg1"/>
                </a:solidFill>
              </a:rPr>
              <a:t>Diff. (8X)</a:t>
            </a:r>
            <a:endParaRPr lang="zh-CN" altLang="en-US" sz="2400" dirty="0">
              <a:solidFill>
                <a:schemeClr val="bg1"/>
              </a:solidFill>
            </a:endParaRPr>
          </a:p>
        </p:txBody>
      </p:sp>
      <p:sp>
        <p:nvSpPr>
          <p:cNvPr id="13" name="TextBox 15"/>
          <p:cNvSpPr txBox="1"/>
          <p:nvPr/>
        </p:nvSpPr>
        <p:spPr>
          <a:xfrm>
            <a:off x="6743348" y="6153221"/>
            <a:ext cx="1257652" cy="461665"/>
          </a:xfrm>
          <a:prstGeom prst="rect">
            <a:avLst/>
          </a:prstGeom>
          <a:noFill/>
        </p:spPr>
        <p:txBody>
          <a:bodyPr wrap="none" rtlCol="0">
            <a:spAutoFit/>
          </a:bodyPr>
          <a:lstStyle/>
          <a:p>
            <a:r>
              <a:rPr lang="en-US" altLang="zh-CN" sz="2400" dirty="0" smtClean="0">
                <a:solidFill>
                  <a:schemeClr val="bg1"/>
                </a:solidFill>
              </a:rPr>
              <a:t>Diff. (8X)</a:t>
            </a:r>
            <a:endParaRPr lang="zh-CN" altLang="en-US" sz="2400" dirty="0">
              <a:solidFill>
                <a:schemeClr val="bg1"/>
              </a:solidFill>
            </a:endParaRPr>
          </a:p>
        </p:txBody>
      </p:sp>
    </p:spTree>
    <p:extLst>
      <p:ext uri="{BB962C8B-B14F-4D97-AF65-F5344CB8AC3E}">
        <p14:creationId xmlns:p14="http://schemas.microsoft.com/office/powerpoint/2010/main" val="1488818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 </a:t>
            </a:r>
            <a:endParaRPr lang="zh-CN" altLang="en-US" dirty="0"/>
          </a:p>
        </p:txBody>
      </p:sp>
      <p:sp>
        <p:nvSpPr>
          <p:cNvPr id="3" name="内容占位符 2"/>
          <p:cNvSpPr>
            <a:spLocks noGrp="1"/>
          </p:cNvSpPr>
          <p:nvPr>
            <p:ph idx="1"/>
          </p:nvPr>
        </p:nvSpPr>
        <p:spPr/>
        <p:txBody>
          <a:bodyPr/>
          <a:lstStyle/>
          <a:p>
            <a:r>
              <a:rPr lang="en-US" altLang="zh-CN" dirty="0" smtClean="0"/>
              <a:t>Curve extraction in the </a:t>
            </a:r>
            <a:r>
              <a:rPr lang="en-US" altLang="zh-CN" dirty="0" err="1" smtClean="0"/>
              <a:t>Laplacian</a:t>
            </a:r>
            <a:r>
              <a:rPr lang="en-US" altLang="zh-CN" dirty="0" smtClean="0"/>
              <a:t> domain</a:t>
            </a:r>
          </a:p>
          <a:p>
            <a:endParaRPr lang="en-US" altLang="zh-CN" dirty="0"/>
          </a:p>
          <a:p>
            <a:r>
              <a:rPr lang="en-US" altLang="zh-CN" dirty="0" smtClean="0"/>
              <a:t>Hierarchical curve construction</a:t>
            </a:r>
          </a:p>
          <a:p>
            <a:endParaRPr lang="en-US" altLang="zh-CN" dirty="0"/>
          </a:p>
          <a:p>
            <a:r>
              <a:rPr lang="en-US" altLang="zh-CN" dirty="0" err="1" smtClean="0"/>
              <a:t>Laplacian</a:t>
            </a:r>
            <a:r>
              <a:rPr lang="en-US" altLang="zh-CN" dirty="0" smtClean="0"/>
              <a:t>/</a:t>
            </a:r>
            <a:r>
              <a:rPr lang="en-US" altLang="zh-CN" dirty="0" err="1" smtClean="0"/>
              <a:t>bilaplacian</a:t>
            </a:r>
            <a:r>
              <a:rPr lang="en-US" altLang="zh-CN" dirty="0" smtClean="0"/>
              <a:t> diffusion curves</a:t>
            </a:r>
          </a:p>
          <a:p>
            <a:endParaRPr lang="en-US" altLang="zh-CN" dirty="0"/>
          </a:p>
          <a:p>
            <a:endParaRPr lang="zh-CN" altLang="en-US" dirty="0"/>
          </a:p>
        </p:txBody>
      </p:sp>
    </p:spTree>
    <p:extLst>
      <p:ext uri="{BB962C8B-B14F-4D97-AF65-F5344CB8AC3E}">
        <p14:creationId xmlns:p14="http://schemas.microsoft.com/office/powerpoint/2010/main" val="55344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smtClean="0"/>
              <a:t>Curve Extraction in the </a:t>
            </a:r>
            <a:r>
              <a:rPr lang="en-US" altLang="zh-CN" sz="3600" dirty="0" err="1" smtClean="0"/>
              <a:t>Laplacian</a:t>
            </a:r>
            <a:r>
              <a:rPr lang="en-US" altLang="zh-CN" sz="3600" dirty="0" smtClean="0"/>
              <a:t> Domain</a:t>
            </a:r>
            <a:endParaRPr lang="zh-CN" altLang="en-US" sz="3600" dirty="0"/>
          </a:p>
        </p:txBody>
      </p:sp>
      <p:pic>
        <p:nvPicPr>
          <p:cNvPr id="4" name="内容占位符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553400" y="1524000"/>
            <a:ext cx="3600000" cy="3600000"/>
          </a:xfrm>
          <a:ln>
            <a:solidFill>
              <a:schemeClr val="bg1"/>
            </a:solidFill>
          </a:ln>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3400" y="1524000"/>
            <a:ext cx="3600000" cy="3600000"/>
          </a:xfrm>
          <a:prstGeom prst="rect">
            <a:avLst/>
          </a:prstGeom>
          <a:ln>
            <a:solidFill>
              <a:schemeClr val="bg1"/>
            </a:solidFill>
          </a:ln>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3400" y="1524000"/>
            <a:ext cx="3600000" cy="3600000"/>
          </a:xfrm>
          <a:prstGeom prst="rect">
            <a:avLst/>
          </a:prstGeom>
          <a:ln>
            <a:solidFill>
              <a:schemeClr val="bg1"/>
            </a:solidFill>
          </a:ln>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3400" y="1524000"/>
            <a:ext cx="3600000" cy="3600000"/>
          </a:xfrm>
          <a:prstGeom prst="rect">
            <a:avLst/>
          </a:prstGeom>
          <a:ln w="3175">
            <a:solidFill>
              <a:schemeClr val="bg1"/>
            </a:solidFill>
          </a:ln>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53400" y="1524000"/>
            <a:ext cx="3600000" cy="3600000"/>
          </a:xfrm>
          <a:prstGeom prst="rect">
            <a:avLst/>
          </a:prstGeom>
          <a:ln>
            <a:solidFill>
              <a:schemeClr val="bg1"/>
            </a:solidFill>
          </a:ln>
        </p:spPr>
      </p:pic>
      <p:cxnSp>
        <p:nvCxnSpPr>
          <p:cNvPr id="11" name="Straight Arrow Connector 10"/>
          <p:cNvCxnSpPr/>
          <p:nvPr/>
        </p:nvCxnSpPr>
        <p:spPr>
          <a:xfrm flipH="1" flipV="1">
            <a:off x="5262601" y="2062800"/>
            <a:ext cx="436449" cy="31646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881600" y="1834200"/>
            <a:ext cx="460382" cy="707886"/>
          </a:xfrm>
          <a:prstGeom prst="rect">
            <a:avLst/>
          </a:prstGeom>
          <a:noFill/>
        </p:spPr>
        <p:txBody>
          <a:bodyPr wrap="none" rtlCol="0">
            <a:spAutoFit/>
          </a:bodyPr>
          <a:lstStyle/>
          <a:p>
            <a:r>
              <a:rPr lang="en-US" sz="4000" b="1" dirty="0" smtClean="0">
                <a:solidFill>
                  <a:srgbClr val="FFFF00"/>
                </a:solidFill>
              </a:rPr>
              <a:t>n</a:t>
            </a:r>
            <a:endParaRPr lang="en-CA" sz="4000" b="1" dirty="0">
              <a:solidFill>
                <a:srgbClr val="FFFF00"/>
              </a:solidFill>
            </a:endParaRPr>
          </a:p>
        </p:txBody>
      </p:sp>
      <p:cxnSp>
        <p:nvCxnSpPr>
          <p:cNvPr id="12" name="Straight Arrow Connector 10"/>
          <p:cNvCxnSpPr/>
          <p:nvPr/>
        </p:nvCxnSpPr>
        <p:spPr>
          <a:xfrm flipV="1">
            <a:off x="5699050" y="1910400"/>
            <a:ext cx="325550" cy="46886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3"/>
          <p:cNvSpPr txBox="1"/>
          <p:nvPr/>
        </p:nvSpPr>
        <p:spPr>
          <a:xfrm>
            <a:off x="5964568" y="1529400"/>
            <a:ext cx="627095" cy="707886"/>
          </a:xfrm>
          <a:prstGeom prst="rect">
            <a:avLst/>
          </a:prstGeom>
          <a:noFill/>
        </p:spPr>
        <p:txBody>
          <a:bodyPr wrap="none" rtlCol="0">
            <a:spAutoFit/>
          </a:bodyPr>
          <a:lstStyle/>
          <a:p>
            <a:r>
              <a:rPr lang="en-US" sz="4000" b="1" dirty="0" smtClean="0">
                <a:solidFill>
                  <a:srgbClr val="FFFF00"/>
                </a:solidFill>
              </a:rPr>
              <a:t>n</a:t>
            </a:r>
            <a:r>
              <a:rPr lang="zh-CN" altLang="zh-CN" sz="2000" b="1" dirty="0" smtClean="0">
                <a:solidFill>
                  <a:srgbClr val="FFFF00"/>
                </a:solidFill>
              </a:rPr>
              <a:t>⊥</a:t>
            </a:r>
            <a:endParaRPr lang="zh-CN" altLang="zh-CN" sz="4800" b="1" dirty="0">
              <a:solidFill>
                <a:srgbClr val="FFFF00"/>
              </a:solidFill>
            </a:endParaRPr>
          </a:p>
        </p:txBody>
      </p:sp>
      <p:sp>
        <p:nvSpPr>
          <p:cNvPr id="23" name="TextBox 15"/>
          <p:cNvSpPr txBox="1"/>
          <p:nvPr/>
        </p:nvSpPr>
        <p:spPr>
          <a:xfrm>
            <a:off x="1066800" y="1603058"/>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Input</a:t>
            </a:r>
            <a:endParaRPr lang="zh-CN" altLang="en-US" dirty="0"/>
          </a:p>
        </p:txBody>
      </p:sp>
      <p:sp>
        <p:nvSpPr>
          <p:cNvPr id="24" name="TextBox 15"/>
          <p:cNvSpPr txBox="1"/>
          <p:nvPr/>
        </p:nvSpPr>
        <p:spPr>
          <a:xfrm>
            <a:off x="1045080" y="2332398"/>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err="1"/>
              <a:t>Laplacian</a:t>
            </a:r>
            <a:endParaRPr lang="zh-CN" altLang="en-US" dirty="0"/>
          </a:p>
        </p:txBody>
      </p:sp>
      <p:sp>
        <p:nvSpPr>
          <p:cNvPr id="25" name="TextBox 15"/>
          <p:cNvSpPr txBox="1"/>
          <p:nvPr/>
        </p:nvSpPr>
        <p:spPr>
          <a:xfrm>
            <a:off x="1066800" y="3050159"/>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Direction</a:t>
            </a:r>
            <a:endParaRPr lang="zh-CN" altLang="en-US" dirty="0"/>
          </a:p>
        </p:txBody>
      </p:sp>
      <p:sp>
        <p:nvSpPr>
          <p:cNvPr id="26" name="TextBox 15"/>
          <p:cNvSpPr txBox="1"/>
          <p:nvPr/>
        </p:nvSpPr>
        <p:spPr>
          <a:xfrm>
            <a:off x="1052286" y="3744575"/>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Curve pixels</a:t>
            </a:r>
            <a:endParaRPr lang="zh-CN" altLang="en-US" sz="2400" dirty="0"/>
          </a:p>
        </p:txBody>
      </p:sp>
      <p:sp>
        <p:nvSpPr>
          <p:cNvPr id="27" name="TextBox 15"/>
          <p:cNvSpPr txBox="1"/>
          <p:nvPr/>
        </p:nvSpPr>
        <p:spPr>
          <a:xfrm>
            <a:off x="1042761" y="4455690"/>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Curves</a:t>
            </a:r>
            <a:endParaRPr lang="zh-CN" altLang="en-US" sz="2400" dirty="0"/>
          </a:p>
        </p:txBody>
      </p:sp>
      <p:sp>
        <p:nvSpPr>
          <p:cNvPr id="28" name="TextBox 15"/>
          <p:cNvSpPr txBox="1"/>
          <p:nvPr/>
        </p:nvSpPr>
        <p:spPr>
          <a:xfrm>
            <a:off x="1031965" y="5885875"/>
            <a:ext cx="2529114"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a:t>Recon.</a:t>
            </a:r>
            <a:endParaRPr lang="zh-CN" altLang="en-US" sz="2400" dirty="0"/>
          </a:p>
        </p:txBody>
      </p:sp>
      <p:sp>
        <p:nvSpPr>
          <p:cNvPr id="29" name="Oval 28"/>
          <p:cNvSpPr/>
          <p:nvPr/>
        </p:nvSpPr>
        <p:spPr>
          <a:xfrm rot="212860">
            <a:off x="6037241" y="2313381"/>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0" name="Oval 29"/>
          <p:cNvSpPr/>
          <p:nvPr/>
        </p:nvSpPr>
        <p:spPr>
          <a:xfrm rot="212860">
            <a:off x="6154140" y="2309801"/>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1" name="Oval 30"/>
          <p:cNvSpPr/>
          <p:nvPr/>
        </p:nvSpPr>
        <p:spPr>
          <a:xfrm rot="212860">
            <a:off x="6279541" y="2334921"/>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2" name="Oval 31"/>
          <p:cNvSpPr/>
          <p:nvPr/>
        </p:nvSpPr>
        <p:spPr>
          <a:xfrm rot="212860">
            <a:off x="6407025" y="2330398"/>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5" name="Oval 34"/>
          <p:cNvSpPr/>
          <p:nvPr/>
        </p:nvSpPr>
        <p:spPr>
          <a:xfrm rot="212860">
            <a:off x="5918104" y="2380637"/>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6" name="Oval 35"/>
          <p:cNvSpPr/>
          <p:nvPr/>
        </p:nvSpPr>
        <p:spPr>
          <a:xfrm rot="212860">
            <a:off x="6532822" y="2309802"/>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7" name="Oval 36"/>
          <p:cNvSpPr/>
          <p:nvPr/>
        </p:nvSpPr>
        <p:spPr>
          <a:xfrm rot="212860">
            <a:off x="6660381" y="2309799"/>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sp>
        <p:nvSpPr>
          <p:cNvPr id="38" name="Oval 37"/>
          <p:cNvSpPr/>
          <p:nvPr/>
        </p:nvSpPr>
        <p:spPr>
          <a:xfrm rot="212860">
            <a:off x="6788026" y="2380636"/>
            <a:ext cx="45719" cy="47501"/>
          </a:xfrm>
          <a:prstGeom prst="ellipse">
            <a:avLst/>
          </a:prstGeom>
          <a:solidFill>
            <a:srgbClr val="FF0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Times New Roman" pitchFamily="18" charset="0"/>
              <a:cs typeface="Times New Roman" pitchFamily="18" charset="0"/>
            </a:endParaRPr>
          </a:p>
        </p:txBody>
      </p:sp>
      <p:cxnSp>
        <p:nvCxnSpPr>
          <p:cNvPr id="33" name="Straight Arrow Connector 10"/>
          <p:cNvCxnSpPr/>
          <p:nvPr/>
        </p:nvCxnSpPr>
        <p:spPr>
          <a:xfrm>
            <a:off x="2284361" y="2075624"/>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10"/>
          <p:cNvCxnSpPr/>
          <p:nvPr/>
        </p:nvCxnSpPr>
        <p:spPr>
          <a:xfrm>
            <a:off x="2297742" y="2796540"/>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10"/>
          <p:cNvCxnSpPr/>
          <p:nvPr/>
        </p:nvCxnSpPr>
        <p:spPr>
          <a:xfrm>
            <a:off x="2300310" y="3504425"/>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10"/>
          <p:cNvCxnSpPr/>
          <p:nvPr/>
        </p:nvCxnSpPr>
        <p:spPr>
          <a:xfrm>
            <a:off x="2294203" y="4206240"/>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10"/>
          <p:cNvCxnSpPr/>
          <p:nvPr/>
        </p:nvCxnSpPr>
        <p:spPr>
          <a:xfrm>
            <a:off x="2289565" y="5622925"/>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15"/>
          <p:cNvSpPr txBox="1"/>
          <p:nvPr/>
        </p:nvSpPr>
        <p:spPr>
          <a:xfrm>
            <a:off x="1019910" y="5169260"/>
            <a:ext cx="2514600" cy="461665"/>
          </a:xfrm>
          <a:prstGeom prst="rect">
            <a:avLst/>
          </a:prstGeom>
          <a:solidFill>
            <a:schemeClr val="tx2">
              <a:lumMod val="75000"/>
            </a:schemeClr>
          </a:solidFill>
          <a:ln>
            <a:solidFill>
              <a:srgbClr val="00B0F0"/>
            </a:solidFill>
          </a:ln>
        </p:spPr>
        <p:txBody>
          <a:bodyPr wrap="square" rtlCol="0">
            <a:spAutoFit/>
          </a:bodyPr>
          <a:lstStyle>
            <a:defPPr>
              <a:defRPr lang="en-US"/>
            </a:defPPr>
            <a:lvl1pPr algn="ctr">
              <a:defRPr sz="3200">
                <a:solidFill>
                  <a:schemeClr val="bg1"/>
                </a:solidFill>
              </a:defRPr>
            </a:lvl1pPr>
          </a:lstStyle>
          <a:p>
            <a:r>
              <a:rPr lang="en-US" altLang="zh-CN" sz="2400" dirty="0" smtClean="0"/>
              <a:t>Fitting</a:t>
            </a:r>
            <a:endParaRPr lang="zh-CN" altLang="en-US" sz="2400" dirty="0"/>
          </a:p>
        </p:txBody>
      </p:sp>
      <p:cxnSp>
        <p:nvCxnSpPr>
          <p:cNvPr id="43" name="Straight Arrow Connector 10"/>
          <p:cNvCxnSpPr/>
          <p:nvPr/>
        </p:nvCxnSpPr>
        <p:spPr>
          <a:xfrm>
            <a:off x="2271352" y="4919810"/>
            <a:ext cx="4638" cy="2536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15"/>
          <p:cNvSpPr txBox="1"/>
          <p:nvPr/>
        </p:nvSpPr>
        <p:spPr>
          <a:xfrm>
            <a:off x="3816000" y="5472000"/>
            <a:ext cx="5257800" cy="830997"/>
          </a:xfrm>
          <a:prstGeom prst="rect">
            <a:avLst/>
          </a:prstGeom>
          <a:noFill/>
        </p:spPr>
        <p:txBody>
          <a:bodyPr wrap="square" rtlCol="0">
            <a:spAutoFit/>
          </a:bodyPr>
          <a:lstStyle/>
          <a:p>
            <a:r>
              <a:rPr lang="en-US" altLang="zh-CN" sz="2400" dirty="0" smtClean="0">
                <a:solidFill>
                  <a:schemeClr val="bg1"/>
                </a:solidFill>
              </a:rPr>
              <a:t>Approximate second partial derivatives of the image </a:t>
            </a:r>
            <a:r>
              <a:rPr lang="en-US" altLang="zh-CN" sz="2400" dirty="0" err="1" smtClean="0">
                <a:solidFill>
                  <a:schemeClr val="bg1"/>
                </a:solidFill>
              </a:rPr>
              <a:t>Laplacian</a:t>
            </a:r>
            <a:endParaRPr lang="zh-CN" altLang="en-US" sz="2400" dirty="0">
              <a:solidFill>
                <a:schemeClr val="bg1"/>
              </a:solidFill>
            </a:endParaRPr>
          </a:p>
        </p:txBody>
      </p:sp>
      <p:sp>
        <p:nvSpPr>
          <p:cNvPr id="45" name="TextBox 15"/>
          <p:cNvSpPr txBox="1"/>
          <p:nvPr/>
        </p:nvSpPr>
        <p:spPr>
          <a:xfrm>
            <a:off x="3816000" y="5472000"/>
            <a:ext cx="5257800" cy="461665"/>
          </a:xfrm>
          <a:prstGeom prst="rect">
            <a:avLst/>
          </a:prstGeom>
          <a:noFill/>
        </p:spPr>
        <p:txBody>
          <a:bodyPr wrap="square" rtlCol="0">
            <a:spAutoFit/>
          </a:bodyPr>
          <a:lstStyle/>
          <a:p>
            <a:pPr algn="ctr"/>
            <a:r>
              <a:rPr lang="en-US" altLang="zh-CN" sz="2400" dirty="0" smtClean="0">
                <a:solidFill>
                  <a:schemeClr val="bg1"/>
                </a:solidFill>
              </a:rPr>
              <a:t>Non-maximal suppression</a:t>
            </a:r>
            <a:endParaRPr lang="zh-CN" altLang="en-US" sz="2400" dirty="0">
              <a:solidFill>
                <a:schemeClr val="bg1"/>
              </a:solidFill>
            </a:endParaRPr>
          </a:p>
        </p:txBody>
      </p:sp>
      <mc:AlternateContent xmlns:mc="http://schemas.openxmlformats.org/markup-compatibility/2006" xmlns:a14="http://schemas.microsoft.com/office/drawing/2010/main">
        <mc:Choice Requires="a14">
          <p:sp>
            <p:nvSpPr>
              <p:cNvPr id="3" name="Rectangle 2"/>
              <p:cNvSpPr/>
              <p:nvPr/>
            </p:nvSpPr>
            <p:spPr>
              <a:xfrm>
                <a:off x="3696738" y="5334000"/>
                <a:ext cx="5712924" cy="12754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600" i="1" smtClean="0">
                          <a:solidFill>
                            <a:schemeClr val="bg1"/>
                          </a:solidFill>
                          <a:latin typeface="Cambria Math"/>
                        </a:rPr>
                        <m:t>𝑢</m:t>
                      </m:r>
                      <m:d>
                        <m:dPr>
                          <m:ctrlPr>
                            <a:rPr lang="en-US" altLang="zh-CN" sz="1600" i="1">
                              <a:solidFill>
                                <a:schemeClr val="bg1"/>
                              </a:solidFill>
                              <a:latin typeface="Cambria Math" panose="02040503050406030204" pitchFamily="18" charset="0"/>
                            </a:rPr>
                          </m:ctrlPr>
                        </m:dPr>
                        <m:e>
                          <m:r>
                            <a:rPr lang="en-US" altLang="zh-CN" sz="1600" i="1">
                              <a:solidFill>
                                <a:schemeClr val="bg1"/>
                              </a:solidFill>
                              <a:latin typeface="Cambria Math"/>
                            </a:rPr>
                            <m:t>𝑥</m:t>
                          </m:r>
                        </m:e>
                      </m:d>
                      <m:r>
                        <a:rPr lang="en-US" altLang="zh-CN" sz="1600" i="1">
                          <a:solidFill>
                            <a:schemeClr val="bg1"/>
                          </a:solidFill>
                          <a:latin typeface="Cambria Math"/>
                        </a:rPr>
                        <m:t>= </m:t>
                      </m:r>
                      <m:nary>
                        <m:naryPr>
                          <m:chr m:val="∮"/>
                          <m:limLoc m:val="undOvr"/>
                          <m:ctrlPr>
                            <a:rPr lang="en-US" altLang="zh-CN" sz="1600" i="1">
                              <a:solidFill>
                                <a:schemeClr val="bg1"/>
                              </a:solidFill>
                              <a:latin typeface="Cambria Math" panose="02040503050406030204" pitchFamily="18" charset="0"/>
                            </a:rPr>
                          </m:ctrlPr>
                        </m:naryPr>
                        <m:sub>
                          <m:r>
                            <m:rPr>
                              <m:brk m:alnAt="24"/>
                            </m:rPr>
                            <a:rPr lang="zh-CN" altLang="en-US" sz="1600" i="1">
                              <a:solidFill>
                                <a:schemeClr val="bg1"/>
                              </a:solidFill>
                              <a:latin typeface="Cambria Math"/>
                            </a:rPr>
                            <m:t>𝜕</m:t>
                          </m:r>
                          <m:r>
                            <a:rPr lang="en-US" altLang="zh-CN" sz="1600" i="1">
                              <a:solidFill>
                                <a:schemeClr val="bg1"/>
                              </a:solidFill>
                              <a:latin typeface="Cambria Math"/>
                            </a:rPr>
                            <m:t>𝐷</m:t>
                          </m:r>
                        </m:sub>
                        <m:sup/>
                        <m:e>
                          <m:r>
                            <a:rPr lang="en-US" altLang="zh-CN" sz="1600" i="1">
                              <a:solidFill>
                                <a:schemeClr val="bg1"/>
                              </a:solidFill>
                              <a:latin typeface="Cambria Math"/>
                            </a:rPr>
                            <m:t>(</m:t>
                          </m:r>
                          <m:f>
                            <m:fPr>
                              <m:ctrlPr>
                                <a:rPr lang="en-US" altLang="zh-CN" sz="1600" i="1">
                                  <a:solidFill>
                                    <a:schemeClr val="bg1"/>
                                  </a:solidFill>
                                  <a:latin typeface="Cambria Math" panose="02040503050406030204" pitchFamily="18" charset="0"/>
                                </a:rPr>
                              </m:ctrlPr>
                            </m:fPr>
                            <m:num>
                              <m:r>
                                <a:rPr lang="zh-CN" altLang="en-US" sz="1600" i="1">
                                  <a:solidFill>
                                    <a:schemeClr val="bg1"/>
                                  </a:solidFill>
                                  <a:latin typeface="Cambria Math"/>
                                </a:rPr>
                                <m:t>𝜕</m:t>
                              </m:r>
                              <m:r>
                                <a:rPr lang="en-US" altLang="zh-CN" sz="1600" i="1">
                                  <a:solidFill>
                                    <a:schemeClr val="bg1"/>
                                  </a:solidFill>
                                  <a:latin typeface="Cambria Math"/>
                                </a:rPr>
                                <m:t>𝑢</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num>
                            <m:den>
                              <m:r>
                                <a:rPr lang="zh-CN" altLang="en-US" sz="1600" i="1">
                                  <a:solidFill>
                                    <a:schemeClr val="bg1"/>
                                  </a:solidFill>
                                  <a:latin typeface="Cambria Math"/>
                                </a:rPr>
                                <m:t>𝜕</m:t>
                              </m:r>
                              <m:r>
                                <a:rPr lang="en-US" altLang="zh-CN" sz="1600" i="1">
                                  <a:solidFill>
                                    <a:schemeClr val="bg1"/>
                                  </a:solidFill>
                                  <a:latin typeface="Cambria Math"/>
                                </a:rPr>
                                <m:t>𝑛</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den>
                          </m:f>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𝐺</m:t>
                              </m:r>
                            </m:e>
                            <m:sup>
                              <m:r>
                                <a:rPr lang="en-US" altLang="zh-CN" sz="1600" i="1">
                                  <a:solidFill>
                                    <a:schemeClr val="bg1"/>
                                  </a:solidFill>
                                  <a:latin typeface="Cambria Math"/>
                                </a:rPr>
                                <m:t>𝐿</m:t>
                              </m:r>
                            </m:sup>
                          </m:sSup>
                          <m:d>
                            <m:dPr>
                              <m:ctrlPr>
                                <a:rPr lang="en-US" altLang="zh-CN" sz="1600" i="1">
                                  <a:solidFill>
                                    <a:schemeClr val="bg1"/>
                                  </a:solidFill>
                                  <a:latin typeface="Cambria Math" panose="02040503050406030204" pitchFamily="18" charset="0"/>
                                </a:rPr>
                              </m:ctrlPr>
                            </m:dPr>
                            <m:e>
                              <m:r>
                                <a:rPr lang="en-US" altLang="zh-CN" sz="1600" i="1">
                                  <a:solidFill>
                                    <a:schemeClr val="bg1"/>
                                  </a:solidFill>
                                  <a:latin typeface="Cambria Math"/>
                                </a:rPr>
                                <m:t>𝑥</m:t>
                              </m:r>
                              <m:r>
                                <a:rPr lang="en-US" altLang="zh-CN"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r>
                            <a:rPr lang="en-US" altLang="zh-CN" sz="1600" i="1">
                              <a:solidFill>
                                <a:schemeClr val="bg1"/>
                              </a:solidFill>
                              <a:latin typeface="Cambria Math"/>
                            </a:rPr>
                            <m:t> −</m:t>
                          </m:r>
                          <m:r>
                            <a:rPr lang="en-US" altLang="zh-CN" sz="1600" i="1">
                              <a:solidFill>
                                <a:schemeClr val="bg1"/>
                              </a:solidFill>
                              <a:latin typeface="Cambria Math"/>
                            </a:rPr>
                            <m:t>𝑢</m:t>
                          </m:r>
                          <m:r>
                            <a:rPr lang="en-US" altLang="zh-CN"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m:t>
                          </m:r>
                          <m:f>
                            <m:fPr>
                              <m:ctrlPr>
                                <a:rPr lang="en-US" altLang="zh-CN" sz="1600" i="1">
                                  <a:solidFill>
                                    <a:schemeClr val="bg1"/>
                                  </a:solidFill>
                                  <a:latin typeface="Cambria Math" panose="02040503050406030204" pitchFamily="18" charset="0"/>
                                </a:rPr>
                              </m:ctrlPr>
                            </m:fPr>
                            <m:num>
                              <m:r>
                                <a:rPr lang="zh-CN" altLang="en-US"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𝐺</m:t>
                                  </m:r>
                                </m:e>
                                <m:sup>
                                  <m:r>
                                    <a:rPr lang="en-US" altLang="zh-CN" sz="1600" i="1">
                                      <a:solidFill>
                                        <a:schemeClr val="bg1"/>
                                      </a:solidFill>
                                      <a:latin typeface="Cambria Math"/>
                                    </a:rPr>
                                    <m:t>𝐿</m:t>
                                  </m:r>
                                </m:sup>
                              </m:sSup>
                              <m:r>
                                <a:rPr lang="en-US" altLang="zh-CN" sz="1600" i="1">
                                  <a:solidFill>
                                    <a:schemeClr val="bg1"/>
                                  </a:solidFill>
                                  <a:latin typeface="Cambria Math"/>
                                </a:rPr>
                                <m:t>(</m:t>
                              </m:r>
                              <m:r>
                                <a:rPr lang="en-US" altLang="zh-CN" sz="1600" i="1">
                                  <a:solidFill>
                                    <a:schemeClr val="bg1"/>
                                  </a:solidFill>
                                  <a:latin typeface="Cambria Math"/>
                                </a:rPr>
                                <m:t>𝑥</m:t>
                              </m:r>
                              <m:r>
                                <a:rPr lang="en-US" altLang="zh-CN" sz="1600" i="1">
                                  <a:solidFill>
                                    <a:schemeClr val="bg1"/>
                                  </a:solidFill>
                                  <a:latin typeface="Cambria Math"/>
                                </a:rPr>
                                <m:t>,  </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 </m:t>
                                  </m:r>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m:t>
                              </m:r>
                            </m:num>
                            <m:den>
                              <m:r>
                                <a:rPr lang="zh-CN" altLang="en-US" sz="1600" i="1">
                                  <a:solidFill>
                                    <a:schemeClr val="bg1"/>
                                  </a:solidFill>
                                  <a:latin typeface="Cambria Math"/>
                                </a:rPr>
                                <m:t>𝜕</m:t>
                              </m:r>
                              <m:r>
                                <a:rPr lang="en-US" altLang="zh-CN" sz="1600" i="1">
                                  <a:solidFill>
                                    <a:schemeClr val="bg1"/>
                                  </a:solidFill>
                                  <a:latin typeface="Cambria Math"/>
                                </a:rPr>
                                <m:t>𝑛</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den>
                          </m:f>
                          <m:r>
                            <a:rPr lang="en-US" altLang="zh-CN" sz="1600" i="1">
                              <a:solidFill>
                                <a:schemeClr val="bg1"/>
                              </a:solidFill>
                              <a:latin typeface="Cambria Math"/>
                            </a:rPr>
                            <m:t>)</m:t>
                          </m:r>
                        </m:e>
                      </m:nary>
                      <m:r>
                        <m:rPr>
                          <m:sty m:val="p"/>
                        </m:rPr>
                        <a:rPr lang="en-US" altLang="zh-CN" sz="1600">
                          <a:solidFill>
                            <a:schemeClr val="bg1"/>
                          </a:solidFill>
                          <a:latin typeface="Cambria Math"/>
                        </a:rPr>
                        <m:t>d</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 </m:t>
                      </m:r>
                    </m:oMath>
                  </m:oMathPara>
                </a14:m>
                <a:r>
                  <a:rPr lang="en-US" altLang="zh-CN" sz="1600" i="1" dirty="0">
                    <a:solidFill>
                      <a:schemeClr val="bg1"/>
                    </a:solidFill>
                    <a:latin typeface="Cambria Math"/>
                  </a:rPr>
                  <a:t/>
                </a:r>
                <a:br>
                  <a:rPr lang="en-US" altLang="zh-CN" sz="1600" i="1" dirty="0">
                    <a:solidFill>
                      <a:schemeClr val="bg1"/>
                    </a:solidFill>
                    <a:latin typeface="Cambria Math"/>
                  </a:rPr>
                </a:br>
                <a:r>
                  <a:rPr lang="en-US" altLang="zh-CN" sz="1600" i="1" dirty="0">
                    <a:solidFill>
                      <a:schemeClr val="bg1"/>
                    </a:solidFill>
                    <a:latin typeface="Cambria Math"/>
                  </a:rPr>
                  <a:t>          </a:t>
                </a:r>
                <a14:m>
                  <m:oMath xmlns:m="http://schemas.openxmlformats.org/officeDocument/2006/math">
                    <m:r>
                      <a:rPr lang="en-US" altLang="zh-CN" sz="1600" i="1">
                        <a:solidFill>
                          <a:schemeClr val="bg1"/>
                        </a:solidFill>
                        <a:latin typeface="Cambria Math"/>
                      </a:rPr>
                      <m:t>                    + </m:t>
                    </m:r>
                    <m:nary>
                      <m:naryPr>
                        <m:chr m:val="∮"/>
                        <m:limLoc m:val="undOvr"/>
                        <m:ctrlPr>
                          <a:rPr lang="en-US" altLang="zh-CN" sz="1600" i="1">
                            <a:solidFill>
                              <a:schemeClr val="bg1"/>
                            </a:solidFill>
                            <a:latin typeface="Cambria Math" panose="02040503050406030204" pitchFamily="18" charset="0"/>
                          </a:rPr>
                        </m:ctrlPr>
                      </m:naryPr>
                      <m:sub>
                        <m:r>
                          <m:rPr>
                            <m:brk m:alnAt="24"/>
                          </m:rPr>
                          <a:rPr lang="zh-CN" altLang="en-US" sz="1600" i="1">
                            <a:solidFill>
                              <a:schemeClr val="bg1"/>
                            </a:solidFill>
                            <a:latin typeface="Cambria Math"/>
                          </a:rPr>
                          <m:t>𝜕</m:t>
                        </m:r>
                        <m:r>
                          <a:rPr lang="en-US" altLang="zh-CN" sz="1600" i="1">
                            <a:solidFill>
                              <a:schemeClr val="bg1"/>
                            </a:solidFill>
                            <a:latin typeface="Cambria Math"/>
                          </a:rPr>
                          <m:t>𝐷</m:t>
                        </m:r>
                      </m:sub>
                      <m:sup/>
                      <m:e>
                        <m:r>
                          <a:rPr lang="en-US" altLang="zh-CN" sz="1600" i="1">
                            <a:solidFill>
                              <a:schemeClr val="bg1"/>
                            </a:solidFill>
                            <a:latin typeface="Cambria Math"/>
                          </a:rPr>
                          <m:t>(</m:t>
                        </m:r>
                        <m:f>
                          <m:fPr>
                            <m:ctrlPr>
                              <a:rPr lang="en-US" altLang="zh-CN" sz="1600" i="1">
                                <a:solidFill>
                                  <a:schemeClr val="bg1"/>
                                </a:solidFill>
                                <a:latin typeface="Cambria Math" panose="02040503050406030204" pitchFamily="18" charset="0"/>
                              </a:rPr>
                            </m:ctrlPr>
                          </m:fPr>
                          <m:num>
                            <m:r>
                              <a:rPr lang="zh-CN" altLang="en-US" sz="1600" i="1">
                                <a:solidFill>
                                  <a:schemeClr val="bg1"/>
                                </a:solidFill>
                                <a:latin typeface="Cambria Math"/>
                              </a:rPr>
                              <m:t>𝜕</m:t>
                            </m:r>
                            <m:r>
                              <a:rPr lang="en-US" altLang="zh-CN" sz="1600" i="1">
                                <a:solidFill>
                                  <a:schemeClr val="bg1"/>
                                </a:solidFill>
                                <a:latin typeface="Cambria Math"/>
                              </a:rPr>
                              <m:t>𝑣</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num>
                          <m:den>
                            <m:r>
                              <a:rPr lang="zh-CN" altLang="en-US" sz="1600" i="1">
                                <a:solidFill>
                                  <a:schemeClr val="bg1"/>
                                </a:solidFill>
                                <a:latin typeface="Cambria Math"/>
                              </a:rPr>
                              <m:t>𝜕</m:t>
                            </m:r>
                            <m:r>
                              <a:rPr lang="en-US" altLang="zh-CN" sz="1600" i="1">
                                <a:solidFill>
                                  <a:schemeClr val="bg1"/>
                                </a:solidFill>
                                <a:latin typeface="Cambria Math"/>
                              </a:rPr>
                              <m:t>𝑛</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den>
                        </m:f>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𝐺</m:t>
                            </m:r>
                          </m:e>
                          <m:sup>
                            <m:r>
                              <a:rPr lang="en-US" altLang="zh-CN" sz="1600" i="1">
                                <a:solidFill>
                                  <a:schemeClr val="bg1"/>
                                </a:solidFill>
                                <a:latin typeface="Cambria Math"/>
                              </a:rPr>
                              <m:t>𝐵</m:t>
                            </m:r>
                          </m:sup>
                        </m:sSup>
                        <m:d>
                          <m:dPr>
                            <m:ctrlPr>
                              <a:rPr lang="en-US" altLang="zh-CN" sz="1600" i="1">
                                <a:solidFill>
                                  <a:schemeClr val="bg1"/>
                                </a:solidFill>
                                <a:latin typeface="Cambria Math" panose="02040503050406030204" pitchFamily="18" charset="0"/>
                              </a:rPr>
                            </m:ctrlPr>
                          </m:dPr>
                          <m:e>
                            <m:r>
                              <a:rPr lang="en-US" altLang="zh-CN" sz="1600" i="1">
                                <a:solidFill>
                                  <a:schemeClr val="bg1"/>
                                </a:solidFill>
                                <a:latin typeface="Cambria Math"/>
                              </a:rPr>
                              <m:t>𝑥</m:t>
                            </m:r>
                            <m:r>
                              <a:rPr lang="en-US" altLang="zh-CN"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r>
                          <a:rPr lang="en-US" altLang="zh-CN" sz="1600" i="1">
                            <a:solidFill>
                              <a:schemeClr val="bg1"/>
                            </a:solidFill>
                            <a:latin typeface="Cambria Math"/>
                          </a:rPr>
                          <m:t> −</m:t>
                        </m:r>
                        <m:r>
                          <a:rPr lang="en-US" altLang="zh-CN" sz="1600" i="1">
                            <a:solidFill>
                              <a:schemeClr val="bg1"/>
                            </a:solidFill>
                            <a:latin typeface="Cambria Math"/>
                          </a:rPr>
                          <m:t>𝑣</m:t>
                        </m:r>
                        <m:r>
                          <a:rPr lang="en-US" altLang="zh-CN"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m:t>
                        </m:r>
                        <m:f>
                          <m:fPr>
                            <m:ctrlPr>
                              <a:rPr lang="en-US" altLang="zh-CN" sz="1600" i="1">
                                <a:solidFill>
                                  <a:schemeClr val="bg1"/>
                                </a:solidFill>
                                <a:latin typeface="Cambria Math" panose="02040503050406030204" pitchFamily="18" charset="0"/>
                              </a:rPr>
                            </m:ctrlPr>
                          </m:fPr>
                          <m:num>
                            <m:r>
                              <a:rPr lang="zh-CN" altLang="en-US" sz="1600" i="1">
                                <a:solidFill>
                                  <a:schemeClr val="bg1"/>
                                </a:solidFill>
                                <a:latin typeface="Cambria Math"/>
                              </a:rPr>
                              <m:t>𝜕</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𝐺</m:t>
                                </m:r>
                              </m:e>
                              <m:sup>
                                <m:r>
                                  <a:rPr lang="en-US" altLang="zh-CN" sz="1600" i="1">
                                    <a:solidFill>
                                      <a:schemeClr val="bg1"/>
                                    </a:solidFill>
                                    <a:latin typeface="Cambria Math"/>
                                  </a:rPr>
                                  <m:t>𝐵</m:t>
                                </m:r>
                              </m:sup>
                            </m:sSup>
                            <m:r>
                              <a:rPr lang="en-US" altLang="zh-CN" sz="1600" i="1">
                                <a:solidFill>
                                  <a:schemeClr val="bg1"/>
                                </a:solidFill>
                                <a:latin typeface="Cambria Math"/>
                              </a:rPr>
                              <m:t>(</m:t>
                            </m:r>
                            <m:r>
                              <a:rPr lang="en-US" altLang="zh-CN" sz="1600" i="1">
                                <a:solidFill>
                                  <a:schemeClr val="bg1"/>
                                </a:solidFill>
                                <a:latin typeface="Cambria Math"/>
                              </a:rPr>
                              <m:t>𝑥</m:t>
                            </m:r>
                            <m:r>
                              <a:rPr lang="en-US" altLang="zh-CN" sz="1600" i="1">
                                <a:solidFill>
                                  <a:schemeClr val="bg1"/>
                                </a:solidFill>
                                <a:latin typeface="Cambria Math"/>
                              </a:rPr>
                              <m:t>,  </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 </m:t>
                                </m:r>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m:t>
                            </m:r>
                          </m:num>
                          <m:den>
                            <m:r>
                              <a:rPr lang="zh-CN" altLang="en-US" sz="1600" i="1">
                                <a:solidFill>
                                  <a:schemeClr val="bg1"/>
                                </a:solidFill>
                                <a:latin typeface="Cambria Math"/>
                              </a:rPr>
                              <m:t>𝜕</m:t>
                            </m:r>
                            <m:r>
                              <a:rPr lang="en-US" altLang="zh-CN" sz="1600" i="1">
                                <a:solidFill>
                                  <a:schemeClr val="bg1"/>
                                </a:solidFill>
                                <a:latin typeface="Cambria Math"/>
                              </a:rPr>
                              <m:t>𝑛</m:t>
                            </m:r>
                            <m:d>
                              <m:dPr>
                                <m:ctrlPr>
                                  <a:rPr lang="en-US" altLang="zh-CN" sz="1600" i="1">
                                    <a:solidFill>
                                      <a:schemeClr val="bg1"/>
                                    </a:solidFill>
                                    <a:latin typeface="Cambria Math" panose="02040503050406030204" pitchFamily="18" charset="0"/>
                                  </a:rPr>
                                </m:ctrlPr>
                              </m:dPr>
                              <m:e>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e>
                            </m:d>
                          </m:den>
                        </m:f>
                        <m:r>
                          <a:rPr lang="en-US" altLang="zh-CN" sz="1600" i="1">
                            <a:solidFill>
                              <a:schemeClr val="bg1"/>
                            </a:solidFill>
                            <a:latin typeface="Cambria Math"/>
                          </a:rPr>
                          <m:t>)</m:t>
                        </m:r>
                      </m:e>
                    </m:nary>
                    <m:r>
                      <m:rPr>
                        <m:sty m:val="p"/>
                      </m:rPr>
                      <a:rPr lang="en-US" altLang="zh-CN" sz="1600">
                        <a:solidFill>
                          <a:schemeClr val="bg1"/>
                        </a:solidFill>
                        <a:latin typeface="Cambria Math"/>
                      </a:rPr>
                      <m:t>d</m:t>
                    </m:r>
                    <m:sSup>
                      <m:sSupPr>
                        <m:ctrlPr>
                          <a:rPr lang="en-US" altLang="zh-CN" sz="1600" i="1">
                            <a:solidFill>
                              <a:schemeClr val="bg1"/>
                            </a:solidFill>
                            <a:latin typeface="Cambria Math" panose="02040503050406030204" pitchFamily="18" charset="0"/>
                          </a:rPr>
                        </m:ctrlPr>
                      </m:sSupPr>
                      <m:e>
                        <m:r>
                          <a:rPr lang="en-US" altLang="zh-CN" sz="1600" i="1">
                            <a:solidFill>
                              <a:schemeClr val="bg1"/>
                            </a:solidFill>
                            <a:latin typeface="Cambria Math"/>
                          </a:rPr>
                          <m:t>𝑥</m:t>
                        </m:r>
                      </m:e>
                      <m:sup>
                        <m:r>
                          <a:rPr lang="en-US" altLang="zh-CN" sz="1600" i="1">
                            <a:solidFill>
                              <a:schemeClr val="bg1"/>
                            </a:solidFill>
                            <a:latin typeface="Cambria Math"/>
                          </a:rPr>
                          <m:t>′</m:t>
                        </m:r>
                      </m:sup>
                    </m:sSup>
                    <m:r>
                      <a:rPr lang="en-US" altLang="zh-CN" sz="1600" i="1">
                        <a:solidFill>
                          <a:schemeClr val="bg1"/>
                        </a:solidFill>
                        <a:latin typeface="Cambria Math"/>
                      </a:rPr>
                      <m:t> </m:t>
                    </m:r>
                  </m:oMath>
                </a14:m>
                <a:endParaRPr lang="en-CA" sz="1600" dirty="0">
                  <a:solidFill>
                    <a:schemeClr val="bg1"/>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3696738" y="5334000"/>
                <a:ext cx="5712924" cy="1275477"/>
              </a:xfrm>
              <a:prstGeom prst="rect">
                <a:avLst/>
              </a:prstGeom>
              <a:blipFill rotWithShape="1">
                <a:blip r:embed="rId9"/>
                <a:stretch>
                  <a:fillRect b="-50239"/>
                </a:stretch>
              </a:blipFill>
            </p:spPr>
            <p:txBody>
              <a:bodyPr/>
              <a:lstStyle/>
              <a:p>
                <a:r>
                  <a:rPr lang="en-CA">
                    <a:noFill/>
                  </a:rPr>
                  <a:t> </a:t>
                </a:r>
              </a:p>
            </p:txBody>
          </p:sp>
        </mc:Fallback>
      </mc:AlternateContent>
      <p:sp>
        <p:nvSpPr>
          <p:cNvPr id="5" name="Rectangle 4"/>
          <p:cNvSpPr/>
          <p:nvPr/>
        </p:nvSpPr>
        <p:spPr>
          <a:xfrm>
            <a:off x="5237152" y="5486400"/>
            <a:ext cx="6096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6919552" y="5486400"/>
            <a:ext cx="5274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5703877" y="6096000"/>
            <a:ext cx="4953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p:cNvSpPr/>
          <p:nvPr/>
        </p:nvSpPr>
        <p:spPr>
          <a:xfrm>
            <a:off x="7294552" y="6096000"/>
            <a:ext cx="4572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p:cNvSpPr/>
          <p:nvPr/>
        </p:nvSpPr>
        <p:spPr>
          <a:xfrm>
            <a:off x="4173268" y="5486400"/>
            <a:ext cx="462779"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矩形 46"/>
          <p:cNvSpPr/>
          <p:nvPr/>
        </p:nvSpPr>
        <p:spPr>
          <a:xfrm>
            <a:off x="4914463" y="5125986"/>
            <a:ext cx="2934137" cy="369332"/>
          </a:xfrm>
          <a:prstGeom prst="rect">
            <a:avLst/>
          </a:prstGeom>
        </p:spPr>
        <p:txBody>
          <a:bodyPr wrap="none">
            <a:spAutoFit/>
          </a:bodyPr>
          <a:lstStyle/>
          <a:p>
            <a:r>
              <a:rPr lang="en-US" altLang="zh-CN" dirty="0" smtClean="0">
                <a:solidFill>
                  <a:schemeClr val="bg1"/>
                </a:solidFill>
              </a:rPr>
              <a:t>[Sun et al. 12; </a:t>
            </a:r>
            <a:r>
              <a:rPr lang="en-US" altLang="zh-CN" dirty="0" err="1" smtClean="0">
                <a:solidFill>
                  <a:schemeClr val="bg1"/>
                </a:solidFill>
              </a:rPr>
              <a:t>Ilbery</a:t>
            </a:r>
            <a:r>
              <a:rPr lang="en-US" altLang="zh-CN" dirty="0" smtClean="0">
                <a:solidFill>
                  <a:schemeClr val="bg1"/>
                </a:solidFill>
              </a:rPr>
              <a:t> et al. 13]</a:t>
            </a:r>
            <a:endParaRPr lang="zh-CN" altLang="en-US" sz="1400" dirty="0"/>
          </a:p>
        </p:txBody>
      </p:sp>
    </p:spTree>
    <p:custDataLst>
      <p:tags r:id="rId1"/>
    </p:custDataLst>
    <p:extLst>
      <p:ext uri="{BB962C8B-B14F-4D97-AF65-F5344CB8AC3E}">
        <p14:creationId xmlns:p14="http://schemas.microsoft.com/office/powerpoint/2010/main" val="4111448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2" presetClass="entr" presetSubtype="1"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up)">
                                      <p:cBhvr>
                                        <p:cTn id="13" dur="500"/>
                                        <p:tgtEl>
                                          <p:spTgt spid="3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22" presetClass="entr" presetSubtype="1"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up)">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2"/>
                                        </p:tgtEl>
                                      </p:cBhvr>
                                    </p:animEffect>
                                    <p:set>
                                      <p:cBhvr>
                                        <p:cTn id="46" dur="1" fill="hold">
                                          <p:stCondLst>
                                            <p:cond delay="499"/>
                                          </p:stCondLst>
                                        </p:cTn>
                                        <p:tgtEl>
                                          <p:spTgt spid="12"/>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15"/>
                                        </p:tgtEl>
                                      </p:cBhvr>
                                    </p:animEffect>
                                    <p:set>
                                      <p:cBhvr>
                                        <p:cTn id="49" dur="1" fill="hold">
                                          <p:stCondLst>
                                            <p:cond delay="499"/>
                                          </p:stCondLst>
                                        </p:cTn>
                                        <p:tgtEl>
                                          <p:spTgt spid="15"/>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14"/>
                                        </p:tgtEl>
                                      </p:cBhvr>
                                    </p:animEffect>
                                    <p:set>
                                      <p:cBhvr>
                                        <p:cTn id="55" dur="1" fill="hold">
                                          <p:stCondLst>
                                            <p:cond delay="499"/>
                                          </p:stCondLst>
                                        </p:cTn>
                                        <p:tgtEl>
                                          <p:spTgt spid="14"/>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44"/>
                                        </p:tgtEl>
                                      </p:cBhvr>
                                    </p:animEffect>
                                    <p:set>
                                      <p:cBhvr>
                                        <p:cTn id="58" dur="1" fill="hold">
                                          <p:stCondLst>
                                            <p:cond delay="499"/>
                                          </p:stCondLst>
                                        </p:cTn>
                                        <p:tgtEl>
                                          <p:spTgt spid="44"/>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childTnLst>
                                </p:cTn>
                              </p:par>
                              <p:par>
                                <p:cTn id="62" presetID="22" presetClass="entr" presetSubtype="1"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up)">
                                      <p:cBhvr>
                                        <p:cTn id="64" dur="500"/>
                                        <p:tgtEl>
                                          <p:spTgt spid="39"/>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300"/>
                                        <p:tgtEl>
                                          <p:spTgt spid="35"/>
                                        </p:tgtEl>
                                      </p:cBhvr>
                                    </p:animEffect>
                                  </p:childTnLst>
                                </p:cTn>
                              </p:par>
                            </p:childTnLst>
                          </p:cTn>
                        </p:par>
                        <p:par>
                          <p:cTn id="72" fill="hold">
                            <p:stCondLst>
                              <p:cond delay="1000"/>
                            </p:stCondLst>
                            <p:childTnLst>
                              <p:par>
                                <p:cTn id="73" presetID="10" presetClass="entr" presetSubtype="0" fill="hold" grpId="0" nodeType="afterEffect">
                                  <p:stCondLst>
                                    <p:cond delay="10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300"/>
                                        <p:tgtEl>
                                          <p:spTgt spid="29"/>
                                        </p:tgtEl>
                                      </p:cBhvr>
                                    </p:animEffect>
                                  </p:childTnLst>
                                </p:cTn>
                              </p:par>
                            </p:childTnLst>
                          </p:cTn>
                        </p:par>
                        <p:par>
                          <p:cTn id="76" fill="hold">
                            <p:stCondLst>
                              <p:cond delay="1400"/>
                            </p:stCondLst>
                            <p:childTnLst>
                              <p:par>
                                <p:cTn id="77" presetID="10" presetClass="entr" presetSubtype="0" fill="hold" grpId="0" nodeType="afterEffect">
                                  <p:stCondLst>
                                    <p:cond delay="10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300"/>
                                        <p:tgtEl>
                                          <p:spTgt spid="30"/>
                                        </p:tgtEl>
                                      </p:cBhvr>
                                    </p:animEffect>
                                  </p:childTnLst>
                                </p:cTn>
                              </p:par>
                            </p:childTnLst>
                          </p:cTn>
                        </p:par>
                        <p:par>
                          <p:cTn id="80" fill="hold">
                            <p:stCondLst>
                              <p:cond delay="1800"/>
                            </p:stCondLst>
                            <p:childTnLst>
                              <p:par>
                                <p:cTn id="81" presetID="10" presetClass="entr" presetSubtype="0" fill="hold" grpId="0" nodeType="afterEffect">
                                  <p:stCondLst>
                                    <p:cond delay="10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300"/>
                                        <p:tgtEl>
                                          <p:spTgt spid="31"/>
                                        </p:tgtEl>
                                      </p:cBhvr>
                                    </p:animEffect>
                                  </p:childTnLst>
                                </p:cTn>
                              </p:par>
                            </p:childTnLst>
                          </p:cTn>
                        </p:par>
                        <p:par>
                          <p:cTn id="84" fill="hold">
                            <p:stCondLst>
                              <p:cond delay="2200"/>
                            </p:stCondLst>
                            <p:childTnLst>
                              <p:par>
                                <p:cTn id="85" presetID="10" presetClass="entr" presetSubtype="0" fill="hold" grpId="0" nodeType="afterEffect">
                                  <p:stCondLst>
                                    <p:cond delay="10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300"/>
                                        <p:tgtEl>
                                          <p:spTgt spid="32"/>
                                        </p:tgtEl>
                                      </p:cBhvr>
                                    </p:animEffect>
                                  </p:childTnLst>
                                </p:cTn>
                              </p:par>
                            </p:childTnLst>
                          </p:cTn>
                        </p:par>
                        <p:par>
                          <p:cTn id="88" fill="hold">
                            <p:stCondLst>
                              <p:cond delay="2600"/>
                            </p:stCondLst>
                            <p:childTnLst>
                              <p:par>
                                <p:cTn id="89" presetID="10" presetClass="entr" presetSubtype="0" fill="hold" grpId="0" nodeType="afterEffect">
                                  <p:stCondLst>
                                    <p:cond delay="10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300"/>
                                        <p:tgtEl>
                                          <p:spTgt spid="36"/>
                                        </p:tgtEl>
                                      </p:cBhvr>
                                    </p:animEffect>
                                  </p:childTnLst>
                                </p:cTn>
                              </p:par>
                            </p:childTnLst>
                          </p:cTn>
                        </p:par>
                        <p:par>
                          <p:cTn id="92" fill="hold">
                            <p:stCondLst>
                              <p:cond delay="3000"/>
                            </p:stCondLst>
                            <p:childTnLst>
                              <p:par>
                                <p:cTn id="93" presetID="10" presetClass="entr" presetSubtype="0" fill="hold" grpId="0" nodeType="afterEffect">
                                  <p:stCondLst>
                                    <p:cond delay="10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300"/>
                                        <p:tgtEl>
                                          <p:spTgt spid="37"/>
                                        </p:tgtEl>
                                      </p:cBhvr>
                                    </p:animEffect>
                                  </p:childTnLst>
                                </p:cTn>
                              </p:par>
                            </p:childTnLst>
                          </p:cTn>
                        </p:par>
                        <p:par>
                          <p:cTn id="96" fill="hold">
                            <p:stCondLst>
                              <p:cond delay="3400"/>
                            </p:stCondLst>
                            <p:childTnLst>
                              <p:par>
                                <p:cTn id="97" presetID="10" presetClass="entr" presetSubtype="0" fill="hold" grpId="0" nodeType="afterEffect">
                                  <p:stCondLst>
                                    <p:cond delay="10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300"/>
                                        <p:tgtEl>
                                          <p:spTgt spid="38"/>
                                        </p:tgtEl>
                                      </p:cBhvr>
                                    </p:animEffect>
                                  </p:childTnLst>
                                </p:cTn>
                              </p:par>
                            </p:childTnLst>
                          </p:cTn>
                        </p:par>
                        <p:par>
                          <p:cTn id="100" fill="hold">
                            <p:stCondLst>
                              <p:cond delay="3800"/>
                            </p:stCondLst>
                            <p:childTnLst>
                              <p:par>
                                <p:cTn id="101" presetID="10" presetClass="exit" presetSubtype="0" fill="hold" grpId="1" nodeType="afterEffect">
                                  <p:stCondLst>
                                    <p:cond delay="1000"/>
                                  </p:stCondLst>
                                  <p:childTnLst>
                                    <p:animEffect transition="out" filter="fade">
                                      <p:cBhvr>
                                        <p:cTn id="102" dur="500"/>
                                        <p:tgtEl>
                                          <p:spTgt spid="35"/>
                                        </p:tgtEl>
                                      </p:cBhvr>
                                    </p:animEffect>
                                    <p:set>
                                      <p:cBhvr>
                                        <p:cTn id="103" dur="1" fill="hold">
                                          <p:stCondLst>
                                            <p:cond delay="499"/>
                                          </p:stCondLst>
                                        </p:cTn>
                                        <p:tgtEl>
                                          <p:spTgt spid="35"/>
                                        </p:tgtEl>
                                        <p:attrNameLst>
                                          <p:attrName>style.visibility</p:attrName>
                                        </p:attrNameLst>
                                      </p:cBhvr>
                                      <p:to>
                                        <p:strVal val="hidden"/>
                                      </p:to>
                                    </p:set>
                                  </p:childTnLst>
                                </p:cTn>
                              </p:par>
                              <p:par>
                                <p:cTn id="104" presetID="10" presetClass="exit" presetSubtype="0" fill="hold" grpId="1" nodeType="withEffect">
                                  <p:stCondLst>
                                    <p:cond delay="1000"/>
                                  </p:stCondLst>
                                  <p:childTnLst>
                                    <p:animEffect transition="out" filter="fade">
                                      <p:cBhvr>
                                        <p:cTn id="105" dur="500"/>
                                        <p:tgtEl>
                                          <p:spTgt spid="29"/>
                                        </p:tgtEl>
                                      </p:cBhvr>
                                    </p:animEffect>
                                    <p:set>
                                      <p:cBhvr>
                                        <p:cTn id="106" dur="1" fill="hold">
                                          <p:stCondLst>
                                            <p:cond delay="499"/>
                                          </p:stCondLst>
                                        </p:cTn>
                                        <p:tgtEl>
                                          <p:spTgt spid="29"/>
                                        </p:tgtEl>
                                        <p:attrNameLst>
                                          <p:attrName>style.visibility</p:attrName>
                                        </p:attrNameLst>
                                      </p:cBhvr>
                                      <p:to>
                                        <p:strVal val="hidden"/>
                                      </p:to>
                                    </p:set>
                                  </p:childTnLst>
                                </p:cTn>
                              </p:par>
                              <p:par>
                                <p:cTn id="107" presetID="10" presetClass="exit" presetSubtype="0" fill="hold" grpId="1" nodeType="withEffect">
                                  <p:stCondLst>
                                    <p:cond delay="1000"/>
                                  </p:stCondLst>
                                  <p:childTnLst>
                                    <p:animEffect transition="out" filter="fade">
                                      <p:cBhvr>
                                        <p:cTn id="108" dur="500"/>
                                        <p:tgtEl>
                                          <p:spTgt spid="30"/>
                                        </p:tgtEl>
                                      </p:cBhvr>
                                    </p:animEffect>
                                    <p:set>
                                      <p:cBhvr>
                                        <p:cTn id="109" dur="1" fill="hold">
                                          <p:stCondLst>
                                            <p:cond delay="499"/>
                                          </p:stCondLst>
                                        </p:cTn>
                                        <p:tgtEl>
                                          <p:spTgt spid="30"/>
                                        </p:tgtEl>
                                        <p:attrNameLst>
                                          <p:attrName>style.visibility</p:attrName>
                                        </p:attrNameLst>
                                      </p:cBhvr>
                                      <p:to>
                                        <p:strVal val="hidden"/>
                                      </p:to>
                                    </p:set>
                                  </p:childTnLst>
                                </p:cTn>
                              </p:par>
                              <p:par>
                                <p:cTn id="110" presetID="10" presetClass="exit" presetSubtype="0" fill="hold" grpId="1" nodeType="withEffect">
                                  <p:stCondLst>
                                    <p:cond delay="1000"/>
                                  </p:stCondLst>
                                  <p:childTnLst>
                                    <p:animEffect transition="out" filter="fade">
                                      <p:cBhvr>
                                        <p:cTn id="111" dur="500"/>
                                        <p:tgtEl>
                                          <p:spTgt spid="31"/>
                                        </p:tgtEl>
                                      </p:cBhvr>
                                    </p:animEffect>
                                    <p:set>
                                      <p:cBhvr>
                                        <p:cTn id="112" dur="1" fill="hold">
                                          <p:stCondLst>
                                            <p:cond delay="499"/>
                                          </p:stCondLst>
                                        </p:cTn>
                                        <p:tgtEl>
                                          <p:spTgt spid="31"/>
                                        </p:tgtEl>
                                        <p:attrNameLst>
                                          <p:attrName>style.visibility</p:attrName>
                                        </p:attrNameLst>
                                      </p:cBhvr>
                                      <p:to>
                                        <p:strVal val="hidden"/>
                                      </p:to>
                                    </p:set>
                                  </p:childTnLst>
                                </p:cTn>
                              </p:par>
                              <p:par>
                                <p:cTn id="113" presetID="10" presetClass="exit" presetSubtype="0" fill="hold" grpId="1" nodeType="withEffect">
                                  <p:stCondLst>
                                    <p:cond delay="1000"/>
                                  </p:stCondLst>
                                  <p:childTnLst>
                                    <p:animEffect transition="out" filter="fade">
                                      <p:cBhvr>
                                        <p:cTn id="114" dur="500"/>
                                        <p:tgtEl>
                                          <p:spTgt spid="32"/>
                                        </p:tgtEl>
                                      </p:cBhvr>
                                    </p:animEffect>
                                    <p:set>
                                      <p:cBhvr>
                                        <p:cTn id="115" dur="1" fill="hold">
                                          <p:stCondLst>
                                            <p:cond delay="499"/>
                                          </p:stCondLst>
                                        </p:cTn>
                                        <p:tgtEl>
                                          <p:spTgt spid="32"/>
                                        </p:tgtEl>
                                        <p:attrNameLst>
                                          <p:attrName>style.visibility</p:attrName>
                                        </p:attrNameLst>
                                      </p:cBhvr>
                                      <p:to>
                                        <p:strVal val="hidden"/>
                                      </p:to>
                                    </p:set>
                                  </p:childTnLst>
                                </p:cTn>
                              </p:par>
                              <p:par>
                                <p:cTn id="116" presetID="10" presetClass="exit" presetSubtype="0" fill="hold" grpId="1" nodeType="withEffect">
                                  <p:stCondLst>
                                    <p:cond delay="1000"/>
                                  </p:stCondLst>
                                  <p:childTnLst>
                                    <p:animEffect transition="out" filter="fade">
                                      <p:cBhvr>
                                        <p:cTn id="117" dur="500"/>
                                        <p:tgtEl>
                                          <p:spTgt spid="36"/>
                                        </p:tgtEl>
                                      </p:cBhvr>
                                    </p:animEffect>
                                    <p:set>
                                      <p:cBhvr>
                                        <p:cTn id="118" dur="1" fill="hold">
                                          <p:stCondLst>
                                            <p:cond delay="499"/>
                                          </p:stCondLst>
                                        </p:cTn>
                                        <p:tgtEl>
                                          <p:spTgt spid="36"/>
                                        </p:tgtEl>
                                        <p:attrNameLst>
                                          <p:attrName>style.visibility</p:attrName>
                                        </p:attrNameLst>
                                      </p:cBhvr>
                                      <p:to>
                                        <p:strVal val="hidden"/>
                                      </p:to>
                                    </p:set>
                                  </p:childTnLst>
                                </p:cTn>
                              </p:par>
                              <p:par>
                                <p:cTn id="119" presetID="10" presetClass="exit" presetSubtype="0" fill="hold" grpId="1" nodeType="withEffect">
                                  <p:stCondLst>
                                    <p:cond delay="1000"/>
                                  </p:stCondLst>
                                  <p:childTnLst>
                                    <p:animEffect transition="out" filter="fade">
                                      <p:cBhvr>
                                        <p:cTn id="120" dur="500"/>
                                        <p:tgtEl>
                                          <p:spTgt spid="37"/>
                                        </p:tgtEl>
                                      </p:cBhvr>
                                    </p:animEffect>
                                    <p:set>
                                      <p:cBhvr>
                                        <p:cTn id="121" dur="1" fill="hold">
                                          <p:stCondLst>
                                            <p:cond delay="499"/>
                                          </p:stCondLst>
                                        </p:cTn>
                                        <p:tgtEl>
                                          <p:spTgt spid="37"/>
                                        </p:tgtEl>
                                        <p:attrNameLst>
                                          <p:attrName>style.visibility</p:attrName>
                                        </p:attrNameLst>
                                      </p:cBhvr>
                                      <p:to>
                                        <p:strVal val="hidden"/>
                                      </p:to>
                                    </p:set>
                                  </p:childTnLst>
                                </p:cTn>
                              </p:par>
                              <p:par>
                                <p:cTn id="122" presetID="10" presetClass="exit" presetSubtype="0" fill="hold" grpId="1" nodeType="withEffect">
                                  <p:stCondLst>
                                    <p:cond delay="1000"/>
                                  </p:stCondLst>
                                  <p:childTnLst>
                                    <p:animEffect transition="out" filter="fade">
                                      <p:cBhvr>
                                        <p:cTn id="123" dur="500"/>
                                        <p:tgtEl>
                                          <p:spTgt spid="38"/>
                                        </p:tgtEl>
                                      </p:cBhvr>
                                    </p:animEffect>
                                    <p:set>
                                      <p:cBhvr>
                                        <p:cTn id="124" dur="1" fill="hold">
                                          <p:stCondLst>
                                            <p:cond delay="499"/>
                                          </p:stCondLst>
                                        </p:cTn>
                                        <p:tgtEl>
                                          <p:spTgt spid="38"/>
                                        </p:tgtEl>
                                        <p:attrNameLst>
                                          <p:attrName>style.visibility</p:attrName>
                                        </p:attrNameLst>
                                      </p:cBhvr>
                                      <p:to>
                                        <p:strVal val="hidden"/>
                                      </p:to>
                                    </p:set>
                                  </p:childTnLst>
                                </p:cTn>
                              </p:par>
                              <p:par>
                                <p:cTn id="125" presetID="10" presetClass="exit" presetSubtype="0" fill="hold" nodeType="withEffect">
                                  <p:stCondLst>
                                    <p:cond delay="1000"/>
                                  </p:stCondLst>
                                  <p:childTnLst>
                                    <p:animEffect transition="out" filter="fade">
                                      <p:cBhvr>
                                        <p:cTn id="126" dur="500"/>
                                        <p:tgtEl>
                                          <p:spTgt spid="6"/>
                                        </p:tgtEl>
                                      </p:cBhvr>
                                    </p:animEffect>
                                    <p:set>
                                      <p:cBhvr>
                                        <p:cTn id="127" dur="1" fill="hold">
                                          <p:stCondLst>
                                            <p:cond delay="499"/>
                                          </p:stCondLst>
                                        </p:cTn>
                                        <p:tgtEl>
                                          <p:spTgt spid="6"/>
                                        </p:tgtEl>
                                        <p:attrNameLst>
                                          <p:attrName>style.visibility</p:attrName>
                                        </p:attrNameLst>
                                      </p:cBhvr>
                                      <p:to>
                                        <p:strVal val="hidden"/>
                                      </p:to>
                                    </p:set>
                                  </p:childTnLst>
                                </p:cTn>
                              </p:par>
                              <p:par>
                                <p:cTn id="128" presetID="10" presetClass="entr" presetSubtype="0" fill="hold" nodeType="withEffect">
                                  <p:stCondLst>
                                    <p:cond delay="1000"/>
                                  </p:stCondLst>
                                  <p:childTnLst>
                                    <p:set>
                                      <p:cBhvr>
                                        <p:cTn id="129" dur="1" fill="hold">
                                          <p:stCondLst>
                                            <p:cond delay="0"/>
                                          </p:stCondLst>
                                        </p:cTn>
                                        <p:tgtEl>
                                          <p:spTgt spid="8"/>
                                        </p:tgtEl>
                                        <p:attrNameLst>
                                          <p:attrName>style.visibility</p:attrName>
                                        </p:attrNameLst>
                                      </p:cBhvr>
                                      <p:to>
                                        <p:strVal val="visible"/>
                                      </p:to>
                                    </p:set>
                                    <p:animEffect transition="in" filter="fade">
                                      <p:cBhvr>
                                        <p:cTn id="130" dur="500"/>
                                        <p:tgtEl>
                                          <p:spTgt spid="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xit" presetSubtype="0" fill="hold" nodeType="clickEffect">
                                  <p:stCondLst>
                                    <p:cond delay="0"/>
                                  </p:stCondLst>
                                  <p:childTnLst>
                                    <p:animEffect transition="out" filter="fade">
                                      <p:cBhvr>
                                        <p:cTn id="134" dur="500"/>
                                        <p:tgtEl>
                                          <p:spTgt spid="8"/>
                                        </p:tgtEl>
                                      </p:cBhvr>
                                    </p:animEffect>
                                    <p:set>
                                      <p:cBhvr>
                                        <p:cTn id="135" dur="1" fill="hold">
                                          <p:stCondLst>
                                            <p:cond delay="499"/>
                                          </p:stCondLst>
                                        </p:cTn>
                                        <p:tgtEl>
                                          <p:spTgt spid="8"/>
                                        </p:tgtEl>
                                        <p:attrNameLst>
                                          <p:attrName>style.visibility</p:attrName>
                                        </p:attrNameLst>
                                      </p:cBhvr>
                                      <p:to>
                                        <p:strVal val="hidden"/>
                                      </p:to>
                                    </p:set>
                                  </p:childTnLst>
                                </p:cTn>
                              </p:par>
                              <p:par>
                                <p:cTn id="136" presetID="10" presetClass="exit" presetSubtype="0" fill="hold" grpId="1" nodeType="withEffect">
                                  <p:stCondLst>
                                    <p:cond delay="0"/>
                                  </p:stCondLst>
                                  <p:childTnLst>
                                    <p:animEffect transition="out" filter="fade">
                                      <p:cBhvr>
                                        <p:cTn id="137" dur="500"/>
                                        <p:tgtEl>
                                          <p:spTgt spid="45"/>
                                        </p:tgtEl>
                                      </p:cBhvr>
                                    </p:animEffect>
                                    <p:set>
                                      <p:cBhvr>
                                        <p:cTn id="138" dur="1" fill="hold">
                                          <p:stCondLst>
                                            <p:cond delay="499"/>
                                          </p:stCondLst>
                                        </p:cTn>
                                        <p:tgtEl>
                                          <p:spTgt spid="45"/>
                                        </p:tgtEl>
                                        <p:attrNameLst>
                                          <p:attrName>style.visibility</p:attrName>
                                        </p:attrNameLst>
                                      </p:cBhvr>
                                      <p:to>
                                        <p:strVal val="hidden"/>
                                      </p:to>
                                    </p:set>
                                  </p:childTnLst>
                                </p:cTn>
                              </p:par>
                              <p:par>
                                <p:cTn id="139" presetID="10" presetClass="entr" presetSubtype="0" fill="hold" nodeType="withEffect">
                                  <p:stCondLst>
                                    <p:cond delay="0"/>
                                  </p:stCondLst>
                                  <p:childTnLst>
                                    <p:set>
                                      <p:cBhvr>
                                        <p:cTn id="140" dur="1" fill="hold">
                                          <p:stCondLst>
                                            <p:cond delay="0"/>
                                          </p:stCondLst>
                                        </p:cTn>
                                        <p:tgtEl>
                                          <p:spTgt spid="9"/>
                                        </p:tgtEl>
                                        <p:attrNameLst>
                                          <p:attrName>style.visibility</p:attrName>
                                        </p:attrNameLst>
                                      </p:cBhvr>
                                      <p:to>
                                        <p:strVal val="visible"/>
                                      </p:to>
                                    </p:set>
                                    <p:animEffect transition="in" filter="fade">
                                      <p:cBhvr>
                                        <p:cTn id="141" dur="500"/>
                                        <p:tgtEl>
                                          <p:spTgt spid="9"/>
                                        </p:tgtEl>
                                      </p:cBhvr>
                                    </p:animEffect>
                                  </p:childTnLst>
                                </p:cTn>
                              </p:par>
                              <p:par>
                                <p:cTn id="142" presetID="22" presetClass="entr" presetSubtype="1" fill="hold" nodeType="withEffect">
                                  <p:stCondLst>
                                    <p:cond delay="0"/>
                                  </p:stCondLst>
                                  <p:childTnLst>
                                    <p:set>
                                      <p:cBhvr>
                                        <p:cTn id="143" dur="1" fill="hold">
                                          <p:stCondLst>
                                            <p:cond delay="0"/>
                                          </p:stCondLst>
                                        </p:cTn>
                                        <p:tgtEl>
                                          <p:spTgt spid="40"/>
                                        </p:tgtEl>
                                        <p:attrNameLst>
                                          <p:attrName>style.visibility</p:attrName>
                                        </p:attrNameLst>
                                      </p:cBhvr>
                                      <p:to>
                                        <p:strVal val="visible"/>
                                      </p:to>
                                    </p:set>
                                    <p:animEffect transition="in" filter="wipe(up)">
                                      <p:cBhvr>
                                        <p:cTn id="144" dur="500"/>
                                        <p:tgtEl>
                                          <p:spTgt spid="40"/>
                                        </p:tgtEl>
                                      </p:cBhvr>
                                    </p:animEffect>
                                  </p:childTnLst>
                                </p:cTn>
                              </p:par>
                            </p:childTnLst>
                          </p:cTn>
                        </p:par>
                        <p:par>
                          <p:cTn id="145" fill="hold">
                            <p:stCondLst>
                              <p:cond delay="500"/>
                            </p:stCondLst>
                            <p:childTnLst>
                              <p:par>
                                <p:cTn id="146" presetID="10" presetClass="entr" presetSubtype="0" fill="hold" grpId="0" nodeType="afterEffect">
                                  <p:stCondLst>
                                    <p:cond delay="0"/>
                                  </p:stCondLst>
                                  <p:childTnLst>
                                    <p:set>
                                      <p:cBhvr>
                                        <p:cTn id="147" dur="1" fill="hold">
                                          <p:stCondLst>
                                            <p:cond delay="0"/>
                                          </p:stCondLst>
                                        </p:cTn>
                                        <p:tgtEl>
                                          <p:spTgt spid="27"/>
                                        </p:tgtEl>
                                        <p:attrNameLst>
                                          <p:attrName>style.visibility</p:attrName>
                                        </p:attrNameLst>
                                      </p:cBhvr>
                                      <p:to>
                                        <p:strVal val="visible"/>
                                      </p:to>
                                    </p:set>
                                    <p:animEffect transition="in" filter="fade">
                                      <p:cBhvr>
                                        <p:cTn id="148" dur="500"/>
                                        <p:tgtEl>
                                          <p:spTgt spid="27"/>
                                        </p:tgtEl>
                                      </p:cBhvr>
                                    </p:animEffect>
                                  </p:childTnLst>
                                </p:cTn>
                              </p:par>
                            </p:childTnLst>
                          </p:cTn>
                        </p:par>
                      </p:childTnLst>
                    </p:cTn>
                  </p:par>
                  <p:par>
                    <p:cTn id="149" fill="hold">
                      <p:stCondLst>
                        <p:cond delay="indefinite"/>
                      </p:stCondLst>
                      <p:childTnLst>
                        <p:par>
                          <p:cTn id="150" fill="hold">
                            <p:stCondLst>
                              <p:cond delay="0"/>
                            </p:stCondLst>
                            <p:childTnLst>
                              <p:par>
                                <p:cTn id="151" presetID="22" presetClass="entr" presetSubtype="1" fill="hold" nodeType="click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wipe(up)">
                                      <p:cBhvr>
                                        <p:cTn id="153" dur="500"/>
                                        <p:tgtEl>
                                          <p:spTgt spid="43"/>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3"/>
                                        </p:tgtEl>
                                        <p:attrNameLst>
                                          <p:attrName>style.visibility</p:attrName>
                                        </p:attrNameLst>
                                      </p:cBhvr>
                                      <p:to>
                                        <p:strVal val="visible"/>
                                      </p:to>
                                    </p:set>
                                    <p:animEffect transition="in" filter="fade">
                                      <p:cBhvr>
                                        <p:cTn id="156" dur="500"/>
                                        <p:tgtEl>
                                          <p:spTgt spid="3"/>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500"/>
                                        <p:tgtEl>
                                          <p:spTgt spid="47"/>
                                        </p:tgtEl>
                                      </p:cBhvr>
                                    </p:animEffect>
                                  </p:childTnLst>
                                </p:cTn>
                              </p:par>
                            </p:childTnLst>
                          </p:cTn>
                        </p:par>
                        <p:par>
                          <p:cTn id="160" fill="hold">
                            <p:stCondLst>
                              <p:cond delay="500"/>
                            </p:stCondLst>
                            <p:childTnLst>
                              <p:par>
                                <p:cTn id="161" presetID="10" presetClass="entr" presetSubtype="0" fill="hold" grpId="0" nodeType="afterEffect">
                                  <p:stCondLst>
                                    <p:cond delay="0"/>
                                  </p:stCondLst>
                                  <p:childTnLst>
                                    <p:set>
                                      <p:cBhvr>
                                        <p:cTn id="162" dur="1" fill="hold">
                                          <p:stCondLst>
                                            <p:cond delay="0"/>
                                          </p:stCondLst>
                                        </p:cTn>
                                        <p:tgtEl>
                                          <p:spTgt spid="42"/>
                                        </p:tgtEl>
                                        <p:attrNameLst>
                                          <p:attrName>style.visibility</p:attrName>
                                        </p:attrNameLst>
                                      </p:cBhvr>
                                      <p:to>
                                        <p:strVal val="visible"/>
                                      </p:to>
                                    </p:set>
                                    <p:animEffect transition="in" filter="fade">
                                      <p:cBhvr>
                                        <p:cTn id="163" dur="500"/>
                                        <p:tgtEl>
                                          <p:spTgt spid="42"/>
                                        </p:tgtEl>
                                      </p:cBhvr>
                                    </p:animEffect>
                                  </p:childTnLst>
                                </p:cTn>
                              </p:par>
                            </p:childTnLst>
                          </p:cTn>
                        </p:par>
                        <p:par>
                          <p:cTn id="164" fill="hold">
                            <p:stCondLst>
                              <p:cond delay="1000"/>
                            </p:stCondLst>
                            <p:childTnLst>
                              <p:par>
                                <p:cTn id="165" presetID="10" presetClass="entr" presetSubtype="0" fill="hold" grpId="0"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fade">
                                      <p:cBhvr>
                                        <p:cTn id="167" dur="500"/>
                                        <p:tgtEl>
                                          <p:spTgt spid="5"/>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48"/>
                                        </p:tgtEl>
                                        <p:attrNameLst>
                                          <p:attrName>style.visibility</p:attrName>
                                        </p:attrNameLst>
                                      </p:cBhvr>
                                      <p:to>
                                        <p:strVal val="visible"/>
                                      </p:to>
                                    </p:set>
                                    <p:animEffect transition="in" filter="fade">
                                      <p:cBhvr>
                                        <p:cTn id="170" dur="500"/>
                                        <p:tgtEl>
                                          <p:spTgt spid="48"/>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49"/>
                                        </p:tgtEl>
                                        <p:attrNameLst>
                                          <p:attrName>style.visibility</p:attrName>
                                        </p:attrNameLst>
                                      </p:cBhvr>
                                      <p:to>
                                        <p:strVal val="visible"/>
                                      </p:to>
                                    </p:set>
                                    <p:animEffect transition="in" filter="fade">
                                      <p:cBhvr>
                                        <p:cTn id="173" dur="500"/>
                                        <p:tgtEl>
                                          <p:spTgt spid="49"/>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0"/>
                                        </p:tgtEl>
                                        <p:attrNameLst>
                                          <p:attrName>style.visibility</p:attrName>
                                        </p:attrNameLst>
                                      </p:cBhvr>
                                      <p:to>
                                        <p:strVal val="visible"/>
                                      </p:to>
                                    </p:set>
                                    <p:animEffect transition="in" filter="fade">
                                      <p:cBhvr>
                                        <p:cTn id="176" dur="500"/>
                                        <p:tgtEl>
                                          <p:spTgt spid="50"/>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xit" presetSubtype="0" fill="hold" nodeType="clickEffect">
                                  <p:stCondLst>
                                    <p:cond delay="0"/>
                                  </p:stCondLst>
                                  <p:childTnLst>
                                    <p:animEffect transition="out" filter="fade">
                                      <p:cBhvr>
                                        <p:cTn id="180" dur="500"/>
                                        <p:tgtEl>
                                          <p:spTgt spid="9"/>
                                        </p:tgtEl>
                                      </p:cBhvr>
                                    </p:animEffect>
                                    <p:set>
                                      <p:cBhvr>
                                        <p:cTn id="181" dur="1" fill="hold">
                                          <p:stCondLst>
                                            <p:cond delay="499"/>
                                          </p:stCondLst>
                                        </p:cTn>
                                        <p:tgtEl>
                                          <p:spTgt spid="9"/>
                                        </p:tgtEl>
                                        <p:attrNameLst>
                                          <p:attrName>style.visibility</p:attrName>
                                        </p:attrNameLst>
                                      </p:cBhvr>
                                      <p:to>
                                        <p:strVal val="hidden"/>
                                      </p:to>
                                    </p:set>
                                  </p:childTnLst>
                                </p:cTn>
                              </p:par>
                              <p:par>
                                <p:cTn id="182" presetID="10" presetClass="entr" presetSubtype="0" fill="hold" nodeType="withEffect">
                                  <p:stCondLst>
                                    <p:cond delay="0"/>
                                  </p:stCondLst>
                                  <p:childTnLst>
                                    <p:set>
                                      <p:cBhvr>
                                        <p:cTn id="183" dur="1" fill="hold">
                                          <p:stCondLst>
                                            <p:cond delay="0"/>
                                          </p:stCondLst>
                                        </p:cTn>
                                        <p:tgtEl>
                                          <p:spTgt spid="10"/>
                                        </p:tgtEl>
                                        <p:attrNameLst>
                                          <p:attrName>style.visibility</p:attrName>
                                        </p:attrNameLst>
                                      </p:cBhvr>
                                      <p:to>
                                        <p:strVal val="visible"/>
                                      </p:to>
                                    </p:set>
                                    <p:animEffect transition="in" filter="fade">
                                      <p:cBhvr>
                                        <p:cTn id="184" dur="500"/>
                                        <p:tgtEl>
                                          <p:spTgt spid="10"/>
                                        </p:tgtEl>
                                      </p:cBhvr>
                                    </p:animEffect>
                                  </p:childTnLst>
                                </p:cTn>
                              </p:par>
                              <p:par>
                                <p:cTn id="185" presetID="22" presetClass="entr" presetSubtype="1" fill="hold" nodeType="withEffect">
                                  <p:stCondLst>
                                    <p:cond delay="0"/>
                                  </p:stCondLst>
                                  <p:childTnLst>
                                    <p:set>
                                      <p:cBhvr>
                                        <p:cTn id="186" dur="1" fill="hold">
                                          <p:stCondLst>
                                            <p:cond delay="0"/>
                                          </p:stCondLst>
                                        </p:cTn>
                                        <p:tgtEl>
                                          <p:spTgt spid="41"/>
                                        </p:tgtEl>
                                        <p:attrNameLst>
                                          <p:attrName>style.visibility</p:attrName>
                                        </p:attrNameLst>
                                      </p:cBhvr>
                                      <p:to>
                                        <p:strVal val="visible"/>
                                      </p:to>
                                    </p:set>
                                    <p:animEffect transition="in" filter="wipe(up)">
                                      <p:cBhvr>
                                        <p:cTn id="187" dur="500"/>
                                        <p:tgtEl>
                                          <p:spTgt spid="41"/>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51"/>
                                        </p:tgtEl>
                                        <p:attrNameLst>
                                          <p:attrName>style.visibility</p:attrName>
                                        </p:attrNameLst>
                                      </p:cBhvr>
                                      <p:to>
                                        <p:strVal val="visible"/>
                                      </p:to>
                                    </p:set>
                                    <p:animEffect transition="in" filter="fade">
                                      <p:cBhvr>
                                        <p:cTn id="190" dur="500"/>
                                        <p:tgtEl>
                                          <p:spTgt spid="51"/>
                                        </p:tgtEl>
                                      </p:cBhvr>
                                    </p:animEffect>
                                  </p:childTnLst>
                                </p:cTn>
                              </p:par>
                              <p:par>
                                <p:cTn id="191" presetID="10" presetClass="exit" presetSubtype="0" fill="hold" grpId="1" nodeType="withEffect">
                                  <p:stCondLst>
                                    <p:cond delay="0"/>
                                  </p:stCondLst>
                                  <p:childTnLst>
                                    <p:animEffect transition="out" filter="fade">
                                      <p:cBhvr>
                                        <p:cTn id="192" dur="500"/>
                                        <p:tgtEl>
                                          <p:spTgt spid="5"/>
                                        </p:tgtEl>
                                      </p:cBhvr>
                                    </p:animEffect>
                                    <p:set>
                                      <p:cBhvr>
                                        <p:cTn id="193" dur="1" fill="hold">
                                          <p:stCondLst>
                                            <p:cond delay="499"/>
                                          </p:stCondLst>
                                        </p:cTn>
                                        <p:tgtEl>
                                          <p:spTgt spid="5"/>
                                        </p:tgtEl>
                                        <p:attrNameLst>
                                          <p:attrName>style.visibility</p:attrName>
                                        </p:attrNameLst>
                                      </p:cBhvr>
                                      <p:to>
                                        <p:strVal val="hidden"/>
                                      </p:to>
                                    </p:set>
                                  </p:childTnLst>
                                </p:cTn>
                              </p:par>
                              <p:par>
                                <p:cTn id="194" presetID="10" presetClass="exit" presetSubtype="0" fill="hold" grpId="1" nodeType="withEffect">
                                  <p:stCondLst>
                                    <p:cond delay="0"/>
                                  </p:stCondLst>
                                  <p:childTnLst>
                                    <p:animEffect transition="out" filter="fade">
                                      <p:cBhvr>
                                        <p:cTn id="195" dur="500"/>
                                        <p:tgtEl>
                                          <p:spTgt spid="48"/>
                                        </p:tgtEl>
                                      </p:cBhvr>
                                    </p:animEffect>
                                    <p:set>
                                      <p:cBhvr>
                                        <p:cTn id="196" dur="1" fill="hold">
                                          <p:stCondLst>
                                            <p:cond delay="499"/>
                                          </p:stCondLst>
                                        </p:cTn>
                                        <p:tgtEl>
                                          <p:spTgt spid="48"/>
                                        </p:tgtEl>
                                        <p:attrNameLst>
                                          <p:attrName>style.visibility</p:attrName>
                                        </p:attrNameLst>
                                      </p:cBhvr>
                                      <p:to>
                                        <p:strVal val="hidden"/>
                                      </p:to>
                                    </p:set>
                                  </p:childTnLst>
                                </p:cTn>
                              </p:par>
                              <p:par>
                                <p:cTn id="197" presetID="10" presetClass="exit" presetSubtype="0" fill="hold" grpId="1" nodeType="withEffect">
                                  <p:stCondLst>
                                    <p:cond delay="0"/>
                                  </p:stCondLst>
                                  <p:childTnLst>
                                    <p:animEffect transition="out" filter="fade">
                                      <p:cBhvr>
                                        <p:cTn id="198" dur="500"/>
                                        <p:tgtEl>
                                          <p:spTgt spid="49"/>
                                        </p:tgtEl>
                                      </p:cBhvr>
                                    </p:animEffect>
                                    <p:set>
                                      <p:cBhvr>
                                        <p:cTn id="199" dur="1" fill="hold">
                                          <p:stCondLst>
                                            <p:cond delay="499"/>
                                          </p:stCondLst>
                                        </p:cTn>
                                        <p:tgtEl>
                                          <p:spTgt spid="49"/>
                                        </p:tgtEl>
                                        <p:attrNameLst>
                                          <p:attrName>style.visibility</p:attrName>
                                        </p:attrNameLst>
                                      </p:cBhvr>
                                      <p:to>
                                        <p:strVal val="hidden"/>
                                      </p:to>
                                    </p:set>
                                  </p:childTnLst>
                                </p:cTn>
                              </p:par>
                              <p:par>
                                <p:cTn id="200" presetID="10" presetClass="exit" presetSubtype="0" fill="hold" grpId="1" nodeType="withEffect">
                                  <p:stCondLst>
                                    <p:cond delay="0"/>
                                  </p:stCondLst>
                                  <p:childTnLst>
                                    <p:animEffect transition="out" filter="fade">
                                      <p:cBhvr>
                                        <p:cTn id="201" dur="500"/>
                                        <p:tgtEl>
                                          <p:spTgt spid="50"/>
                                        </p:tgtEl>
                                      </p:cBhvr>
                                    </p:animEffect>
                                    <p:set>
                                      <p:cBhvr>
                                        <p:cTn id="202" dur="1" fill="hold">
                                          <p:stCondLst>
                                            <p:cond delay="499"/>
                                          </p:stCondLst>
                                        </p:cTn>
                                        <p:tgtEl>
                                          <p:spTgt spid="50"/>
                                        </p:tgtEl>
                                        <p:attrNameLst>
                                          <p:attrName>style.visibility</p:attrName>
                                        </p:attrNameLst>
                                      </p:cBhvr>
                                      <p:to>
                                        <p:strVal val="hidden"/>
                                      </p:to>
                                    </p:set>
                                  </p:childTnLst>
                                </p:cTn>
                              </p:par>
                            </p:childTnLst>
                          </p:cTn>
                        </p:par>
                        <p:par>
                          <p:cTn id="203" fill="hold">
                            <p:stCondLst>
                              <p:cond delay="500"/>
                            </p:stCondLst>
                            <p:childTnLst>
                              <p:par>
                                <p:cTn id="204" presetID="10" presetClass="entr" presetSubtype="0" fill="hold" grpId="0" nodeType="afterEffect">
                                  <p:stCondLst>
                                    <p:cond delay="0"/>
                                  </p:stCondLst>
                                  <p:childTnLst>
                                    <p:set>
                                      <p:cBhvr>
                                        <p:cTn id="205" dur="1" fill="hold">
                                          <p:stCondLst>
                                            <p:cond delay="0"/>
                                          </p:stCondLst>
                                        </p:cTn>
                                        <p:tgtEl>
                                          <p:spTgt spid="28"/>
                                        </p:tgtEl>
                                        <p:attrNameLst>
                                          <p:attrName>style.visibility</p:attrName>
                                        </p:attrNameLst>
                                      </p:cBhvr>
                                      <p:to>
                                        <p:strVal val="visible"/>
                                      </p:to>
                                    </p:set>
                                    <p:animEffect transition="in" filter="fade">
                                      <p:cBhvr>
                                        <p:cTn id="2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24" grpId="0" animBg="1"/>
      <p:bldP spid="25" grpId="0" animBg="1"/>
      <p:bldP spid="26" grpId="0" animBg="1"/>
      <p:bldP spid="27" grpId="0" animBg="1"/>
      <p:bldP spid="28" grpId="0" animBg="1"/>
      <p:bldP spid="29" grpId="0" animBg="1"/>
      <p:bldP spid="29" grpId="1" animBg="1"/>
      <p:bldP spid="30" grpId="0" animBg="1"/>
      <p:bldP spid="30" grpId="1" animBg="1"/>
      <p:bldP spid="31" grpId="0" animBg="1"/>
      <p:bldP spid="31" grpId="1" animBg="1"/>
      <p:bldP spid="32" grpId="0" animBg="1"/>
      <p:bldP spid="32" grpId="1" animBg="1"/>
      <p:bldP spid="35" grpId="0" animBg="1"/>
      <p:bldP spid="35" grpId="1" animBg="1"/>
      <p:bldP spid="36" grpId="0" animBg="1"/>
      <p:bldP spid="36" grpId="1" animBg="1"/>
      <p:bldP spid="37" grpId="0" animBg="1"/>
      <p:bldP spid="37" grpId="1" animBg="1"/>
      <p:bldP spid="38" grpId="0" animBg="1"/>
      <p:bldP spid="38" grpId="1" animBg="1"/>
      <p:bldP spid="42" grpId="0" animBg="1"/>
      <p:bldP spid="44" grpId="0"/>
      <p:bldP spid="44" grpId="1"/>
      <p:bldP spid="45" grpId="0"/>
      <p:bldP spid="45" grpId="1"/>
      <p:bldP spid="3" grpId="0"/>
      <p:bldP spid="5" grpId="0" animBg="1"/>
      <p:bldP spid="5" grpId="1" animBg="1"/>
      <p:bldP spid="48" grpId="0" animBg="1"/>
      <p:bldP spid="48" grpId="1" animBg="1"/>
      <p:bldP spid="49" grpId="0" animBg="1"/>
      <p:bldP spid="49" grpId="1" animBg="1"/>
      <p:bldP spid="50" grpId="0" animBg="1"/>
      <p:bldP spid="50" grpId="1" animBg="1"/>
      <p:bldP spid="51"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Hierarchical </a:t>
            </a:r>
            <a:r>
              <a:rPr lang="en-US" altLang="zh-CN" dirty="0" smtClean="0"/>
              <a:t>Representation</a:t>
            </a:r>
            <a:endParaRPr lang="en-CA" dirty="0"/>
          </a:p>
        </p:txBody>
      </p:sp>
      <p:sp>
        <p:nvSpPr>
          <p:cNvPr id="3" name="Content Placeholder 2"/>
          <p:cNvSpPr>
            <a:spLocks noGrp="1"/>
          </p:cNvSpPr>
          <p:nvPr>
            <p:ph idx="1"/>
          </p:nvPr>
        </p:nvSpPr>
        <p:spPr/>
        <p:txBody>
          <a:bodyPr/>
          <a:lstStyle/>
          <a:p>
            <a:r>
              <a:rPr lang="en-US" dirty="0" smtClean="0"/>
              <a:t>Multi-scale features</a:t>
            </a:r>
          </a:p>
          <a:p>
            <a:endParaRPr lang="en-US" dirty="0"/>
          </a:p>
          <a:p>
            <a:r>
              <a:rPr lang="en-US" dirty="0" smtClean="0"/>
              <a:t>Long curves represent large scale features, while shorter curves represent smaller details</a:t>
            </a:r>
          </a:p>
          <a:p>
            <a:endParaRPr lang="en-US" dirty="0"/>
          </a:p>
        </p:txBody>
      </p:sp>
    </p:spTree>
    <p:extLst>
      <p:ext uri="{BB962C8B-B14F-4D97-AF65-F5344CB8AC3E}">
        <p14:creationId xmlns:p14="http://schemas.microsoft.com/office/powerpoint/2010/main" val="4092568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Hierarchical Curve Construction</a:t>
            </a:r>
            <a:endParaRPr lang="zh-CN" altLang="en-US" dirty="0"/>
          </a:p>
        </p:txBody>
      </p:sp>
      <p:sp>
        <p:nvSpPr>
          <p:cNvPr id="3" name="内容占位符 2"/>
          <p:cNvSpPr>
            <a:spLocks noGrp="1"/>
          </p:cNvSpPr>
          <p:nvPr>
            <p:ph idx="1"/>
          </p:nvPr>
        </p:nvSpPr>
        <p:spPr/>
        <p:txBody>
          <a:bodyPr/>
          <a:lstStyle/>
          <a:p>
            <a:r>
              <a:rPr lang="en-US" altLang="zh-CN" dirty="0" smtClean="0"/>
              <a:t>Multi-scale bilateral decomposition</a:t>
            </a:r>
          </a:p>
          <a:p>
            <a:pPr lvl="1"/>
            <a:r>
              <a:rPr lang="en-US" altLang="zh-CN" dirty="0" smtClean="0"/>
              <a:t>Structure-preserving</a:t>
            </a:r>
          </a:p>
          <a:p>
            <a:endParaRPr lang="en-US" altLang="zh-CN" dirty="0"/>
          </a:p>
          <a:p>
            <a:endParaRPr lang="zh-CN" altLang="en-US" dirty="0"/>
          </a:p>
        </p:txBody>
      </p:sp>
      <mc:AlternateContent xmlns:mc="http://schemas.openxmlformats.org/markup-compatibility/2006" xmlns:a14="http://schemas.microsoft.com/office/drawing/2010/main">
        <mc:Choice Requires="a14">
          <p:sp>
            <p:nvSpPr>
              <p:cNvPr id="5" name="文本框 4"/>
              <p:cNvSpPr txBox="1"/>
              <p:nvPr/>
            </p:nvSpPr>
            <p:spPr>
              <a:xfrm>
                <a:off x="692903" y="2834130"/>
                <a:ext cx="7772400" cy="8996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200" i="1" smtClean="0">
                              <a:solidFill>
                                <a:schemeClr val="bg1"/>
                              </a:solidFill>
                              <a:latin typeface="Cambria Math" panose="02040503050406030204" pitchFamily="18" charset="0"/>
                            </a:rPr>
                          </m:ctrlPr>
                        </m:sSupPr>
                        <m:e>
                          <m:r>
                            <a:rPr lang="en-US" altLang="zh-CN" sz="2200" b="0" i="1" smtClean="0">
                              <a:solidFill>
                                <a:schemeClr val="bg1"/>
                              </a:solidFill>
                              <a:latin typeface="Cambria Math" panose="02040503050406030204" pitchFamily="18" charset="0"/>
                            </a:rPr>
                            <m:t>𝑢</m:t>
                          </m:r>
                        </m:e>
                        <m:sup>
                          <m:r>
                            <a:rPr lang="en-US" altLang="zh-CN" sz="2200" b="0" i="1" smtClean="0">
                              <a:solidFill>
                                <a:schemeClr val="bg1"/>
                              </a:solidFill>
                              <a:latin typeface="Cambria Math" panose="02040503050406030204" pitchFamily="18" charset="0"/>
                            </a:rPr>
                            <m:t>𝑗</m:t>
                          </m:r>
                          <m:r>
                            <a:rPr lang="en-US" altLang="zh-CN" sz="2200" b="0" i="1" smtClean="0">
                              <a:solidFill>
                                <a:schemeClr val="bg1"/>
                              </a:solidFill>
                              <a:latin typeface="Cambria Math" panose="02040503050406030204" pitchFamily="18" charset="0"/>
                            </a:rPr>
                            <m:t>+1</m:t>
                          </m:r>
                        </m:sup>
                      </m:sSup>
                      <m:r>
                        <a:rPr lang="en-US" altLang="zh-CN" sz="2200" b="0" i="1" smtClean="0">
                          <a:solidFill>
                            <a:schemeClr val="bg1"/>
                          </a:solidFill>
                          <a:latin typeface="Cambria Math" panose="02040503050406030204" pitchFamily="18" charset="0"/>
                        </a:rPr>
                        <m:t>[</m:t>
                      </m:r>
                      <m:r>
                        <a:rPr lang="en-US" altLang="zh-CN" sz="2200" b="0" i="1" smtClean="0">
                          <a:solidFill>
                            <a:schemeClr val="bg1"/>
                          </a:solidFill>
                          <a:latin typeface="Cambria Math" panose="02040503050406030204" pitchFamily="18" charset="0"/>
                        </a:rPr>
                        <m:t>𝑝</m:t>
                      </m:r>
                      <m:r>
                        <a:rPr lang="en-US" altLang="zh-CN" sz="2200" b="0" i="1" smtClean="0">
                          <a:solidFill>
                            <a:schemeClr val="bg1"/>
                          </a:solidFill>
                          <a:latin typeface="Cambria Math" panose="02040503050406030204" pitchFamily="18" charset="0"/>
                        </a:rPr>
                        <m:t>]=1/</m:t>
                      </m:r>
                      <m:r>
                        <a:rPr lang="en-US" altLang="zh-CN" sz="2200" b="0" i="1" smtClean="0">
                          <a:solidFill>
                            <a:schemeClr val="bg1"/>
                          </a:solidFill>
                          <a:latin typeface="Cambria Math" panose="02040503050406030204" pitchFamily="18" charset="0"/>
                        </a:rPr>
                        <m:t>𝑘</m:t>
                      </m:r>
                      <m:nary>
                        <m:naryPr>
                          <m:chr m:val="∑"/>
                          <m:supHide m:val="on"/>
                          <m:ctrlPr>
                            <a:rPr lang="en-US" altLang="zh-CN" sz="2200" b="0" i="1" smtClean="0">
                              <a:solidFill>
                                <a:schemeClr val="bg1"/>
                              </a:solidFill>
                              <a:latin typeface="Cambria Math" panose="02040503050406030204" pitchFamily="18" charset="0"/>
                            </a:rPr>
                          </m:ctrlPr>
                        </m:naryPr>
                        <m:sub>
                          <m:r>
                            <m:rPr>
                              <m:brk m:alnAt="7"/>
                            </m:rPr>
                            <a:rPr lang="en-US" altLang="zh-CN" sz="2200" b="0" i="1" smtClean="0">
                              <a:solidFill>
                                <a:schemeClr val="bg1"/>
                              </a:solidFill>
                              <a:latin typeface="Cambria Math" panose="02040503050406030204" pitchFamily="18" charset="0"/>
                            </a:rPr>
                            <m:t>𝑞</m:t>
                          </m:r>
                          <m:r>
                            <a:rPr lang="en-US" altLang="zh-CN" sz="2200" b="0" i="1" smtClean="0">
                              <a:solidFill>
                                <a:schemeClr val="bg1"/>
                              </a:solidFill>
                              <a:latin typeface="Cambria Math" panose="02040503050406030204" pitchFamily="18" charset="0"/>
                              <a:ea typeface="Cambria Math" panose="02040503050406030204" pitchFamily="18" charset="0"/>
                            </a:rPr>
                            <m:t>∈</m:t>
                          </m:r>
                          <m:sSub>
                            <m:sSubPr>
                              <m:ctrlPr>
                                <a:rPr lang="en-US" altLang="zh-CN" sz="2200" b="0" i="1" smtClean="0">
                                  <a:solidFill>
                                    <a:schemeClr val="bg1"/>
                                  </a:solidFill>
                                  <a:latin typeface="Cambria Math" panose="02040503050406030204" pitchFamily="18" charset="0"/>
                                  <a:ea typeface="Cambria Math" panose="02040503050406030204" pitchFamily="18" charset="0"/>
                                </a:rPr>
                              </m:ctrlPr>
                            </m:sSubPr>
                            <m:e>
                              <m:r>
                                <m:rPr>
                                  <m:sty m:val="p"/>
                                </m:rPr>
                                <a:rPr lang="el-GR" altLang="zh-CN" sz="2200" b="0" i="1" smtClean="0">
                                  <a:solidFill>
                                    <a:schemeClr val="bg1"/>
                                  </a:solidFill>
                                  <a:latin typeface="Cambria Math" panose="02040503050406030204" pitchFamily="18" charset="0"/>
                                  <a:ea typeface="Cambria Math" panose="02040503050406030204" pitchFamily="18" charset="0"/>
                                </a:rPr>
                                <m:t>Ω</m:t>
                              </m:r>
                            </m:e>
                            <m:sub>
                              <m:r>
                                <a:rPr lang="en-US" altLang="zh-CN" sz="2200" b="0" i="1" smtClean="0">
                                  <a:solidFill>
                                    <a:schemeClr val="bg1"/>
                                  </a:solidFill>
                                  <a:latin typeface="Cambria Math" panose="02040503050406030204" pitchFamily="18" charset="0"/>
                                  <a:ea typeface="Cambria Math" panose="02040503050406030204" pitchFamily="18" charset="0"/>
                                </a:rPr>
                                <m:t>𝑗</m:t>
                              </m:r>
                            </m:sub>
                          </m:sSub>
                        </m:sub>
                        <m:sup/>
                        <m:e>
                          <m:sSub>
                            <m:sSubPr>
                              <m:ctrlPr>
                                <a:rPr lang="en-US" altLang="zh-CN" sz="2200" b="0" i="1" smtClean="0">
                                  <a:solidFill>
                                    <a:schemeClr val="bg1"/>
                                  </a:solidFill>
                                  <a:latin typeface="Cambria Math" panose="02040503050406030204" pitchFamily="18" charset="0"/>
                                </a:rPr>
                              </m:ctrlPr>
                            </m:sSubPr>
                            <m:e>
                              <m:r>
                                <a:rPr lang="en-US" altLang="zh-CN" sz="2200" b="0" i="1" smtClean="0">
                                  <a:solidFill>
                                    <a:schemeClr val="bg1"/>
                                  </a:solidFill>
                                  <a:latin typeface="Cambria Math" panose="02040503050406030204" pitchFamily="18" charset="0"/>
                                </a:rPr>
                                <m:t>𝑔</m:t>
                              </m:r>
                            </m:e>
                            <m:sub>
                              <m:sSub>
                                <m:sSubPr>
                                  <m:ctrlPr>
                                    <a:rPr lang="en-US" altLang="zh-CN" sz="2200" b="0" i="1" smtClean="0">
                                      <a:solidFill>
                                        <a:schemeClr val="bg1"/>
                                      </a:solidFill>
                                      <a:latin typeface="Cambria Math" panose="02040503050406030204" pitchFamily="18" charset="0"/>
                                    </a:rPr>
                                  </m:ctrlPr>
                                </m:sSubPr>
                                <m:e>
                                  <m:r>
                                    <a:rPr lang="zh-CN" altLang="en-US" sz="2200" b="0" i="1" smtClean="0">
                                      <a:solidFill>
                                        <a:schemeClr val="bg1"/>
                                      </a:solidFill>
                                      <a:latin typeface="Cambria Math" panose="02040503050406030204" pitchFamily="18" charset="0"/>
                                    </a:rPr>
                                    <m:t>𝜎</m:t>
                                  </m:r>
                                </m:e>
                                <m:sub>
                                  <m:r>
                                    <a:rPr lang="en-US" altLang="zh-CN" sz="2200" b="0" i="1" smtClean="0">
                                      <a:solidFill>
                                        <a:schemeClr val="bg1"/>
                                      </a:solidFill>
                                      <a:latin typeface="Cambria Math" panose="02040503050406030204" pitchFamily="18" charset="0"/>
                                    </a:rPr>
                                    <m:t>𝑠</m:t>
                                  </m:r>
                                  <m:r>
                                    <a:rPr lang="en-US" altLang="zh-CN" sz="2200" b="0" i="1" smtClean="0">
                                      <a:solidFill>
                                        <a:schemeClr val="bg1"/>
                                      </a:solidFill>
                                      <a:latin typeface="Cambria Math" panose="02040503050406030204" pitchFamily="18" charset="0"/>
                                    </a:rPr>
                                    <m:t>,</m:t>
                                  </m:r>
                                  <m:r>
                                    <a:rPr lang="en-US" altLang="zh-CN" sz="2200" b="0" i="1" smtClean="0">
                                      <a:solidFill>
                                        <a:schemeClr val="bg1"/>
                                      </a:solidFill>
                                      <a:latin typeface="Cambria Math" panose="02040503050406030204" pitchFamily="18" charset="0"/>
                                    </a:rPr>
                                    <m:t>𝑗</m:t>
                                  </m:r>
                                </m:sub>
                              </m:sSub>
                            </m:sub>
                          </m:sSub>
                          <m:r>
                            <a:rPr lang="en-US" altLang="zh-CN" sz="2200" b="0" i="1" smtClean="0">
                              <a:solidFill>
                                <a:schemeClr val="bg1"/>
                              </a:solidFill>
                              <a:latin typeface="Cambria Math" panose="02040503050406030204" pitchFamily="18" charset="0"/>
                            </a:rPr>
                            <m:t>(</m:t>
                          </m:r>
                          <m:d>
                            <m:dPr>
                              <m:begChr m:val="‖"/>
                              <m:endChr m:val="‖"/>
                              <m:ctrlPr>
                                <a:rPr lang="en-US" altLang="zh-CN" sz="2200" b="0" i="1" smtClean="0">
                                  <a:solidFill>
                                    <a:schemeClr val="bg1"/>
                                  </a:solidFill>
                                  <a:latin typeface="Cambria Math" panose="02040503050406030204" pitchFamily="18" charset="0"/>
                                </a:rPr>
                              </m:ctrlPr>
                            </m:dPr>
                            <m:e>
                              <m:r>
                                <a:rPr lang="en-US" altLang="zh-CN" sz="2200" b="0" i="1" smtClean="0">
                                  <a:solidFill>
                                    <a:schemeClr val="bg1"/>
                                  </a:solidFill>
                                  <a:latin typeface="Cambria Math" panose="02040503050406030204" pitchFamily="18" charset="0"/>
                                </a:rPr>
                                <m:t>𝑞</m:t>
                              </m:r>
                            </m:e>
                          </m:d>
                          <m:r>
                            <a:rPr lang="en-US" altLang="zh-CN" sz="2200" b="0" i="1" smtClean="0">
                              <a:solidFill>
                                <a:schemeClr val="bg1"/>
                              </a:solidFill>
                              <a:latin typeface="Cambria Math" panose="02040503050406030204" pitchFamily="18" charset="0"/>
                            </a:rPr>
                            <m:t>)</m:t>
                          </m:r>
                          <m:sSub>
                            <m:sSubPr>
                              <m:ctrlPr>
                                <a:rPr lang="en-US" altLang="zh-CN" sz="2200" i="1">
                                  <a:solidFill>
                                    <a:schemeClr val="bg1"/>
                                  </a:solidFill>
                                  <a:latin typeface="Cambria Math" panose="02040503050406030204" pitchFamily="18" charset="0"/>
                                </a:rPr>
                              </m:ctrlPr>
                            </m:sSubPr>
                            <m:e>
                              <m:r>
                                <a:rPr lang="en-US" altLang="zh-CN" sz="2200" i="1">
                                  <a:solidFill>
                                    <a:schemeClr val="bg1"/>
                                  </a:solidFill>
                                  <a:latin typeface="Cambria Math" panose="02040503050406030204" pitchFamily="18" charset="0"/>
                                </a:rPr>
                                <m:t>𝑔</m:t>
                              </m:r>
                            </m:e>
                            <m:sub>
                              <m:sSub>
                                <m:sSubPr>
                                  <m:ctrlPr>
                                    <a:rPr lang="en-US" altLang="zh-CN" sz="2200" i="1">
                                      <a:solidFill>
                                        <a:schemeClr val="bg1"/>
                                      </a:solidFill>
                                      <a:latin typeface="Cambria Math" panose="02040503050406030204" pitchFamily="18" charset="0"/>
                                    </a:rPr>
                                  </m:ctrlPr>
                                </m:sSubPr>
                                <m:e>
                                  <m:r>
                                    <a:rPr lang="zh-CN" altLang="en-US" sz="2200" i="1">
                                      <a:solidFill>
                                        <a:schemeClr val="bg1"/>
                                      </a:solidFill>
                                      <a:latin typeface="Cambria Math" panose="02040503050406030204" pitchFamily="18" charset="0"/>
                                    </a:rPr>
                                    <m:t>𝜎</m:t>
                                  </m:r>
                                </m:e>
                                <m:sub>
                                  <m:r>
                                    <a:rPr lang="en-US" altLang="zh-CN" sz="2200" b="0" i="1" smtClean="0">
                                      <a:solidFill>
                                        <a:schemeClr val="bg1"/>
                                      </a:solidFill>
                                      <a:latin typeface="Cambria Math" panose="02040503050406030204" pitchFamily="18" charset="0"/>
                                    </a:rPr>
                                    <m:t>𝑟</m:t>
                                  </m:r>
                                  <m:r>
                                    <a:rPr lang="en-US" altLang="zh-CN" sz="2200" i="1">
                                      <a:solidFill>
                                        <a:schemeClr val="bg1"/>
                                      </a:solidFill>
                                      <a:latin typeface="Cambria Math" panose="02040503050406030204" pitchFamily="18" charset="0"/>
                                    </a:rPr>
                                    <m:t>,</m:t>
                                  </m:r>
                                  <m:r>
                                    <a:rPr lang="en-US" altLang="zh-CN" sz="2200" i="1">
                                      <a:solidFill>
                                        <a:schemeClr val="bg1"/>
                                      </a:solidFill>
                                      <a:latin typeface="Cambria Math" panose="02040503050406030204" pitchFamily="18" charset="0"/>
                                    </a:rPr>
                                    <m:t>𝑗</m:t>
                                  </m:r>
                                </m:sub>
                              </m:sSub>
                            </m:sub>
                          </m:sSub>
                          <m:r>
                            <a:rPr lang="en-US" altLang="zh-CN" sz="2200" i="1">
                              <a:solidFill>
                                <a:schemeClr val="bg1"/>
                              </a:solidFill>
                              <a:latin typeface="Cambria Math" panose="02040503050406030204" pitchFamily="18" charset="0"/>
                            </a:rPr>
                            <m:t>(</m:t>
                          </m:r>
                          <m:sSup>
                            <m:sSupPr>
                              <m:ctrlPr>
                                <a:rPr lang="en-US" altLang="zh-CN" sz="2200" i="1">
                                  <a:solidFill>
                                    <a:schemeClr val="bg1"/>
                                  </a:solidFill>
                                  <a:latin typeface="Cambria Math" panose="02040503050406030204" pitchFamily="18" charset="0"/>
                                </a:rPr>
                              </m:ctrlPr>
                            </m:sSupPr>
                            <m:e>
                              <m:r>
                                <a:rPr lang="en-US" altLang="zh-CN" sz="2200" i="1">
                                  <a:solidFill>
                                    <a:schemeClr val="bg1"/>
                                  </a:solidFill>
                                  <a:latin typeface="Cambria Math" panose="02040503050406030204" pitchFamily="18" charset="0"/>
                                </a:rPr>
                                <m:t>𝑢</m:t>
                              </m:r>
                            </m:e>
                            <m:sup>
                              <m:r>
                                <a:rPr lang="en-US" altLang="zh-CN" sz="2200" i="1">
                                  <a:solidFill>
                                    <a:schemeClr val="bg1"/>
                                  </a:solidFill>
                                  <a:latin typeface="Cambria Math" panose="02040503050406030204" pitchFamily="18" charset="0"/>
                                </a:rPr>
                                <m:t>𝑗</m:t>
                              </m:r>
                            </m:sup>
                          </m:sSup>
                          <m:d>
                            <m:dPr>
                              <m:begChr m:val="["/>
                              <m:endChr m:val="]"/>
                              <m:ctrlPr>
                                <a:rPr lang="en-US" altLang="zh-CN" sz="2200" i="1">
                                  <a:solidFill>
                                    <a:schemeClr val="bg1"/>
                                  </a:solidFill>
                                  <a:latin typeface="Cambria Math" panose="02040503050406030204" pitchFamily="18" charset="0"/>
                                </a:rPr>
                              </m:ctrlPr>
                            </m:dPr>
                            <m:e>
                              <m:r>
                                <a:rPr lang="en-US" altLang="zh-CN" sz="2200" i="1">
                                  <a:solidFill>
                                    <a:schemeClr val="bg1"/>
                                  </a:solidFill>
                                  <a:latin typeface="Cambria Math" panose="02040503050406030204" pitchFamily="18" charset="0"/>
                                </a:rPr>
                                <m:t>𝑝</m:t>
                              </m:r>
                              <m:r>
                                <a:rPr lang="en-US" altLang="zh-CN" sz="2200" b="0" i="1" smtClean="0">
                                  <a:solidFill>
                                    <a:schemeClr val="bg1"/>
                                  </a:solidFill>
                                  <a:latin typeface="Cambria Math" panose="02040503050406030204" pitchFamily="18" charset="0"/>
                                </a:rPr>
                                <m:t>+</m:t>
                              </m:r>
                              <m:r>
                                <a:rPr lang="en-US" altLang="zh-CN" sz="2200" b="0" i="1" smtClean="0">
                                  <a:solidFill>
                                    <a:schemeClr val="bg1"/>
                                  </a:solidFill>
                                  <a:latin typeface="Cambria Math" panose="02040503050406030204" pitchFamily="18" charset="0"/>
                                </a:rPr>
                                <m:t>𝑞</m:t>
                              </m:r>
                            </m:e>
                          </m:d>
                          <m:r>
                            <a:rPr lang="en-US" altLang="zh-CN" sz="2200" b="0" i="1" smtClean="0">
                              <a:solidFill>
                                <a:schemeClr val="bg1"/>
                              </a:solidFill>
                              <a:latin typeface="Cambria Math" panose="02040503050406030204" pitchFamily="18" charset="0"/>
                            </a:rPr>
                            <m:t>−</m:t>
                          </m:r>
                          <m:sSup>
                            <m:sSupPr>
                              <m:ctrlPr>
                                <a:rPr lang="en-US" altLang="zh-CN" sz="2200" i="1">
                                  <a:solidFill>
                                    <a:schemeClr val="bg1"/>
                                  </a:solidFill>
                                  <a:latin typeface="Cambria Math" panose="02040503050406030204" pitchFamily="18" charset="0"/>
                                </a:rPr>
                              </m:ctrlPr>
                            </m:sSupPr>
                            <m:e>
                              <m:r>
                                <a:rPr lang="en-US" altLang="zh-CN" sz="2200" i="1">
                                  <a:solidFill>
                                    <a:schemeClr val="bg1"/>
                                  </a:solidFill>
                                  <a:latin typeface="Cambria Math" panose="02040503050406030204" pitchFamily="18" charset="0"/>
                                </a:rPr>
                                <m:t>𝑢</m:t>
                              </m:r>
                            </m:e>
                            <m:sup>
                              <m:r>
                                <a:rPr lang="en-US" altLang="zh-CN" sz="2200" i="1">
                                  <a:solidFill>
                                    <a:schemeClr val="bg1"/>
                                  </a:solidFill>
                                  <a:latin typeface="Cambria Math" panose="02040503050406030204" pitchFamily="18" charset="0"/>
                                </a:rPr>
                                <m:t>𝑗</m:t>
                              </m:r>
                            </m:sup>
                          </m:sSup>
                          <m:r>
                            <a:rPr lang="en-US" altLang="zh-CN" sz="2200" i="1">
                              <a:solidFill>
                                <a:schemeClr val="bg1"/>
                              </a:solidFill>
                              <a:latin typeface="Cambria Math" panose="02040503050406030204" pitchFamily="18" charset="0"/>
                            </a:rPr>
                            <m:t>[</m:t>
                          </m:r>
                          <m:r>
                            <a:rPr lang="en-US" altLang="zh-CN" sz="2200" i="1">
                              <a:solidFill>
                                <a:schemeClr val="bg1"/>
                              </a:solidFill>
                              <a:latin typeface="Cambria Math" panose="02040503050406030204" pitchFamily="18" charset="0"/>
                            </a:rPr>
                            <m:t>𝑝</m:t>
                          </m:r>
                          <m:r>
                            <a:rPr lang="en-US" altLang="zh-CN" sz="2200" i="1">
                              <a:solidFill>
                                <a:schemeClr val="bg1"/>
                              </a:solidFill>
                              <a:latin typeface="Cambria Math" panose="02040503050406030204" pitchFamily="18" charset="0"/>
                            </a:rPr>
                            <m:t>])</m:t>
                          </m:r>
                          <m:sSup>
                            <m:sSupPr>
                              <m:ctrlPr>
                                <a:rPr lang="en-US" altLang="zh-CN" sz="2200" i="1">
                                  <a:solidFill>
                                    <a:schemeClr val="bg1"/>
                                  </a:solidFill>
                                  <a:latin typeface="Cambria Math" panose="02040503050406030204" pitchFamily="18" charset="0"/>
                                </a:rPr>
                              </m:ctrlPr>
                            </m:sSupPr>
                            <m:e>
                              <m:r>
                                <a:rPr lang="en-US" altLang="zh-CN" sz="2200" i="1">
                                  <a:solidFill>
                                    <a:schemeClr val="bg1"/>
                                  </a:solidFill>
                                  <a:latin typeface="Cambria Math" panose="02040503050406030204" pitchFamily="18" charset="0"/>
                                </a:rPr>
                                <m:t>𝑢</m:t>
                              </m:r>
                            </m:e>
                            <m:sup>
                              <m:r>
                                <a:rPr lang="en-US" altLang="zh-CN" sz="2200" i="1">
                                  <a:solidFill>
                                    <a:schemeClr val="bg1"/>
                                  </a:solidFill>
                                  <a:latin typeface="Cambria Math" panose="02040503050406030204" pitchFamily="18" charset="0"/>
                                </a:rPr>
                                <m:t>𝑗</m:t>
                              </m:r>
                            </m:sup>
                          </m:sSup>
                          <m:r>
                            <a:rPr lang="en-US" altLang="zh-CN" sz="2200" i="1">
                              <a:solidFill>
                                <a:schemeClr val="bg1"/>
                              </a:solidFill>
                              <a:latin typeface="Cambria Math" panose="02040503050406030204" pitchFamily="18" charset="0"/>
                            </a:rPr>
                            <m:t>[</m:t>
                          </m:r>
                          <m:r>
                            <a:rPr lang="en-US" altLang="zh-CN" sz="2200" i="1">
                              <a:solidFill>
                                <a:schemeClr val="bg1"/>
                              </a:solidFill>
                              <a:latin typeface="Cambria Math" panose="02040503050406030204" pitchFamily="18" charset="0"/>
                            </a:rPr>
                            <m:t>𝑝</m:t>
                          </m:r>
                          <m:r>
                            <a:rPr lang="en-US" altLang="zh-CN" sz="2200" b="0" i="1" smtClean="0">
                              <a:solidFill>
                                <a:schemeClr val="bg1"/>
                              </a:solidFill>
                              <a:latin typeface="Cambria Math" panose="02040503050406030204" pitchFamily="18" charset="0"/>
                            </a:rPr>
                            <m:t>+</m:t>
                          </m:r>
                          <m:r>
                            <a:rPr lang="en-US" altLang="zh-CN" sz="2200" b="0" i="1" smtClean="0">
                              <a:solidFill>
                                <a:schemeClr val="bg1"/>
                              </a:solidFill>
                              <a:latin typeface="Cambria Math" panose="02040503050406030204" pitchFamily="18" charset="0"/>
                            </a:rPr>
                            <m:t>𝑞</m:t>
                          </m:r>
                          <m:r>
                            <a:rPr lang="en-US" altLang="zh-CN" sz="2200" i="1">
                              <a:solidFill>
                                <a:schemeClr val="bg1"/>
                              </a:solidFill>
                              <a:latin typeface="Cambria Math" panose="02040503050406030204" pitchFamily="18" charset="0"/>
                            </a:rPr>
                            <m:t>]</m:t>
                          </m:r>
                        </m:e>
                      </m:nary>
                    </m:oMath>
                  </m:oMathPara>
                </a14:m>
                <a:endParaRPr lang="zh-CN" altLang="en-US" sz="2200" dirty="0">
                  <a:solidFill>
                    <a:schemeClr val="bg1"/>
                  </a:solidFill>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692903" y="2834130"/>
                <a:ext cx="7772400" cy="899670"/>
              </a:xfrm>
              <a:prstGeom prst="rect">
                <a:avLst/>
              </a:prstGeom>
              <a:blipFill rotWithShape="0">
                <a:blip r:embed="rId4"/>
                <a:stretch>
                  <a:fillRect/>
                </a:stretch>
              </a:blipFill>
            </p:spPr>
            <p:txBody>
              <a:bodyPr/>
              <a:lstStyle/>
              <a:p>
                <a:r>
                  <a:rPr lang="zh-CN" altLang="en-US">
                    <a:noFill/>
                  </a:rPr>
                  <a:t> </a:t>
                </a:r>
              </a:p>
            </p:txBody>
          </p:sp>
        </mc:Fallback>
      </mc:AlternateContent>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3986766"/>
            <a:ext cx="2160000" cy="1673766"/>
          </a:xfrm>
          <a:prstGeom prst="rect">
            <a:avLst/>
          </a:prstGeom>
        </p:spPr>
      </p:pic>
      <p:pic>
        <p:nvPicPr>
          <p:cNvPr id="1027" name="Picture 3" descr="E:\VSRP\Smoke\ScreenShot\smoke_tube\new_2\smoke_tube_s01.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6689" y="3980773"/>
            <a:ext cx="2160000" cy="16738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SRP\Smoke\ScreenShot\smoke_tube\new_2\smoke_tube_s02.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2409" y="3986767"/>
            <a:ext cx="2160000" cy="167389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807443" y="5704064"/>
            <a:ext cx="849913" cy="461665"/>
          </a:xfrm>
          <a:prstGeom prst="rect">
            <a:avLst/>
          </a:prstGeom>
        </p:spPr>
        <p:txBody>
          <a:bodyPr wrap="none">
            <a:spAutoFit/>
          </a:bodyPr>
          <a:lstStyle/>
          <a:p>
            <a:r>
              <a:rPr lang="en-US" altLang="zh-CN" sz="2400" dirty="0" smtClean="0">
                <a:solidFill>
                  <a:schemeClr val="bg1"/>
                </a:solidFill>
              </a:rPr>
              <a:t>Input</a:t>
            </a:r>
            <a:endParaRPr lang="zh-CN" altLang="en-US" dirty="0"/>
          </a:p>
        </p:txBody>
      </p:sp>
      <p:sp>
        <p:nvSpPr>
          <p:cNvPr id="10" name="矩形 9"/>
          <p:cNvSpPr/>
          <p:nvPr/>
        </p:nvSpPr>
        <p:spPr>
          <a:xfrm>
            <a:off x="2919881" y="5710535"/>
            <a:ext cx="1049326" cy="461665"/>
          </a:xfrm>
          <a:prstGeom prst="rect">
            <a:avLst/>
          </a:prstGeom>
        </p:spPr>
        <p:txBody>
          <a:bodyPr wrap="none">
            <a:spAutoFit/>
          </a:bodyPr>
          <a:lstStyle/>
          <a:p>
            <a:r>
              <a:rPr lang="en-US" altLang="zh-CN" sz="2400" dirty="0" smtClean="0">
                <a:solidFill>
                  <a:schemeClr val="bg1"/>
                </a:solidFill>
              </a:rPr>
              <a:t>Scale 0</a:t>
            </a:r>
            <a:endParaRPr lang="zh-CN" altLang="en-US" dirty="0"/>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58120" y="3988233"/>
            <a:ext cx="2160000" cy="1673766"/>
          </a:xfrm>
          <a:prstGeom prst="rect">
            <a:avLst/>
          </a:prstGeom>
        </p:spPr>
      </p:pic>
      <p:sp>
        <p:nvSpPr>
          <p:cNvPr id="12" name="矩形 11"/>
          <p:cNvSpPr/>
          <p:nvPr/>
        </p:nvSpPr>
        <p:spPr>
          <a:xfrm>
            <a:off x="5132026" y="5704065"/>
            <a:ext cx="1049326" cy="461665"/>
          </a:xfrm>
          <a:prstGeom prst="rect">
            <a:avLst/>
          </a:prstGeom>
        </p:spPr>
        <p:txBody>
          <a:bodyPr wrap="none">
            <a:spAutoFit/>
          </a:bodyPr>
          <a:lstStyle/>
          <a:p>
            <a:r>
              <a:rPr lang="en-US" altLang="zh-CN" sz="2400" dirty="0" smtClean="0">
                <a:solidFill>
                  <a:schemeClr val="bg1"/>
                </a:solidFill>
              </a:rPr>
              <a:t>Scale 1</a:t>
            </a:r>
            <a:endParaRPr lang="zh-CN" altLang="en-US" dirty="0"/>
          </a:p>
        </p:txBody>
      </p:sp>
      <p:sp>
        <p:nvSpPr>
          <p:cNvPr id="13" name="矩形 12"/>
          <p:cNvSpPr/>
          <p:nvPr/>
        </p:nvSpPr>
        <p:spPr>
          <a:xfrm>
            <a:off x="7337746" y="5710535"/>
            <a:ext cx="1049326" cy="461665"/>
          </a:xfrm>
          <a:prstGeom prst="rect">
            <a:avLst/>
          </a:prstGeom>
        </p:spPr>
        <p:txBody>
          <a:bodyPr wrap="none">
            <a:spAutoFit/>
          </a:bodyPr>
          <a:lstStyle/>
          <a:p>
            <a:r>
              <a:rPr lang="en-US" altLang="zh-CN" sz="2400" dirty="0" smtClean="0">
                <a:solidFill>
                  <a:schemeClr val="bg1"/>
                </a:solidFill>
              </a:rPr>
              <a:t>Scale 2</a:t>
            </a:r>
            <a:endParaRPr lang="zh-CN" altLang="en-US" dirty="0"/>
          </a:p>
        </p:txBody>
      </p:sp>
    </p:spTree>
    <p:custDataLst>
      <p:tags r:id="rId1"/>
    </p:custDataLst>
    <p:extLst>
      <p:ext uri="{BB962C8B-B14F-4D97-AF65-F5344CB8AC3E}">
        <p14:creationId xmlns:p14="http://schemas.microsoft.com/office/powerpoint/2010/main" val="2080273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nodeType="afterEffect">
                                  <p:stCondLst>
                                    <p:cond delay="100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500"/>
                                        <p:tgtEl>
                                          <p:spTgt spid="1027"/>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2000"/>
                            </p:stCondLst>
                            <p:childTnLst>
                              <p:par>
                                <p:cTn id="19" presetID="10" presetClass="entr" presetSubtype="0" fill="hold" nodeType="afterEffect">
                                  <p:stCondLst>
                                    <p:cond delay="100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
                                        <p:tgtEl>
                                          <p:spTgt spid="1028"/>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VSRP\Smoke\ScreenShot\t18\smoke_tube_curve_00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8057" y="3102817"/>
            <a:ext cx="2196000" cy="17053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E:\VSRP\Smoke\ScreenShot\t18\smoke_tube_curve_01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58500" y="3111058"/>
            <a:ext cx="2196000" cy="17053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E:\VSRP\Smoke\ScreenShot\t18\smoke_tube_curve_00_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8800" y="1253198"/>
            <a:ext cx="2196000" cy="17053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E:\VSRP\Smoke\ScreenShot\t18\smoke_tube_curve_01_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69386" y="1242784"/>
            <a:ext cx="2196000" cy="1705317"/>
          </a:xfrm>
          <a:prstGeom prst="rect">
            <a:avLst/>
          </a:prstGeom>
          <a:noFill/>
          <a:extLst>
            <a:ext uri="{909E8E84-426E-40DD-AFC4-6F175D3DCCD1}">
              <a14:hiddenFill xmlns:a14="http://schemas.microsoft.com/office/drawing/2010/main">
                <a:solidFill>
                  <a:srgbClr val="FFFFFF"/>
                </a:solidFill>
              </a14:hiddenFill>
            </a:ext>
          </a:extLst>
        </p:spPr>
      </p:pic>
      <p:pic>
        <p:nvPicPr>
          <p:cNvPr id="30"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8800" y="1254292"/>
            <a:ext cx="2196000" cy="1704223"/>
          </a:xfrm>
          <a:prstGeom prst="rect">
            <a:avLst/>
          </a:prstGeom>
        </p:spPr>
      </p:pic>
      <p:pic>
        <p:nvPicPr>
          <p:cNvPr id="3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4069" y="3103364"/>
            <a:ext cx="2196000" cy="1704223"/>
          </a:xfrm>
          <a:prstGeom prst="rect">
            <a:avLst/>
          </a:prstGeom>
        </p:spPr>
      </p:pic>
      <p:pic>
        <p:nvPicPr>
          <p:cNvPr id="29"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8800" y="4938819"/>
            <a:ext cx="2196000" cy="1704223"/>
          </a:xfrm>
          <a:prstGeom prst="rect">
            <a:avLst/>
          </a:prstGeom>
        </p:spPr>
      </p:pic>
      <p:pic>
        <p:nvPicPr>
          <p:cNvPr id="25"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98057" y="4938819"/>
            <a:ext cx="2196000" cy="1704223"/>
          </a:xfrm>
          <a:prstGeom prst="rect">
            <a:avLst/>
          </a:prstGeom>
        </p:spPr>
      </p:pic>
      <p:pic>
        <p:nvPicPr>
          <p:cNvPr id="26"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58500" y="4938818"/>
            <a:ext cx="2196000" cy="1704223"/>
          </a:xfrm>
          <a:prstGeom prst="rect">
            <a:avLst/>
          </a:prstGeom>
        </p:spPr>
      </p:pic>
      <p:sp>
        <p:nvSpPr>
          <p:cNvPr id="2" name="标题 1"/>
          <p:cNvSpPr>
            <a:spLocks noGrp="1"/>
          </p:cNvSpPr>
          <p:nvPr>
            <p:ph type="title"/>
          </p:nvPr>
        </p:nvSpPr>
        <p:spPr/>
        <p:txBody>
          <a:bodyPr/>
          <a:lstStyle/>
          <a:p>
            <a:r>
              <a:rPr lang="en-US" altLang="zh-CN" dirty="0"/>
              <a:t>Hierarchical Curve </a:t>
            </a:r>
            <a:r>
              <a:rPr lang="en-US" altLang="zh-CN" dirty="0" smtClean="0"/>
              <a:t>Construction</a:t>
            </a:r>
            <a:endParaRPr lang="zh-CN" altLang="en-US" dirty="0">
              <a:solidFill>
                <a:srgbClr val="FF0000"/>
              </a:solidFill>
            </a:endParaRPr>
          </a:p>
        </p:txBody>
      </p:sp>
      <p:sp>
        <p:nvSpPr>
          <p:cNvPr id="12" name="TextBox 15"/>
          <p:cNvSpPr txBox="1"/>
          <p:nvPr/>
        </p:nvSpPr>
        <p:spPr>
          <a:xfrm>
            <a:off x="381544" y="2007071"/>
            <a:ext cx="1447256" cy="461665"/>
          </a:xfrm>
          <a:prstGeom prst="rect">
            <a:avLst/>
          </a:prstGeom>
          <a:noFill/>
        </p:spPr>
        <p:txBody>
          <a:bodyPr wrap="none" rtlCol="0">
            <a:spAutoFit/>
          </a:bodyPr>
          <a:lstStyle/>
          <a:p>
            <a:r>
              <a:rPr lang="en-US" altLang="zh-CN" sz="2400" dirty="0" smtClean="0">
                <a:solidFill>
                  <a:schemeClr val="bg1"/>
                </a:solidFill>
              </a:rPr>
              <a:t>Extraction</a:t>
            </a:r>
            <a:endParaRPr lang="zh-CN" altLang="en-US" sz="2000" dirty="0">
              <a:solidFill>
                <a:schemeClr val="bg1"/>
              </a:solidFill>
            </a:endParaRPr>
          </a:p>
        </p:txBody>
      </p:sp>
      <p:sp>
        <p:nvSpPr>
          <p:cNvPr id="13" name="TextBox 15"/>
          <p:cNvSpPr txBox="1"/>
          <p:nvPr/>
        </p:nvSpPr>
        <p:spPr>
          <a:xfrm>
            <a:off x="76200" y="3763662"/>
            <a:ext cx="1704506" cy="461665"/>
          </a:xfrm>
          <a:prstGeom prst="rect">
            <a:avLst/>
          </a:prstGeom>
          <a:noFill/>
        </p:spPr>
        <p:txBody>
          <a:bodyPr wrap="none" rtlCol="0">
            <a:spAutoFit/>
          </a:bodyPr>
          <a:lstStyle/>
          <a:p>
            <a:r>
              <a:rPr lang="en-US" altLang="zh-CN" sz="2400" dirty="0" smtClean="0">
                <a:solidFill>
                  <a:schemeClr val="bg1"/>
                </a:solidFill>
              </a:rPr>
              <a:t>Overlapping</a:t>
            </a:r>
            <a:endParaRPr lang="zh-CN" altLang="en-US" sz="2000" dirty="0">
              <a:solidFill>
                <a:schemeClr val="bg1"/>
              </a:solidFill>
            </a:endParaRPr>
          </a:p>
        </p:txBody>
      </p:sp>
      <p:sp>
        <p:nvSpPr>
          <p:cNvPr id="14" name="TextBox 15"/>
          <p:cNvSpPr txBox="1"/>
          <p:nvPr/>
        </p:nvSpPr>
        <p:spPr>
          <a:xfrm>
            <a:off x="41388" y="5590876"/>
            <a:ext cx="1787412" cy="461665"/>
          </a:xfrm>
          <a:prstGeom prst="rect">
            <a:avLst/>
          </a:prstGeom>
          <a:noFill/>
        </p:spPr>
        <p:txBody>
          <a:bodyPr wrap="none" rtlCol="0">
            <a:spAutoFit/>
          </a:bodyPr>
          <a:lstStyle/>
          <a:p>
            <a:r>
              <a:rPr lang="en-US" altLang="zh-CN" sz="2400" dirty="0" smtClean="0">
                <a:solidFill>
                  <a:schemeClr val="bg1"/>
                </a:solidFill>
              </a:rPr>
              <a:t>Construction</a:t>
            </a:r>
            <a:endParaRPr lang="zh-CN" altLang="en-US" sz="2000" dirty="0">
              <a:solidFill>
                <a:schemeClr val="bg1"/>
              </a:solidFill>
            </a:endParaRPr>
          </a:p>
        </p:txBody>
      </p:sp>
      <p:cxnSp>
        <p:nvCxnSpPr>
          <p:cNvPr id="4" name="直接箭头连接符 3"/>
          <p:cNvCxnSpPr/>
          <p:nvPr/>
        </p:nvCxnSpPr>
        <p:spPr>
          <a:xfrm flipV="1">
            <a:off x="3273750" y="3868581"/>
            <a:ext cx="2142519" cy="21749"/>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5416269" y="2207126"/>
            <a:ext cx="0" cy="1629185"/>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7735969" y="2158684"/>
            <a:ext cx="26265" cy="1845946"/>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3258450" y="4004630"/>
            <a:ext cx="4503784" cy="0"/>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3243150" y="5846715"/>
            <a:ext cx="2013350" cy="0"/>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a:off x="5200110" y="4112337"/>
            <a:ext cx="56390" cy="1734378"/>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2892069" y="2312241"/>
            <a:ext cx="0" cy="1629185"/>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2892069" y="4217530"/>
            <a:ext cx="0" cy="1629185"/>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5506460" y="5856185"/>
            <a:ext cx="2013350" cy="0"/>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7463420" y="4121807"/>
            <a:ext cx="56390" cy="1734378"/>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9825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1000"/>
                            </p:stCondLst>
                            <p:childTnLst>
                              <p:par>
                                <p:cTn id="29" presetID="10" presetClass="exit" presetSubtype="0" fill="hold" nodeType="afterEffect">
                                  <p:stCondLst>
                                    <p:cond delay="0"/>
                                  </p:stCondLst>
                                  <p:childTnLst>
                                    <p:animEffect transition="out" filter="fade">
                                      <p:cBhvr>
                                        <p:cTn id="30" dur="500"/>
                                        <p:tgtEl>
                                          <p:spTgt spid="43"/>
                                        </p:tgtEl>
                                      </p:cBhvr>
                                    </p:animEffect>
                                    <p:set>
                                      <p:cBhvr>
                                        <p:cTn id="31" dur="1" fill="hold">
                                          <p:stCondLst>
                                            <p:cond delay="499"/>
                                          </p:stCondLst>
                                        </p:cTn>
                                        <p:tgtEl>
                                          <p:spTgt spid="43"/>
                                        </p:tgtEl>
                                        <p:attrNameLst>
                                          <p:attrName>style.visibility</p:attrName>
                                        </p:attrNameLst>
                                      </p:cBhvr>
                                      <p:to>
                                        <p:strVal val="hidden"/>
                                      </p:to>
                                    </p:se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1"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2500"/>
                            </p:stCondLst>
                            <p:childTnLst>
                              <p:par>
                                <p:cTn id="44" presetID="10" presetClass="exit" presetSubtype="0" fill="hold" nodeType="afterEffect">
                                  <p:stCondLst>
                                    <p:cond delay="0"/>
                                  </p:stCondLst>
                                  <p:childTnLst>
                                    <p:animEffect transition="out" filter="fade">
                                      <p:cBhvr>
                                        <p:cTn id="45" dur="500"/>
                                        <p:tgtEl>
                                          <p:spTgt spid="4"/>
                                        </p:tgtEl>
                                      </p:cBhvr>
                                    </p:animEffect>
                                    <p:set>
                                      <p:cBhvr>
                                        <p:cTn id="46" dur="1" fill="hold">
                                          <p:stCondLst>
                                            <p:cond delay="499"/>
                                          </p:stCondLst>
                                        </p:cTn>
                                        <p:tgtEl>
                                          <p:spTgt spid="4"/>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17"/>
                                        </p:tgtEl>
                                      </p:cBhvr>
                                    </p:animEffect>
                                    <p:set>
                                      <p:cBhvr>
                                        <p:cTn id="49" dur="1" fill="hold">
                                          <p:stCondLst>
                                            <p:cond delay="499"/>
                                          </p:stCondLst>
                                        </p:cTn>
                                        <p:tgtEl>
                                          <p:spTgt spid="17"/>
                                        </p:tgtEl>
                                        <p:attrNameLst>
                                          <p:attrName>style.visibility</p:attrName>
                                        </p:attrNameLst>
                                      </p:cBhvr>
                                      <p:to>
                                        <p:strVal val="hidden"/>
                                      </p:to>
                                    </p:se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par>
                                <p:cTn id="54" presetID="22" presetClass="entr" presetSubtype="8"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3500"/>
                            </p:stCondLst>
                            <p:childTnLst>
                              <p:par>
                                <p:cTn id="58" presetID="10" presetClass="entr" presetSubtype="0"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par>
                          <p:cTn id="61" fill="hold">
                            <p:stCondLst>
                              <p:cond delay="4000"/>
                            </p:stCondLst>
                            <p:childTnLst>
                              <p:par>
                                <p:cTn id="62" presetID="10" presetClass="exit" presetSubtype="0" fill="hold" nodeType="afterEffect">
                                  <p:stCondLst>
                                    <p:cond delay="0"/>
                                  </p:stCondLst>
                                  <p:childTnLst>
                                    <p:animEffect transition="out" filter="fade">
                                      <p:cBhvr>
                                        <p:cTn id="63" dur="500"/>
                                        <p:tgtEl>
                                          <p:spTgt spid="22"/>
                                        </p:tgtEl>
                                      </p:cBhvr>
                                    </p:animEffect>
                                    <p:set>
                                      <p:cBhvr>
                                        <p:cTn id="64" dur="1" fill="hold">
                                          <p:stCondLst>
                                            <p:cond delay="499"/>
                                          </p:stCondLst>
                                        </p:cTn>
                                        <p:tgtEl>
                                          <p:spTgt spid="22"/>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23"/>
                                        </p:tgtEl>
                                      </p:cBhvr>
                                    </p:animEffect>
                                    <p:set>
                                      <p:cBhvr>
                                        <p:cTn id="67" dur="1" fill="hold">
                                          <p:stCondLst>
                                            <p:cond delay="499"/>
                                          </p:stCondLst>
                                        </p:cTn>
                                        <p:tgtEl>
                                          <p:spTgt spid="2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up)">
                                      <p:cBhvr>
                                        <p:cTn id="72" dur="5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par>
                          <p:cTn id="80" fill="hold">
                            <p:stCondLst>
                              <p:cond delay="1000"/>
                            </p:stCondLst>
                            <p:childTnLst>
                              <p:par>
                                <p:cTn id="81" presetID="10" presetClass="exit" presetSubtype="0" fill="hold" nodeType="afterEffect">
                                  <p:stCondLst>
                                    <p:cond delay="0"/>
                                  </p:stCondLst>
                                  <p:childTnLst>
                                    <p:animEffect transition="out" filter="fade">
                                      <p:cBhvr>
                                        <p:cTn id="82" dur="500"/>
                                        <p:tgtEl>
                                          <p:spTgt spid="44"/>
                                        </p:tgtEl>
                                      </p:cBhvr>
                                    </p:animEffect>
                                    <p:set>
                                      <p:cBhvr>
                                        <p:cTn id="83" dur="1" fill="hold">
                                          <p:stCondLst>
                                            <p:cond delay="499"/>
                                          </p:stCondLst>
                                        </p:cTn>
                                        <p:tgtEl>
                                          <p:spTgt spid="44"/>
                                        </p:tgtEl>
                                        <p:attrNameLst>
                                          <p:attrName>style.visibility</p:attrName>
                                        </p:attrNameLst>
                                      </p:cBhvr>
                                      <p:to>
                                        <p:strVal val="hidden"/>
                                      </p:to>
                                    </p:set>
                                  </p:childTnLst>
                                </p:cTn>
                              </p:par>
                            </p:childTnLst>
                          </p:cTn>
                        </p:par>
                        <p:par>
                          <p:cTn id="84" fill="hold">
                            <p:stCondLst>
                              <p:cond delay="1500"/>
                            </p:stCondLst>
                            <p:childTnLst>
                              <p:par>
                                <p:cTn id="85" presetID="22" presetClass="entr" presetSubtype="1"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up)">
                                      <p:cBhvr>
                                        <p:cTn id="87" dur="500"/>
                                        <p:tgtEl>
                                          <p:spTgt spid="27"/>
                                        </p:tgtEl>
                                      </p:cBhvr>
                                    </p:animEffect>
                                  </p:childTnLst>
                                </p:cTn>
                              </p:par>
                              <p:par>
                                <p:cTn id="88" presetID="22" presetClass="entr" presetSubtype="1" fill="hold"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up)">
                                      <p:cBhvr>
                                        <p:cTn id="90" dur="500"/>
                                        <p:tgtEl>
                                          <p:spTgt spid="28"/>
                                        </p:tgtEl>
                                      </p:cBhvr>
                                    </p:animEffect>
                                  </p:childTnLst>
                                </p:cTn>
                              </p:par>
                            </p:childTnLst>
                          </p:cTn>
                        </p:par>
                        <p:par>
                          <p:cTn id="91" fill="hold">
                            <p:stCondLst>
                              <p:cond delay="2000"/>
                            </p:stCondLst>
                            <p:childTnLst>
                              <p:par>
                                <p:cTn id="92" presetID="10" presetClass="entr" presetSubtype="0"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childTnLst>
                          </p:cTn>
                        </p:par>
                        <p:par>
                          <p:cTn id="95" fill="hold">
                            <p:stCondLst>
                              <p:cond delay="2500"/>
                            </p:stCondLst>
                            <p:childTnLst>
                              <p:par>
                                <p:cTn id="96" presetID="10" presetClass="exit" presetSubtype="0" fill="hold" nodeType="afterEffect">
                                  <p:stCondLst>
                                    <p:cond delay="0"/>
                                  </p:stCondLst>
                                  <p:childTnLst>
                                    <p:animEffect transition="out" filter="fade">
                                      <p:cBhvr>
                                        <p:cTn id="97" dur="500"/>
                                        <p:tgtEl>
                                          <p:spTgt spid="27"/>
                                        </p:tgtEl>
                                      </p:cBhvr>
                                    </p:animEffect>
                                    <p:set>
                                      <p:cBhvr>
                                        <p:cTn id="98" dur="1" fill="hold">
                                          <p:stCondLst>
                                            <p:cond delay="499"/>
                                          </p:stCondLst>
                                        </p:cTn>
                                        <p:tgtEl>
                                          <p:spTgt spid="27"/>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100" dur="500"/>
                                        <p:tgtEl>
                                          <p:spTgt spid="28"/>
                                        </p:tgtEl>
                                      </p:cBhvr>
                                    </p:animEffect>
                                    <p:set>
                                      <p:cBhvr>
                                        <p:cTn id="101" dur="1" fill="hold">
                                          <p:stCondLst>
                                            <p:cond delay="499"/>
                                          </p:stCondLst>
                                        </p:cTn>
                                        <p:tgtEl>
                                          <p:spTgt spid="28"/>
                                        </p:tgtEl>
                                        <p:attrNameLst>
                                          <p:attrName>style.visibility</p:attrName>
                                        </p:attrNameLst>
                                      </p:cBhvr>
                                      <p:to>
                                        <p:strVal val="hidden"/>
                                      </p:to>
                                    </p:set>
                                  </p:childTnLst>
                                </p:cTn>
                              </p:par>
                            </p:childTnLst>
                          </p:cTn>
                        </p:par>
                        <p:par>
                          <p:cTn id="102" fill="hold">
                            <p:stCondLst>
                              <p:cond delay="3000"/>
                            </p:stCondLst>
                            <p:childTnLst>
                              <p:par>
                                <p:cTn id="103" presetID="22" presetClass="entr" presetSubtype="1" fill="hold" nodeType="after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wipe(up)">
                                      <p:cBhvr>
                                        <p:cTn id="105" dur="500"/>
                                        <p:tgtEl>
                                          <p:spTgt spid="45"/>
                                        </p:tgtEl>
                                      </p:cBhvr>
                                    </p:animEffect>
                                  </p:childTnLst>
                                </p:cTn>
                              </p:par>
                              <p:par>
                                <p:cTn id="106" presetID="22" presetClass="entr" presetSubtype="1" fill="hold" nodeType="withEffect">
                                  <p:stCondLst>
                                    <p:cond delay="0"/>
                                  </p:stCondLst>
                                  <p:childTnLst>
                                    <p:set>
                                      <p:cBhvr>
                                        <p:cTn id="107" dur="1" fill="hold">
                                          <p:stCondLst>
                                            <p:cond delay="0"/>
                                          </p:stCondLst>
                                        </p:cTn>
                                        <p:tgtEl>
                                          <p:spTgt spid="46"/>
                                        </p:tgtEl>
                                        <p:attrNameLst>
                                          <p:attrName>style.visibility</p:attrName>
                                        </p:attrNameLst>
                                      </p:cBhvr>
                                      <p:to>
                                        <p:strVal val="visible"/>
                                      </p:to>
                                    </p:set>
                                    <p:animEffect transition="in" filter="wipe(up)">
                                      <p:cBhvr>
                                        <p:cTn id="108" dur="500"/>
                                        <p:tgtEl>
                                          <p:spTgt spid="46"/>
                                        </p:tgtEl>
                                      </p:cBhvr>
                                    </p:animEffect>
                                  </p:childTnLst>
                                </p:cTn>
                              </p:par>
                            </p:childTnLst>
                          </p:cTn>
                        </p:par>
                        <p:par>
                          <p:cTn id="109" fill="hold">
                            <p:stCondLst>
                              <p:cond delay="3500"/>
                            </p:stCondLst>
                            <p:childTnLst>
                              <p:par>
                                <p:cTn id="110" presetID="10" presetClass="entr" presetSubtype="0" fill="hold" nodeType="after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500"/>
                                        <p:tgtEl>
                                          <p:spTgt spid="25"/>
                                        </p:tgtEl>
                                      </p:cBhvr>
                                    </p:animEffect>
                                  </p:childTnLst>
                                </p:cTn>
                              </p:par>
                            </p:childTnLst>
                          </p:cTn>
                        </p:par>
                        <p:par>
                          <p:cTn id="113" fill="hold">
                            <p:stCondLst>
                              <p:cond delay="4000"/>
                            </p:stCondLst>
                            <p:childTnLst>
                              <p:par>
                                <p:cTn id="114" presetID="10" presetClass="exit" presetSubtype="0" fill="hold" nodeType="afterEffect">
                                  <p:stCondLst>
                                    <p:cond delay="0"/>
                                  </p:stCondLst>
                                  <p:childTnLst>
                                    <p:animEffect transition="out" filter="fade">
                                      <p:cBhvr>
                                        <p:cTn id="115" dur="500"/>
                                        <p:tgtEl>
                                          <p:spTgt spid="45"/>
                                        </p:tgtEl>
                                      </p:cBhvr>
                                    </p:animEffect>
                                    <p:set>
                                      <p:cBhvr>
                                        <p:cTn id="116" dur="1" fill="hold">
                                          <p:stCondLst>
                                            <p:cond delay="499"/>
                                          </p:stCondLst>
                                        </p:cTn>
                                        <p:tgtEl>
                                          <p:spTgt spid="45"/>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46"/>
                                        </p:tgtEl>
                                      </p:cBhvr>
                                    </p:animEffect>
                                    <p:set>
                                      <p:cBhvr>
                                        <p:cTn id="119" dur="1" fill="hold">
                                          <p:stCondLst>
                                            <p:cond delay="4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smtClean="0"/>
              <a:t>Application – Multi-scale Abstraction</a:t>
            </a:r>
            <a:endParaRPr lang="en-CA" sz="4200" dirty="0"/>
          </a:p>
        </p:txBody>
      </p:sp>
      <p:pic>
        <p:nvPicPr>
          <p:cNvPr id="2050" name="Picture 2" descr="E:\VSRP\Smoke\Paper\SparseImageCurves_SA\images\different_multiscale\smoke_tube_bilap_recon_to_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0" y="4068000"/>
            <a:ext cx="3060000" cy="237116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VSRP\Smoke\Paper\SparseImageCurves_SA\images\different_multiscale\smoke_tube_bilap_recon_to_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0" y="4068000"/>
            <a:ext cx="3060000" cy="23711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VSRP\Smoke\Paper\SparseImageCurves_SA\images\different_multiscale\smoke_tube_bilap_recon_to_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0" y="4068000"/>
            <a:ext cx="3060000" cy="237116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5"/>
          <p:cNvSpPr txBox="1"/>
          <p:nvPr/>
        </p:nvSpPr>
        <p:spPr>
          <a:xfrm>
            <a:off x="1512000" y="2340000"/>
            <a:ext cx="2806870" cy="584775"/>
          </a:xfrm>
          <a:prstGeom prst="rect">
            <a:avLst/>
          </a:prstGeom>
          <a:noFill/>
        </p:spPr>
        <p:txBody>
          <a:bodyPr wrap="square" rtlCol="0">
            <a:spAutoFit/>
          </a:bodyPr>
          <a:lstStyle/>
          <a:p>
            <a:pPr algn="ctr"/>
            <a:r>
              <a:rPr lang="en-US" altLang="zh-CN" sz="3200" dirty="0" smtClean="0">
                <a:solidFill>
                  <a:schemeClr val="bg1"/>
                </a:solidFill>
              </a:rPr>
              <a:t>Curves 2</a:t>
            </a:r>
            <a:endParaRPr lang="zh-CN" altLang="en-US" sz="3200" dirty="0">
              <a:solidFill>
                <a:schemeClr val="bg1"/>
              </a:solidFill>
            </a:endParaRPr>
          </a:p>
        </p:txBody>
      </p:sp>
      <p:sp>
        <p:nvSpPr>
          <p:cNvPr id="13" name="TextBox 15"/>
          <p:cNvSpPr txBox="1"/>
          <p:nvPr/>
        </p:nvSpPr>
        <p:spPr>
          <a:xfrm>
            <a:off x="1512000" y="4788000"/>
            <a:ext cx="2806870" cy="584775"/>
          </a:xfrm>
          <a:prstGeom prst="rect">
            <a:avLst/>
          </a:prstGeom>
          <a:noFill/>
        </p:spPr>
        <p:txBody>
          <a:bodyPr wrap="square" rtlCol="0">
            <a:spAutoFit/>
          </a:bodyPr>
          <a:lstStyle/>
          <a:p>
            <a:pPr algn="ctr"/>
            <a:r>
              <a:rPr lang="en-US" altLang="zh-CN" sz="3200" dirty="0" smtClean="0">
                <a:solidFill>
                  <a:schemeClr val="bg1"/>
                </a:solidFill>
              </a:rPr>
              <a:t>Scale 2</a:t>
            </a:r>
            <a:endParaRPr lang="zh-CN" altLang="en-US" sz="3200" dirty="0">
              <a:solidFill>
                <a:schemeClr val="bg1"/>
              </a:solidFill>
            </a:endParaRPr>
          </a:p>
        </p:txBody>
      </p:sp>
      <p:sp>
        <p:nvSpPr>
          <p:cNvPr id="14" name="TextBox 15"/>
          <p:cNvSpPr txBox="1"/>
          <p:nvPr/>
        </p:nvSpPr>
        <p:spPr>
          <a:xfrm>
            <a:off x="1512000" y="2340000"/>
            <a:ext cx="2806870" cy="584775"/>
          </a:xfrm>
          <a:prstGeom prst="rect">
            <a:avLst/>
          </a:prstGeom>
          <a:noFill/>
        </p:spPr>
        <p:txBody>
          <a:bodyPr wrap="square" rtlCol="0">
            <a:spAutoFit/>
          </a:bodyPr>
          <a:lstStyle/>
          <a:p>
            <a:pPr algn="ctr"/>
            <a:r>
              <a:rPr lang="en-US" altLang="zh-CN" sz="3200" dirty="0" smtClean="0">
                <a:solidFill>
                  <a:schemeClr val="bg1"/>
                </a:solidFill>
              </a:rPr>
              <a:t>Curves 1+2</a:t>
            </a:r>
            <a:endParaRPr lang="zh-CN" altLang="en-US" sz="3200" dirty="0">
              <a:solidFill>
                <a:schemeClr val="bg1"/>
              </a:solidFill>
            </a:endParaRPr>
          </a:p>
        </p:txBody>
      </p:sp>
      <p:sp>
        <p:nvSpPr>
          <p:cNvPr id="15" name="TextBox 15"/>
          <p:cNvSpPr txBox="1"/>
          <p:nvPr/>
        </p:nvSpPr>
        <p:spPr>
          <a:xfrm>
            <a:off x="1512000" y="4788000"/>
            <a:ext cx="2806870" cy="584775"/>
          </a:xfrm>
          <a:prstGeom prst="rect">
            <a:avLst/>
          </a:prstGeom>
          <a:noFill/>
        </p:spPr>
        <p:txBody>
          <a:bodyPr wrap="square" rtlCol="0">
            <a:spAutoFit/>
          </a:bodyPr>
          <a:lstStyle/>
          <a:p>
            <a:pPr algn="ctr"/>
            <a:r>
              <a:rPr lang="en-US" altLang="zh-CN" sz="3200" dirty="0" smtClean="0">
                <a:solidFill>
                  <a:schemeClr val="bg1"/>
                </a:solidFill>
              </a:rPr>
              <a:t>Scale 1+2</a:t>
            </a:r>
            <a:endParaRPr lang="zh-CN" altLang="en-US" sz="3200" dirty="0">
              <a:solidFill>
                <a:schemeClr val="bg1"/>
              </a:solidFill>
            </a:endParaRPr>
          </a:p>
        </p:txBody>
      </p:sp>
      <p:sp>
        <p:nvSpPr>
          <p:cNvPr id="16" name="TextBox 15"/>
          <p:cNvSpPr txBox="1"/>
          <p:nvPr/>
        </p:nvSpPr>
        <p:spPr>
          <a:xfrm>
            <a:off x="1512000" y="2340000"/>
            <a:ext cx="2806870" cy="584775"/>
          </a:xfrm>
          <a:prstGeom prst="rect">
            <a:avLst/>
          </a:prstGeom>
          <a:noFill/>
        </p:spPr>
        <p:txBody>
          <a:bodyPr wrap="square" rtlCol="0">
            <a:spAutoFit/>
          </a:bodyPr>
          <a:lstStyle/>
          <a:p>
            <a:pPr algn="ctr"/>
            <a:r>
              <a:rPr lang="en-US" altLang="zh-CN" sz="3200" dirty="0" smtClean="0">
                <a:solidFill>
                  <a:schemeClr val="bg1"/>
                </a:solidFill>
              </a:rPr>
              <a:t>Curves 0+1+2</a:t>
            </a:r>
            <a:endParaRPr lang="zh-CN" altLang="en-US" sz="3200" dirty="0">
              <a:solidFill>
                <a:schemeClr val="bg1"/>
              </a:solidFill>
            </a:endParaRPr>
          </a:p>
        </p:txBody>
      </p:sp>
      <p:sp>
        <p:nvSpPr>
          <p:cNvPr id="17" name="TextBox 15"/>
          <p:cNvSpPr txBox="1"/>
          <p:nvPr/>
        </p:nvSpPr>
        <p:spPr>
          <a:xfrm>
            <a:off x="1512000" y="4788000"/>
            <a:ext cx="2806870" cy="584775"/>
          </a:xfrm>
          <a:prstGeom prst="rect">
            <a:avLst/>
          </a:prstGeom>
          <a:noFill/>
        </p:spPr>
        <p:txBody>
          <a:bodyPr wrap="square" rtlCol="0">
            <a:spAutoFit/>
          </a:bodyPr>
          <a:lstStyle/>
          <a:p>
            <a:pPr algn="ctr"/>
            <a:r>
              <a:rPr lang="en-US" altLang="zh-CN" sz="3200" dirty="0" smtClean="0">
                <a:solidFill>
                  <a:schemeClr val="bg1"/>
                </a:solidFill>
              </a:rPr>
              <a:t>Scale 0+1+2</a:t>
            </a:r>
            <a:endParaRPr lang="zh-CN" altLang="en-US" sz="3200" dirty="0">
              <a:solidFill>
                <a:schemeClr val="bg1"/>
              </a:solidFill>
            </a:endParaRPr>
          </a:p>
        </p:txBody>
      </p:sp>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000" y="1440000"/>
            <a:ext cx="3060000" cy="2374737"/>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44000" y="1440000"/>
            <a:ext cx="3060000" cy="2374737"/>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44000" y="1440000"/>
            <a:ext cx="3060000" cy="2374737"/>
          </a:xfrm>
          <a:prstGeom prst="rect">
            <a:avLst/>
          </a:prstGeom>
        </p:spPr>
      </p:pic>
    </p:spTree>
    <p:custDataLst>
      <p:tags r:id="rId1"/>
    </p:custDataLst>
    <p:extLst>
      <p:ext uri="{BB962C8B-B14F-4D97-AF65-F5344CB8AC3E}">
        <p14:creationId xmlns:p14="http://schemas.microsoft.com/office/powerpoint/2010/main" val="1242818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par>
                                <p:cTn id="8" presetID="10" presetClass="exit" presetSubtype="0" fill="hold" grpId="1" nodeType="withEffect">
                                  <p:stCondLst>
                                    <p:cond delay="0"/>
                                  </p:stCondLst>
                                  <p:childTnLst>
                                    <p:animEffect transition="out" filter="fade">
                                      <p:cBhvr>
                                        <p:cTn id="9" dur="500"/>
                                        <p:tgtEl>
                                          <p:spTgt spid="17"/>
                                        </p:tgtEl>
                                      </p:cBhvr>
                                    </p:animEffect>
                                    <p:set>
                                      <p:cBhvr>
                                        <p:cTn id="10" dur="1" fill="hold">
                                          <p:stCondLst>
                                            <p:cond delay="499"/>
                                          </p:stCondLst>
                                        </p:cTn>
                                        <p:tgtEl>
                                          <p:spTgt spid="1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052"/>
                                        </p:tgtEl>
                                      </p:cBhvr>
                                    </p:animEffect>
                                    <p:set>
                                      <p:cBhvr>
                                        <p:cTn id="13" dur="1" fill="hold">
                                          <p:stCondLst>
                                            <p:cond delay="499"/>
                                          </p:stCondLst>
                                        </p:cTn>
                                        <p:tgtEl>
                                          <p:spTgt spid="2052"/>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fade">
                                      <p:cBhvr>
                                        <p:cTn id="19" dur="500"/>
                                        <p:tgtEl>
                                          <p:spTgt spid="2051"/>
                                        </p:tgtEl>
                                      </p:cBhvr>
                                    </p:animEffect>
                                  </p:childTnLst>
                                </p:cTn>
                              </p:par>
                              <p:par>
                                <p:cTn id="20" presetID="10"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2051"/>
                                        </p:tgtEl>
                                      </p:cBhvr>
                                    </p:animEffect>
                                    <p:set>
                                      <p:cBhvr>
                                        <p:cTn id="33" dur="1" fill="hold">
                                          <p:stCondLst>
                                            <p:cond delay="499"/>
                                          </p:stCondLst>
                                        </p:cTn>
                                        <p:tgtEl>
                                          <p:spTgt spid="2051"/>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2050"/>
                                        </p:tgtEl>
                                        <p:attrNameLst>
                                          <p:attrName>style.visibility</p:attrName>
                                        </p:attrNameLst>
                                      </p:cBhvr>
                                      <p:to>
                                        <p:strVal val="visible"/>
                                      </p:to>
                                    </p:set>
                                    <p:animEffect transition="in" filter="fade">
                                      <p:cBhvr>
                                        <p:cTn id="48" dur="500"/>
                                        <p:tgtEl>
                                          <p:spTgt spid="2050"/>
                                        </p:tgtEl>
                                      </p:cBhvr>
                                    </p:animEffect>
                                  </p:childTnLst>
                                </p:cTn>
                              </p:par>
                              <p:par>
                                <p:cTn id="49" presetID="10" presetClass="entr" presetSubtype="0" fill="hold" grpId="1"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grpId="1"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P spid="13" grpId="1"/>
      <p:bldP spid="14" grpId="0"/>
      <p:bldP spid="14" grpId="1"/>
      <p:bldP spid="15" grpId="0"/>
      <p:bldP spid="15" grpId="1"/>
      <p:bldP spid="16" grpId="1"/>
      <p:bldP spid="1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200" dirty="0" smtClean="0"/>
              <a:t>Application – </a:t>
            </a:r>
            <a:r>
              <a:rPr lang="en-US" altLang="zh-CN" sz="4200" dirty="0"/>
              <a:t>Multi-scale </a:t>
            </a:r>
            <a:r>
              <a:rPr lang="en-US" altLang="zh-CN" sz="4200" dirty="0" smtClean="0"/>
              <a:t>Abstraction</a:t>
            </a:r>
            <a:endParaRPr lang="zh-CN" altLang="en-US" sz="4200" dirty="0"/>
          </a:p>
        </p:txBody>
      </p:sp>
      <p:pic>
        <p:nvPicPr>
          <p:cNvPr id="5" name="Picture 2" descr="E:\VSRP\Smoke\Paper\SparseImageCurves_SA\images\different_multiscale\smoke_tube_bilap_recon_to_0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208" y="3864312"/>
            <a:ext cx="2880000" cy="22316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E:\VSRP\Smoke\Paper\SparseImageCurves_SA\images\different_multiscale\smoke_tube_bilap_recon_to_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240" y="3864312"/>
            <a:ext cx="2880000" cy="22316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VSRP\Smoke\Paper\SparseImageCurves_SA\images\different_multiscale\smoke_tube_bilap_recon_to_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864312"/>
            <a:ext cx="2880000" cy="2231688"/>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 y="1533108"/>
            <a:ext cx="2880000" cy="2235047"/>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59240" y="1517915"/>
            <a:ext cx="2880000" cy="2235047"/>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10208" y="1517609"/>
            <a:ext cx="2880000" cy="2235047"/>
          </a:xfrm>
          <a:prstGeom prst="rect">
            <a:avLst/>
          </a:prstGeom>
        </p:spPr>
      </p:pic>
      <p:sp>
        <p:nvSpPr>
          <p:cNvPr id="13" name="TextBox 15"/>
          <p:cNvSpPr txBox="1"/>
          <p:nvPr/>
        </p:nvSpPr>
        <p:spPr>
          <a:xfrm>
            <a:off x="304800" y="6096000"/>
            <a:ext cx="2806870" cy="461665"/>
          </a:xfrm>
          <a:prstGeom prst="rect">
            <a:avLst/>
          </a:prstGeom>
          <a:noFill/>
        </p:spPr>
        <p:txBody>
          <a:bodyPr wrap="square" rtlCol="0">
            <a:spAutoFit/>
          </a:bodyPr>
          <a:lstStyle/>
          <a:p>
            <a:pPr algn="ctr"/>
            <a:r>
              <a:rPr lang="en-US" altLang="zh-CN" sz="2400" dirty="0" smtClean="0">
                <a:solidFill>
                  <a:schemeClr val="bg1"/>
                </a:solidFill>
              </a:rPr>
              <a:t>Scale 0+1+2</a:t>
            </a:r>
            <a:endParaRPr lang="zh-CN" altLang="en-US" sz="2400" dirty="0">
              <a:solidFill>
                <a:schemeClr val="bg1"/>
              </a:solidFill>
            </a:endParaRPr>
          </a:p>
        </p:txBody>
      </p:sp>
      <p:sp>
        <p:nvSpPr>
          <p:cNvPr id="14" name="TextBox 15"/>
          <p:cNvSpPr txBox="1"/>
          <p:nvPr/>
        </p:nvSpPr>
        <p:spPr>
          <a:xfrm>
            <a:off x="3212930" y="6082980"/>
            <a:ext cx="2806870" cy="461665"/>
          </a:xfrm>
          <a:prstGeom prst="rect">
            <a:avLst/>
          </a:prstGeom>
          <a:noFill/>
        </p:spPr>
        <p:txBody>
          <a:bodyPr wrap="square" rtlCol="0">
            <a:spAutoFit/>
          </a:bodyPr>
          <a:lstStyle/>
          <a:p>
            <a:pPr algn="ctr"/>
            <a:r>
              <a:rPr lang="en-US" altLang="zh-CN" sz="2400" dirty="0" smtClean="0">
                <a:solidFill>
                  <a:schemeClr val="bg1"/>
                </a:solidFill>
              </a:rPr>
              <a:t>Scale 1+2</a:t>
            </a:r>
            <a:endParaRPr lang="zh-CN" altLang="en-US" sz="2400" dirty="0">
              <a:solidFill>
                <a:schemeClr val="bg1"/>
              </a:solidFill>
            </a:endParaRPr>
          </a:p>
        </p:txBody>
      </p:sp>
      <p:sp>
        <p:nvSpPr>
          <p:cNvPr id="15" name="TextBox 15"/>
          <p:cNvSpPr txBox="1"/>
          <p:nvPr/>
        </p:nvSpPr>
        <p:spPr>
          <a:xfrm>
            <a:off x="6184730" y="6096000"/>
            <a:ext cx="2806870" cy="461665"/>
          </a:xfrm>
          <a:prstGeom prst="rect">
            <a:avLst/>
          </a:prstGeom>
          <a:noFill/>
        </p:spPr>
        <p:txBody>
          <a:bodyPr wrap="square" rtlCol="0">
            <a:spAutoFit/>
          </a:bodyPr>
          <a:lstStyle/>
          <a:p>
            <a:pPr algn="ctr"/>
            <a:r>
              <a:rPr lang="en-US" altLang="zh-CN" sz="2400" dirty="0" smtClean="0">
                <a:solidFill>
                  <a:schemeClr val="bg1"/>
                </a:solidFill>
              </a:rPr>
              <a:t>Scale 2</a:t>
            </a:r>
            <a:endParaRPr lang="zh-CN" altLang="en-US" sz="2400" dirty="0">
              <a:solidFill>
                <a:schemeClr val="bg1"/>
              </a:solidFill>
            </a:endParaRPr>
          </a:p>
        </p:txBody>
      </p:sp>
    </p:spTree>
    <p:extLst>
      <p:ext uri="{BB962C8B-B14F-4D97-AF65-F5344CB8AC3E}">
        <p14:creationId xmlns:p14="http://schemas.microsoft.com/office/powerpoint/2010/main" val="1796903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Bilaplacian</a:t>
            </a:r>
            <a:r>
              <a:rPr lang="en-US" altLang="zh-CN" dirty="0"/>
              <a:t> Diffusion Curves</a:t>
            </a:r>
            <a:endParaRPr lang="en-CA" dirty="0"/>
          </a:p>
        </p:txBody>
      </p:sp>
      <p:sp>
        <p:nvSpPr>
          <p:cNvPr id="3" name="Content Placeholder 2"/>
          <p:cNvSpPr>
            <a:spLocks noGrp="1"/>
          </p:cNvSpPr>
          <p:nvPr>
            <p:ph idx="1"/>
          </p:nvPr>
        </p:nvSpPr>
        <p:spPr/>
        <p:txBody>
          <a:bodyPr/>
          <a:lstStyle/>
          <a:p>
            <a:r>
              <a:rPr lang="en-US" altLang="zh-CN" dirty="0"/>
              <a:t>Curves in the image </a:t>
            </a:r>
            <a:r>
              <a:rPr lang="en-US" altLang="zh-CN" dirty="0" err="1"/>
              <a:t>bilaplacian</a:t>
            </a:r>
            <a:r>
              <a:rPr lang="en-US" altLang="zh-CN" dirty="0"/>
              <a:t> domain</a:t>
            </a:r>
          </a:p>
          <a:p>
            <a:r>
              <a:rPr lang="en-US" altLang="zh-CN" dirty="0" err="1" smtClean="0"/>
              <a:t>Bilaplacian</a:t>
            </a:r>
            <a:r>
              <a:rPr lang="en-US" altLang="zh-CN" dirty="0"/>
              <a:t>: </a:t>
            </a:r>
            <a:r>
              <a:rPr lang="en-US" altLang="zh-CN" dirty="0" smtClean="0"/>
              <a:t>higher </a:t>
            </a:r>
            <a:r>
              <a:rPr lang="en-US" altLang="zh-CN" dirty="0"/>
              <a:t>order smooth </a:t>
            </a:r>
            <a:r>
              <a:rPr lang="en-US" altLang="zh-CN" dirty="0" smtClean="0"/>
              <a:t>variations [</a:t>
            </a:r>
            <a:r>
              <a:rPr lang="en-US" altLang="zh-CN" dirty="0" err="1" smtClean="0"/>
              <a:t>Ilbery</a:t>
            </a:r>
            <a:r>
              <a:rPr lang="en-US" altLang="zh-CN" dirty="0" smtClean="0"/>
              <a:t> et al. 13]</a:t>
            </a:r>
            <a:endParaRPr lang="en-US" altLang="zh-CN" dirty="0"/>
          </a:p>
          <a:p>
            <a:endParaRPr lang="en-CA" dirty="0"/>
          </a:p>
        </p:txBody>
      </p:sp>
      <p:pic>
        <p:nvPicPr>
          <p:cNvPr id="3074" name="Picture 2" descr="E:\VSRP\Smoke\Paper\SparseImageCurves_SA\images\validation\t14_4_2_curve_bila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200" y="3739268"/>
            <a:ext cx="2160000" cy="216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075" name="Picture 3" descr="E:\VSRP\Smoke\Paper\SparseImageCurves_SA\images\validation\t14_4_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733800"/>
            <a:ext cx="216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E:\VSRP\Smoke\Paper\SparseImageCurves_SA\images\validation\t14_4_2_bilap_recon_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1000" y="3733800"/>
            <a:ext cx="2160000" cy="216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5"/>
          <p:cNvSpPr txBox="1"/>
          <p:nvPr/>
        </p:nvSpPr>
        <p:spPr>
          <a:xfrm>
            <a:off x="971965" y="5919059"/>
            <a:ext cx="2806870" cy="523220"/>
          </a:xfrm>
          <a:prstGeom prst="rect">
            <a:avLst/>
          </a:prstGeom>
          <a:noFill/>
        </p:spPr>
        <p:txBody>
          <a:bodyPr wrap="square" rtlCol="0">
            <a:spAutoFit/>
          </a:bodyPr>
          <a:lstStyle/>
          <a:p>
            <a:pPr algn="ctr"/>
            <a:r>
              <a:rPr lang="en-US" altLang="zh-CN" sz="2800" dirty="0" smtClean="0">
                <a:solidFill>
                  <a:schemeClr val="bg1"/>
                </a:solidFill>
              </a:rPr>
              <a:t>Input</a:t>
            </a:r>
            <a:endParaRPr lang="zh-CN" altLang="en-US" sz="3200" dirty="0">
              <a:solidFill>
                <a:schemeClr val="bg1"/>
              </a:solidFill>
            </a:endParaRPr>
          </a:p>
        </p:txBody>
      </p:sp>
      <p:sp>
        <p:nvSpPr>
          <p:cNvPr id="11" name="TextBox 15"/>
          <p:cNvSpPr txBox="1"/>
          <p:nvPr/>
        </p:nvSpPr>
        <p:spPr>
          <a:xfrm>
            <a:off x="3244765" y="5929677"/>
            <a:ext cx="2806870" cy="523220"/>
          </a:xfrm>
          <a:prstGeom prst="rect">
            <a:avLst/>
          </a:prstGeom>
          <a:noFill/>
        </p:spPr>
        <p:txBody>
          <a:bodyPr wrap="square" rtlCol="0">
            <a:spAutoFit/>
          </a:bodyPr>
          <a:lstStyle/>
          <a:p>
            <a:pPr algn="ctr"/>
            <a:r>
              <a:rPr lang="en-US" altLang="zh-CN" sz="2800" dirty="0" smtClean="0">
                <a:solidFill>
                  <a:schemeClr val="bg1"/>
                </a:solidFill>
              </a:rPr>
              <a:t>Curves</a:t>
            </a:r>
            <a:endParaRPr lang="zh-CN" altLang="en-US" sz="2800" dirty="0">
              <a:solidFill>
                <a:schemeClr val="bg1"/>
              </a:solidFill>
            </a:endParaRPr>
          </a:p>
        </p:txBody>
      </p:sp>
      <p:sp>
        <p:nvSpPr>
          <p:cNvPr id="12" name="TextBox 15"/>
          <p:cNvSpPr txBox="1"/>
          <p:nvPr/>
        </p:nvSpPr>
        <p:spPr>
          <a:xfrm>
            <a:off x="5651330" y="5867400"/>
            <a:ext cx="2806870" cy="584775"/>
          </a:xfrm>
          <a:prstGeom prst="rect">
            <a:avLst/>
          </a:prstGeom>
          <a:noFill/>
        </p:spPr>
        <p:txBody>
          <a:bodyPr wrap="square" rtlCol="0">
            <a:spAutoFit/>
          </a:bodyPr>
          <a:lstStyle/>
          <a:p>
            <a:pPr algn="ctr"/>
            <a:r>
              <a:rPr lang="en-US" altLang="zh-CN" sz="2800" dirty="0" smtClean="0">
                <a:solidFill>
                  <a:schemeClr val="bg1"/>
                </a:solidFill>
              </a:rPr>
              <a:t>Recon</a:t>
            </a:r>
            <a:r>
              <a:rPr lang="en-US" altLang="zh-CN" sz="3200" dirty="0" smtClean="0">
                <a:solidFill>
                  <a:schemeClr val="bg1"/>
                </a:solidFill>
              </a:rPr>
              <a:t>.</a:t>
            </a:r>
            <a:endParaRPr lang="zh-CN" altLang="en-US" sz="3200" dirty="0">
              <a:solidFill>
                <a:schemeClr val="bg1"/>
              </a:solidFill>
            </a:endParaRPr>
          </a:p>
        </p:txBody>
      </p:sp>
    </p:spTree>
    <p:extLst>
      <p:ext uri="{BB962C8B-B14F-4D97-AF65-F5344CB8AC3E}">
        <p14:creationId xmlns:p14="http://schemas.microsoft.com/office/powerpoint/2010/main" val="3123288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Lap./</a:t>
            </a:r>
            <a:r>
              <a:rPr lang="en-US" altLang="zh-CN" dirty="0" err="1" smtClean="0"/>
              <a:t>bilap</a:t>
            </a:r>
            <a:r>
              <a:rPr lang="en-US" altLang="zh-CN" dirty="0" smtClean="0"/>
              <a:t>. Diffusion Curves</a:t>
            </a:r>
            <a:endParaRPr lang="zh-CN" altLang="en-US" dirty="0"/>
          </a:p>
        </p:txBody>
      </p:sp>
      <p:sp>
        <p:nvSpPr>
          <p:cNvPr id="3" name="内容占位符 2"/>
          <p:cNvSpPr>
            <a:spLocks noGrp="1"/>
          </p:cNvSpPr>
          <p:nvPr>
            <p:ph idx="1"/>
          </p:nvPr>
        </p:nvSpPr>
        <p:spPr>
          <a:xfrm>
            <a:off x="457200" y="1371600"/>
            <a:ext cx="8229600" cy="4525963"/>
          </a:xfrm>
        </p:spPr>
        <p:txBody>
          <a:bodyPr/>
          <a:lstStyle/>
          <a:p>
            <a:endParaRPr lang="en-US" altLang="zh-CN" dirty="0"/>
          </a:p>
          <a:p>
            <a:endParaRPr lang="zh-CN" altLang="en-US" dirty="0"/>
          </a:p>
        </p:txBody>
      </p:sp>
      <p:pic>
        <p:nvPicPr>
          <p:cNvPr id="4" name="Picture 2" descr="E:\VSRP\Smoke\Paper\SparseImageCurves_SA\images\bilap\bilap_re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695" y="1533731"/>
            <a:ext cx="2160000" cy="216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098" name="Picture 2" descr="E:\VSRP\Smoke\Paper\SparseImageCurves_SA\images\bilap\lap_32_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9811" y="1533731"/>
            <a:ext cx="2160000" cy="216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099" name="Picture 3" descr="E:\VSRP\Smoke\Paper\SparseImageCurves_SA\images\bilap\bilap_3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3522" y="1533731"/>
            <a:ext cx="2160000" cy="216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76189" y="3581400"/>
            <a:ext cx="2806870" cy="523220"/>
          </a:xfrm>
          <a:prstGeom prst="rect">
            <a:avLst/>
          </a:prstGeom>
          <a:noFill/>
        </p:spPr>
        <p:txBody>
          <a:bodyPr wrap="square" rtlCol="0">
            <a:spAutoFit/>
          </a:bodyPr>
          <a:lstStyle/>
          <a:p>
            <a:pPr algn="ctr"/>
            <a:r>
              <a:rPr lang="en-US" altLang="zh-CN" sz="2800" dirty="0" smtClean="0">
                <a:solidFill>
                  <a:schemeClr val="bg1"/>
                </a:solidFill>
              </a:rPr>
              <a:t>Input</a:t>
            </a:r>
            <a:endParaRPr lang="zh-CN" altLang="en-US" sz="3200" dirty="0">
              <a:solidFill>
                <a:schemeClr val="bg1"/>
              </a:solidFill>
            </a:endParaRPr>
          </a:p>
        </p:txBody>
      </p:sp>
      <p:sp>
        <p:nvSpPr>
          <p:cNvPr id="17" name="TextBox 15"/>
          <p:cNvSpPr txBox="1"/>
          <p:nvPr/>
        </p:nvSpPr>
        <p:spPr>
          <a:xfrm>
            <a:off x="2984330" y="3581400"/>
            <a:ext cx="2806870" cy="523220"/>
          </a:xfrm>
          <a:prstGeom prst="rect">
            <a:avLst/>
          </a:prstGeom>
          <a:noFill/>
        </p:spPr>
        <p:txBody>
          <a:bodyPr wrap="square" rtlCol="0">
            <a:spAutoFit/>
          </a:bodyPr>
          <a:lstStyle/>
          <a:p>
            <a:pPr algn="ctr"/>
            <a:r>
              <a:rPr lang="en-US" altLang="zh-CN" sz="2800" dirty="0" err="1" smtClean="0">
                <a:solidFill>
                  <a:schemeClr val="bg1"/>
                </a:solidFill>
              </a:rPr>
              <a:t>Laplacian</a:t>
            </a:r>
            <a:endParaRPr lang="zh-CN" altLang="en-US" sz="3200" dirty="0">
              <a:solidFill>
                <a:schemeClr val="bg1"/>
              </a:solidFill>
            </a:endParaRPr>
          </a:p>
        </p:txBody>
      </p:sp>
      <p:sp>
        <p:nvSpPr>
          <p:cNvPr id="18" name="TextBox 15"/>
          <p:cNvSpPr txBox="1"/>
          <p:nvPr/>
        </p:nvSpPr>
        <p:spPr>
          <a:xfrm>
            <a:off x="5334000" y="3607991"/>
            <a:ext cx="2806870" cy="523220"/>
          </a:xfrm>
          <a:prstGeom prst="rect">
            <a:avLst/>
          </a:prstGeom>
          <a:noFill/>
        </p:spPr>
        <p:txBody>
          <a:bodyPr wrap="square" rtlCol="0">
            <a:spAutoFit/>
          </a:bodyPr>
          <a:lstStyle/>
          <a:p>
            <a:pPr algn="ctr"/>
            <a:r>
              <a:rPr lang="en-US" altLang="zh-CN" sz="2800" dirty="0" err="1" smtClean="0">
                <a:solidFill>
                  <a:schemeClr val="bg1"/>
                </a:solidFill>
              </a:rPr>
              <a:t>Bilaplacian</a:t>
            </a:r>
            <a:endParaRPr lang="zh-CN" altLang="en-US" sz="3200" dirty="0">
              <a:solidFill>
                <a:schemeClr val="bg1"/>
              </a:solidFill>
            </a:endParaRPr>
          </a:p>
        </p:txBody>
      </p:sp>
      <p:sp>
        <p:nvSpPr>
          <p:cNvPr id="19" name="TextBox 15"/>
          <p:cNvSpPr txBox="1"/>
          <p:nvPr/>
        </p:nvSpPr>
        <p:spPr>
          <a:xfrm>
            <a:off x="2984400" y="3580200"/>
            <a:ext cx="2806870" cy="523220"/>
          </a:xfrm>
          <a:prstGeom prst="rect">
            <a:avLst/>
          </a:prstGeom>
          <a:noFill/>
        </p:spPr>
        <p:txBody>
          <a:bodyPr wrap="square" rtlCol="0">
            <a:spAutoFit/>
          </a:bodyPr>
          <a:lstStyle/>
          <a:p>
            <a:pPr algn="ctr"/>
            <a:r>
              <a:rPr lang="en-US" altLang="zh-CN" sz="2800" dirty="0" smtClean="0">
                <a:solidFill>
                  <a:schemeClr val="bg1"/>
                </a:solidFill>
              </a:rPr>
              <a:t>Lap. Curves</a:t>
            </a:r>
            <a:endParaRPr lang="zh-CN" altLang="en-US" sz="2800" dirty="0">
              <a:solidFill>
                <a:schemeClr val="bg1"/>
              </a:solidFill>
            </a:endParaRPr>
          </a:p>
        </p:txBody>
      </p:sp>
      <p:sp>
        <p:nvSpPr>
          <p:cNvPr id="20" name="TextBox 15"/>
          <p:cNvSpPr txBox="1"/>
          <p:nvPr/>
        </p:nvSpPr>
        <p:spPr>
          <a:xfrm>
            <a:off x="5335200" y="3609000"/>
            <a:ext cx="2806870" cy="523220"/>
          </a:xfrm>
          <a:prstGeom prst="rect">
            <a:avLst/>
          </a:prstGeom>
          <a:noFill/>
        </p:spPr>
        <p:txBody>
          <a:bodyPr wrap="square" rtlCol="0">
            <a:spAutoFit/>
          </a:bodyPr>
          <a:lstStyle/>
          <a:p>
            <a:pPr algn="ctr"/>
            <a:r>
              <a:rPr lang="en-US" altLang="zh-CN" sz="2800" dirty="0" err="1" smtClean="0">
                <a:solidFill>
                  <a:schemeClr val="bg1"/>
                </a:solidFill>
              </a:rPr>
              <a:t>Bilap</a:t>
            </a:r>
            <a:r>
              <a:rPr lang="en-US" altLang="zh-CN" sz="2800" dirty="0" smtClean="0">
                <a:solidFill>
                  <a:schemeClr val="bg1"/>
                </a:solidFill>
              </a:rPr>
              <a:t>. Curves</a:t>
            </a:r>
            <a:endParaRPr lang="zh-CN" altLang="en-US" sz="3200" dirty="0">
              <a:solidFill>
                <a:schemeClr val="bg1"/>
              </a:solidFill>
            </a:endParaRPr>
          </a:p>
        </p:txBody>
      </p:sp>
      <p:sp>
        <p:nvSpPr>
          <p:cNvPr id="21" name="TextBox 15"/>
          <p:cNvSpPr txBox="1"/>
          <p:nvPr/>
        </p:nvSpPr>
        <p:spPr>
          <a:xfrm>
            <a:off x="3925287" y="6251764"/>
            <a:ext cx="3237513" cy="523220"/>
          </a:xfrm>
          <a:prstGeom prst="rect">
            <a:avLst/>
          </a:prstGeom>
          <a:noFill/>
        </p:spPr>
        <p:txBody>
          <a:bodyPr wrap="square" rtlCol="0">
            <a:spAutoFit/>
          </a:bodyPr>
          <a:lstStyle/>
          <a:p>
            <a:pPr algn="ctr"/>
            <a:r>
              <a:rPr lang="en-US" altLang="zh-CN" sz="2800" dirty="0" smtClean="0">
                <a:solidFill>
                  <a:schemeClr val="bg1"/>
                </a:solidFill>
              </a:rPr>
              <a:t>Lap. + </a:t>
            </a:r>
            <a:r>
              <a:rPr lang="en-US" altLang="zh-CN" sz="2800" dirty="0" err="1" smtClean="0">
                <a:solidFill>
                  <a:schemeClr val="bg1"/>
                </a:solidFill>
              </a:rPr>
              <a:t>bilap</a:t>
            </a:r>
            <a:r>
              <a:rPr lang="en-US" altLang="zh-CN" sz="2800" dirty="0" smtClean="0">
                <a:solidFill>
                  <a:schemeClr val="bg1"/>
                </a:solidFill>
              </a:rPr>
              <a:t>. Curves</a:t>
            </a:r>
            <a:endParaRPr lang="zh-CN" altLang="en-US" sz="3200" dirty="0">
              <a:solidFill>
                <a:schemeClr val="bg1"/>
              </a:solidFill>
            </a:endParaRPr>
          </a:p>
        </p:txBody>
      </p:sp>
      <p:pic>
        <p:nvPicPr>
          <p:cNvPr id="2051" name="Picture 3" descr="E:\VSRP\Smoke\Paper\SparseImageCurves_SA\images\bilap\curve_lap_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8400" y="1537200"/>
            <a:ext cx="216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E:\VSRP\Smoke\Paper\SparseImageCurves_SA\images\bilap\curve_hylap_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6000" y="4150800"/>
            <a:ext cx="2160000" cy="2160001"/>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直接箭头连接符 21"/>
          <p:cNvCxnSpPr/>
          <p:nvPr/>
        </p:nvCxnSpPr>
        <p:spPr>
          <a:xfrm>
            <a:off x="4648200" y="2743200"/>
            <a:ext cx="1066800" cy="266700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052" name="Picture 4" descr="E:\VSRP\Smoke\Paper\SparseImageCurves_SA\images\bilap\curve_bilap_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4000" y="1537200"/>
            <a:ext cx="2160000" cy="2160001"/>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直接箭头连接符 24"/>
          <p:cNvCxnSpPr/>
          <p:nvPr/>
        </p:nvCxnSpPr>
        <p:spPr>
          <a:xfrm flipH="1">
            <a:off x="6009953" y="2209800"/>
            <a:ext cx="1104669" cy="2558273"/>
          </a:xfrm>
          <a:prstGeom prst="straightConnector1">
            <a:avLst/>
          </a:prstGeom>
          <a:ln w="508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12528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fade">
                                      <p:cBhvr>
                                        <p:cTn id="14" dur="500"/>
                                        <p:tgtEl>
                                          <p:spTgt spid="409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098"/>
                                        </p:tgtEl>
                                      </p:cBhvr>
                                    </p:animEffect>
                                    <p:set>
                                      <p:cBhvr>
                                        <p:cTn id="22" dur="1" fill="hold">
                                          <p:stCondLst>
                                            <p:cond delay="499"/>
                                          </p:stCondLst>
                                        </p:cTn>
                                        <p:tgtEl>
                                          <p:spTgt spid="4098"/>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51"/>
                                        </p:tgtEl>
                                        <p:attrNameLst>
                                          <p:attrName>style.visibility</p:attrName>
                                        </p:attrNameLst>
                                      </p:cBhvr>
                                      <p:to>
                                        <p:strVal val="visible"/>
                                      </p:to>
                                    </p:set>
                                    <p:animEffect transition="in" filter="fade">
                                      <p:cBhvr>
                                        <p:cTn id="31" dur="500"/>
                                        <p:tgtEl>
                                          <p:spTgt spid="2051"/>
                                        </p:tgtEl>
                                      </p:cBhvr>
                                    </p:animEffect>
                                  </p:childTnLst>
                                </p:cTn>
                              </p:par>
                            </p:childTnLst>
                          </p:cTn>
                        </p:par>
                        <p:par>
                          <p:cTn id="32" fill="hold">
                            <p:stCondLst>
                              <p:cond delay="500"/>
                            </p:stCondLst>
                            <p:childTnLst>
                              <p:par>
                                <p:cTn id="33" presetID="10" presetClass="exit" presetSubtype="0" fill="hold" nodeType="afterEffect">
                                  <p:stCondLst>
                                    <p:cond delay="0"/>
                                  </p:stCondLst>
                                  <p:childTnLst>
                                    <p:animEffect transition="out" filter="fade">
                                      <p:cBhvr>
                                        <p:cTn id="34" dur="500"/>
                                        <p:tgtEl>
                                          <p:spTgt spid="4099"/>
                                        </p:tgtEl>
                                      </p:cBhvr>
                                    </p:animEffect>
                                    <p:set>
                                      <p:cBhvr>
                                        <p:cTn id="35" dur="1" fill="hold">
                                          <p:stCondLst>
                                            <p:cond delay="499"/>
                                          </p:stCondLst>
                                        </p:cTn>
                                        <p:tgtEl>
                                          <p:spTgt spid="4099"/>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8"/>
                                        </p:tgtEl>
                                      </p:cBhvr>
                                    </p:animEffect>
                                    <p:set>
                                      <p:cBhvr>
                                        <p:cTn id="38" dur="1" fill="hold">
                                          <p:stCondLst>
                                            <p:cond delay="499"/>
                                          </p:stCondLst>
                                        </p:cTn>
                                        <p:tgtEl>
                                          <p:spTgt spid="1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052"/>
                                        </p:tgtEl>
                                        <p:attrNameLst>
                                          <p:attrName>style.visibility</p:attrName>
                                        </p:attrNameLst>
                                      </p:cBhvr>
                                      <p:to>
                                        <p:strVal val="visible"/>
                                      </p:to>
                                    </p:set>
                                    <p:animEffect transition="in" filter="fade">
                                      <p:cBhvr>
                                        <p:cTn id="41" dur="500"/>
                                        <p:tgtEl>
                                          <p:spTgt spid="205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up)">
                                      <p:cBhvr>
                                        <p:cTn id="49" dur="500"/>
                                        <p:tgtEl>
                                          <p:spTgt spid="22"/>
                                        </p:tgtEl>
                                      </p:cBhvr>
                                    </p:animEffect>
                                  </p:childTnLst>
                                </p:cTn>
                              </p:par>
                              <p:par>
                                <p:cTn id="50" presetID="22" presetClass="entr" presetSubtype="1"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nodeType="withEffect">
                                  <p:stCondLst>
                                    <p:cond delay="0"/>
                                  </p:stCondLst>
                                  <p:childTnLst>
                                    <p:set>
                                      <p:cBhvr>
                                        <p:cTn id="57" dur="1" fill="hold">
                                          <p:stCondLst>
                                            <p:cond delay="0"/>
                                          </p:stCondLst>
                                        </p:cTn>
                                        <p:tgtEl>
                                          <p:spTgt spid="2053"/>
                                        </p:tgtEl>
                                        <p:attrNameLst>
                                          <p:attrName>style.visibility</p:attrName>
                                        </p:attrNameLst>
                                      </p:cBhvr>
                                      <p:to>
                                        <p:strVal val="visible"/>
                                      </p:to>
                                    </p:set>
                                    <p:animEffect transition="in" filter="fade">
                                      <p:cBhvr>
                                        <p:cTn id="58"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8" grpId="0"/>
      <p:bldP spid="18" grpId="1"/>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Lap./</a:t>
            </a:r>
            <a:r>
              <a:rPr lang="en-US" altLang="zh-CN" dirty="0" err="1"/>
              <a:t>bilap</a:t>
            </a:r>
            <a:r>
              <a:rPr lang="en-US" altLang="zh-CN" dirty="0"/>
              <a:t>. Diffusion Curves</a:t>
            </a:r>
            <a:endParaRPr lang="zh-CN" altLang="en-US" dirty="0"/>
          </a:p>
        </p:txBody>
      </p:sp>
      <p:sp>
        <p:nvSpPr>
          <p:cNvPr id="5" name="TextBox 15"/>
          <p:cNvSpPr txBox="1"/>
          <p:nvPr/>
        </p:nvSpPr>
        <p:spPr>
          <a:xfrm>
            <a:off x="676189" y="3741820"/>
            <a:ext cx="2806870" cy="523220"/>
          </a:xfrm>
          <a:prstGeom prst="rect">
            <a:avLst/>
          </a:prstGeom>
          <a:noFill/>
        </p:spPr>
        <p:txBody>
          <a:bodyPr wrap="square" rtlCol="0">
            <a:spAutoFit/>
          </a:bodyPr>
          <a:lstStyle/>
          <a:p>
            <a:pPr algn="ctr"/>
            <a:r>
              <a:rPr lang="en-US" altLang="zh-CN" sz="2800" dirty="0" smtClean="0">
                <a:solidFill>
                  <a:schemeClr val="bg1"/>
                </a:solidFill>
              </a:rPr>
              <a:t>Input</a:t>
            </a:r>
            <a:endParaRPr lang="zh-CN" altLang="en-US" sz="3200" dirty="0">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600" y="1533600"/>
            <a:ext cx="2160000" cy="2160000"/>
          </a:xfrm>
          <a:prstGeom prst="rect">
            <a:avLst/>
          </a:prstGeom>
        </p:spPr>
      </p:pic>
      <p:pic>
        <p:nvPicPr>
          <p:cNvPr id="7" name="Picture 7" descr="E:\VSRP\Smoke\Paper\SparseImageCurves_SA\images\bilap\lap_recon_crop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533600"/>
            <a:ext cx="1440000" cy="14400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8" name="Picture 8" descr="E:\VSRP\Smoke\Paper\SparseImageCurves_SA\images\bilap\lap_recon_crop_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8514" y="1533600"/>
            <a:ext cx="1440000" cy="1440000"/>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pic>
        <p:nvPicPr>
          <p:cNvPr id="9" name="Picture 9" descr="E:\VSRP\Smoke\Paper\SparseImageCurves_SA\images\bilap\bilap_recon_crop_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7585" y="3132000"/>
            <a:ext cx="1440000" cy="14400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0" name="Picture 10" descr="E:\VSRP\Smoke\Paper\SparseImageCurves_SA\images\bilap\bilap_recon_crop_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0519" y="3124374"/>
            <a:ext cx="1440000" cy="1440000"/>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pic>
        <p:nvPicPr>
          <p:cNvPr id="11" name="Picture 11" descr="E:\VSRP\Smoke\Paper\SparseImageCurves_SA\images\bilap\hylap_recon_crop_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9250" y="4734913"/>
            <a:ext cx="1440000" cy="14400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2" name="Picture 12" descr="E:\VSRP\Smoke\Paper\SparseImageCurves_SA\images\bilap\hylap_recon_crop_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58564" y="4724400"/>
            <a:ext cx="1440000" cy="1440000"/>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sp>
        <p:nvSpPr>
          <p:cNvPr id="13" name="TextBox 15"/>
          <p:cNvSpPr txBox="1"/>
          <p:nvPr/>
        </p:nvSpPr>
        <p:spPr>
          <a:xfrm>
            <a:off x="6093078" y="2009396"/>
            <a:ext cx="2806870" cy="523220"/>
          </a:xfrm>
          <a:prstGeom prst="rect">
            <a:avLst/>
          </a:prstGeom>
          <a:noFill/>
        </p:spPr>
        <p:txBody>
          <a:bodyPr wrap="square" rtlCol="0">
            <a:spAutoFit/>
          </a:bodyPr>
          <a:lstStyle/>
          <a:p>
            <a:pPr algn="ctr"/>
            <a:r>
              <a:rPr lang="en-US" altLang="zh-CN" sz="2800" dirty="0" smtClean="0">
                <a:solidFill>
                  <a:schemeClr val="bg1"/>
                </a:solidFill>
              </a:rPr>
              <a:t>Lap.</a:t>
            </a:r>
            <a:endParaRPr lang="zh-CN" altLang="en-US" sz="3200" dirty="0">
              <a:solidFill>
                <a:schemeClr val="bg1"/>
              </a:solidFill>
            </a:endParaRPr>
          </a:p>
        </p:txBody>
      </p:sp>
      <p:sp>
        <p:nvSpPr>
          <p:cNvPr id="14" name="TextBox 15"/>
          <p:cNvSpPr txBox="1"/>
          <p:nvPr/>
        </p:nvSpPr>
        <p:spPr>
          <a:xfrm>
            <a:off x="6162568" y="3581400"/>
            <a:ext cx="2806870" cy="523220"/>
          </a:xfrm>
          <a:prstGeom prst="rect">
            <a:avLst/>
          </a:prstGeom>
          <a:noFill/>
        </p:spPr>
        <p:txBody>
          <a:bodyPr wrap="square" rtlCol="0">
            <a:spAutoFit/>
          </a:bodyPr>
          <a:lstStyle/>
          <a:p>
            <a:pPr algn="ctr"/>
            <a:r>
              <a:rPr lang="en-US" altLang="zh-CN" sz="2800" dirty="0" err="1" smtClean="0">
                <a:solidFill>
                  <a:schemeClr val="bg1"/>
                </a:solidFill>
              </a:rPr>
              <a:t>Bilap</a:t>
            </a:r>
            <a:r>
              <a:rPr lang="en-US" altLang="zh-CN" sz="2800" dirty="0" smtClean="0">
                <a:solidFill>
                  <a:schemeClr val="bg1"/>
                </a:solidFill>
              </a:rPr>
              <a:t>.</a:t>
            </a:r>
            <a:endParaRPr lang="zh-CN" altLang="en-US" sz="3200" dirty="0">
              <a:solidFill>
                <a:schemeClr val="bg1"/>
              </a:solidFill>
            </a:endParaRPr>
          </a:p>
        </p:txBody>
      </p:sp>
      <p:sp>
        <p:nvSpPr>
          <p:cNvPr id="15" name="TextBox 15"/>
          <p:cNvSpPr txBox="1"/>
          <p:nvPr/>
        </p:nvSpPr>
        <p:spPr>
          <a:xfrm>
            <a:off x="6489530" y="5193303"/>
            <a:ext cx="2806870" cy="523220"/>
          </a:xfrm>
          <a:prstGeom prst="rect">
            <a:avLst/>
          </a:prstGeom>
          <a:noFill/>
        </p:spPr>
        <p:txBody>
          <a:bodyPr wrap="square" rtlCol="0">
            <a:spAutoFit/>
          </a:bodyPr>
          <a:lstStyle/>
          <a:p>
            <a:pPr algn="ctr"/>
            <a:r>
              <a:rPr lang="en-US" altLang="zh-CN" sz="2800" dirty="0" smtClean="0">
                <a:solidFill>
                  <a:schemeClr val="bg1"/>
                </a:solidFill>
              </a:rPr>
              <a:t>Lap. + </a:t>
            </a:r>
            <a:r>
              <a:rPr lang="en-US" altLang="zh-CN" sz="2800" dirty="0" err="1" smtClean="0">
                <a:solidFill>
                  <a:schemeClr val="bg1"/>
                </a:solidFill>
              </a:rPr>
              <a:t>bilap</a:t>
            </a:r>
            <a:r>
              <a:rPr lang="en-US" altLang="zh-CN" sz="2800" dirty="0" smtClean="0">
                <a:solidFill>
                  <a:schemeClr val="bg1"/>
                </a:solidFill>
              </a:rPr>
              <a:t>.</a:t>
            </a:r>
            <a:endParaRPr lang="zh-CN" altLang="en-US" sz="3200" dirty="0">
              <a:solidFill>
                <a:schemeClr val="bg1"/>
              </a:solidFill>
            </a:endParaRPr>
          </a:p>
        </p:txBody>
      </p:sp>
      <p:pic>
        <p:nvPicPr>
          <p:cNvPr id="1026" name="Picture 2" descr="E:\VSRP\Smoke\Paper\SparseImageCurves_SA\images\bilap\original_red.bmp"/>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000" y="4756484"/>
            <a:ext cx="1440000" cy="14400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6" name="Picture 3" descr="E:\VSRP\Smoke\Paper\SparseImageCurves_SA\images\bilap\original_green.bmp"/>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9000" y="4756484"/>
            <a:ext cx="1440000" cy="1440000"/>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sp>
        <p:nvSpPr>
          <p:cNvPr id="17" name="TextBox 15"/>
          <p:cNvSpPr txBox="1"/>
          <p:nvPr/>
        </p:nvSpPr>
        <p:spPr>
          <a:xfrm>
            <a:off x="505098" y="6230764"/>
            <a:ext cx="2806870" cy="523220"/>
          </a:xfrm>
          <a:prstGeom prst="rect">
            <a:avLst/>
          </a:prstGeom>
          <a:noFill/>
        </p:spPr>
        <p:txBody>
          <a:bodyPr wrap="square" rtlCol="0">
            <a:spAutoFit/>
          </a:bodyPr>
          <a:lstStyle/>
          <a:p>
            <a:pPr algn="ctr"/>
            <a:r>
              <a:rPr lang="en-US" altLang="zh-CN" sz="2800" dirty="0" smtClean="0">
                <a:solidFill>
                  <a:schemeClr val="bg1"/>
                </a:solidFill>
              </a:rPr>
              <a:t>Zoom-in</a:t>
            </a:r>
            <a:endParaRPr lang="zh-CN" altLang="en-US" sz="3200" dirty="0">
              <a:solidFill>
                <a:schemeClr val="bg1"/>
              </a:solidFill>
            </a:endParaRPr>
          </a:p>
        </p:txBody>
      </p:sp>
      <p:cxnSp>
        <p:nvCxnSpPr>
          <p:cNvPr id="18" name="直接箭头连接符 21"/>
          <p:cNvCxnSpPr>
            <a:endCxn id="1026" idx="0"/>
          </p:cNvCxnSpPr>
          <p:nvPr/>
        </p:nvCxnSpPr>
        <p:spPr>
          <a:xfrm flipH="1">
            <a:off x="1164000" y="3505200"/>
            <a:ext cx="1122000" cy="1251284"/>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1"/>
          <p:cNvCxnSpPr>
            <a:endCxn id="16" idx="0"/>
          </p:cNvCxnSpPr>
          <p:nvPr/>
        </p:nvCxnSpPr>
        <p:spPr>
          <a:xfrm>
            <a:off x="2362200" y="1905000"/>
            <a:ext cx="346800" cy="2851484"/>
          </a:xfrm>
          <a:prstGeom prst="straightConnector1">
            <a:avLst/>
          </a:prstGeom>
          <a:ln w="508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574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Implementation Details</a:t>
            </a:r>
            <a:endParaRPr lang="zh-CN" altLang="en-US" dirty="0"/>
          </a:p>
        </p:txBody>
      </p:sp>
      <p:sp>
        <p:nvSpPr>
          <p:cNvPr id="3" name="内容占位符 2"/>
          <p:cNvSpPr>
            <a:spLocks noGrp="1"/>
          </p:cNvSpPr>
          <p:nvPr>
            <p:ph idx="1"/>
          </p:nvPr>
        </p:nvSpPr>
        <p:spPr/>
        <p:txBody>
          <a:bodyPr/>
          <a:lstStyle/>
          <a:p>
            <a:r>
              <a:rPr lang="en-US" altLang="zh-CN" dirty="0" smtClean="0"/>
              <a:t>An Intel Core i7-3770K 3.5 GHz CPU and an </a:t>
            </a:r>
            <a:r>
              <a:rPr lang="en-US" altLang="zh-CN" dirty="0" err="1" smtClean="0"/>
              <a:t>Nvidia</a:t>
            </a:r>
            <a:r>
              <a:rPr lang="en-US" altLang="zh-CN" dirty="0" smtClean="0"/>
              <a:t> </a:t>
            </a:r>
            <a:r>
              <a:rPr lang="en-US" altLang="zh-CN" dirty="0" err="1" smtClean="0"/>
              <a:t>Quadro</a:t>
            </a:r>
            <a:r>
              <a:rPr lang="en-US" altLang="zh-CN" dirty="0" smtClean="0"/>
              <a:t> 6000</a:t>
            </a:r>
            <a:endParaRPr lang="en-US" altLang="zh-CN" dirty="0"/>
          </a:p>
          <a:p>
            <a:r>
              <a:rPr lang="en-US" altLang="zh-CN" dirty="0" smtClean="0"/>
              <a:t>Number of Bezier curves: 42 ~ 45K</a:t>
            </a:r>
            <a:endParaRPr lang="en-US" altLang="zh-CN" dirty="0"/>
          </a:p>
          <a:p>
            <a:r>
              <a:rPr lang="en-US" altLang="zh-CN" dirty="0" smtClean="0"/>
              <a:t>Storage: 36KBytes ~ 363KBytes</a:t>
            </a:r>
          </a:p>
          <a:p>
            <a:r>
              <a:rPr lang="en-US" altLang="zh-CN" dirty="0" smtClean="0"/>
              <a:t>Fitting: 21.9s ~ 660s</a:t>
            </a:r>
          </a:p>
          <a:p>
            <a:r>
              <a:rPr lang="en-US" altLang="zh-CN" dirty="0" smtClean="0"/>
              <a:t>Performance: 40.8ms ~ 591ms</a:t>
            </a:r>
          </a:p>
          <a:p>
            <a:pPr lvl="1"/>
            <a:endParaRPr lang="zh-CN" altLang="en-US" dirty="0"/>
          </a:p>
        </p:txBody>
      </p:sp>
    </p:spTree>
    <p:extLst>
      <p:ext uri="{BB962C8B-B14F-4D97-AF65-F5344CB8AC3E}">
        <p14:creationId xmlns:p14="http://schemas.microsoft.com/office/powerpoint/2010/main" val="1016399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Results</a:t>
            </a:r>
            <a:endParaRPr lang="zh-CN" altLang="en-US" dirty="0"/>
          </a:p>
        </p:txBody>
      </p:sp>
      <p:pic>
        <p:nvPicPr>
          <p:cNvPr id="2058" name="Picture 10" descr="E:\VSRP\Smoke\Paper\SparseImageCurves_SA\images\teaser\gm_cup_origin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539" y="1438525"/>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E:\VSRP\Smoke\Paper\SparseImageCurves_SA\images\teaser\gm_cup_re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35003" y="1440000"/>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E:\VSRP\Smoke\Paper\SparseImageCurves_SA\images\teaser\gm_cup_curve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2739" y="1438525"/>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E:\VSRP\Smoke\Paper\SparseImageCurves_SA\images\supplemental\fire_3_origina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996" y="4033200"/>
            <a:ext cx="2520000" cy="252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062" name="Picture 14" descr="E:\VSRP\Smoke\Paper\SparseImageCurves_SA\images\supplemental\fire_3_rec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35003" y="4033200"/>
            <a:ext cx="2520000" cy="252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063" name="Picture 15" descr="E:\VSRP\Smoke\Paper\SparseImageCurves_SA\images\supplemental\fire_3_curve_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12739" y="4033200"/>
            <a:ext cx="2520000"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43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Results</a:t>
            </a:r>
            <a:endParaRPr lang="zh-CN" altLang="en-US" dirty="0"/>
          </a:p>
        </p:txBody>
      </p:sp>
      <p:pic>
        <p:nvPicPr>
          <p:cNvPr id="2052" name="Picture 4" descr="E:\VSRP\Smoke\Paper\SparseImageCurves_SA\images\supplemental\stpeters_origin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00" y="1440000"/>
            <a:ext cx="2520000" cy="251999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E:\VSRP\Smoke\Paper\SparseImageCurves_SA\images\supplemental\stpeters_re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3600" y="1440000"/>
            <a:ext cx="2520000" cy="25199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VSRP\Smoke\Paper\SparseImageCurves_SA\images\supplemental\stpeters_curve_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2800" y="1439998"/>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E:\VSRP\Smoke\Paper\SparseImageCurves_SA\images\teaser\bee_origina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698" y="4032000"/>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VSRP\Smoke\Paper\SparseImageCurves_SA\images\teaser\bee_rec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50390" y="4021990"/>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E:\VSRP\Smoke\Paper\SparseImageCurves_SA\images\teaser\bee_curve_multiscale_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12800" y="4032000"/>
            <a:ext cx="2520000" cy="252577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035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Gradient vs. </a:t>
            </a:r>
            <a:r>
              <a:rPr lang="en-US" dirty="0" err="1" smtClean="0"/>
              <a:t>Laplacian</a:t>
            </a:r>
            <a:endParaRPr lang="en-CA" dirty="0"/>
          </a:p>
        </p:txBody>
      </p:sp>
      <p:pic>
        <p:nvPicPr>
          <p:cNvPr id="4" name="内容占位符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00761" y="2596654"/>
            <a:ext cx="1980000" cy="1980000"/>
          </a:xfrm>
          <a:ln>
            <a:solidFill>
              <a:schemeClr val="bg1"/>
            </a:solidFill>
          </a:ln>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9180" y="1525200"/>
            <a:ext cx="1980000" cy="1980000"/>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8791" y="1525200"/>
            <a:ext cx="1980000" cy="1980000"/>
          </a:xfrm>
          <a:prstGeom prst="rect">
            <a:avLst/>
          </a:prstGeom>
          <a:ln>
            <a:solidFill>
              <a:schemeClr val="bg1"/>
            </a:solidFill>
          </a:ln>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4812" y="1525200"/>
            <a:ext cx="1980000" cy="1980000"/>
          </a:xfrm>
          <a:prstGeom prst="rect">
            <a:avLst/>
          </a:prstGeom>
          <a:ln>
            <a:solidFill>
              <a:schemeClr val="bg1"/>
            </a:solidFill>
          </a:ln>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58127" y="3997817"/>
            <a:ext cx="1980000" cy="1980000"/>
          </a:xfrm>
          <a:prstGeom prst="rect">
            <a:avLst/>
          </a:prstGeom>
          <a:ln>
            <a:solidFill>
              <a:schemeClr val="bg1"/>
            </a:solidFill>
          </a:ln>
        </p:spPr>
      </p:pic>
      <p:pic>
        <p:nvPicPr>
          <p:cNvPr id="9" name="图片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62522" y="3962400"/>
            <a:ext cx="1980000" cy="1980000"/>
          </a:xfrm>
          <a:prstGeom prst="rect">
            <a:avLst/>
          </a:prstGeom>
          <a:ln>
            <a:solidFill>
              <a:schemeClr val="bg1"/>
            </a:solidFill>
          </a:ln>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53732" y="3969913"/>
            <a:ext cx="1980000" cy="1980000"/>
          </a:xfrm>
          <a:prstGeom prst="rect">
            <a:avLst/>
          </a:prstGeom>
        </p:spPr>
      </p:pic>
      <p:sp>
        <p:nvSpPr>
          <p:cNvPr id="11" name="TextBox 15"/>
          <p:cNvSpPr txBox="1"/>
          <p:nvPr/>
        </p:nvSpPr>
        <p:spPr>
          <a:xfrm>
            <a:off x="2992043" y="3451344"/>
            <a:ext cx="1275157" cy="461665"/>
          </a:xfrm>
          <a:prstGeom prst="rect">
            <a:avLst/>
          </a:prstGeom>
          <a:noFill/>
        </p:spPr>
        <p:txBody>
          <a:bodyPr wrap="none" rtlCol="0">
            <a:spAutoFit/>
          </a:bodyPr>
          <a:lstStyle/>
          <a:p>
            <a:r>
              <a:rPr lang="en-US" altLang="zh-CN" sz="2400" dirty="0" smtClean="0">
                <a:solidFill>
                  <a:schemeClr val="bg1"/>
                </a:solidFill>
              </a:rPr>
              <a:t>Gradient</a:t>
            </a:r>
            <a:endParaRPr lang="zh-CN" altLang="en-US" sz="2400" dirty="0">
              <a:solidFill>
                <a:schemeClr val="bg1"/>
              </a:solidFill>
            </a:endParaRPr>
          </a:p>
        </p:txBody>
      </p:sp>
      <p:sp>
        <p:nvSpPr>
          <p:cNvPr id="12" name="TextBox 15"/>
          <p:cNvSpPr txBox="1"/>
          <p:nvPr/>
        </p:nvSpPr>
        <p:spPr>
          <a:xfrm>
            <a:off x="2991748" y="5905954"/>
            <a:ext cx="1351652" cy="461665"/>
          </a:xfrm>
          <a:prstGeom prst="rect">
            <a:avLst/>
          </a:prstGeom>
          <a:noFill/>
        </p:spPr>
        <p:txBody>
          <a:bodyPr wrap="none" rtlCol="0">
            <a:spAutoFit/>
          </a:bodyPr>
          <a:lstStyle/>
          <a:p>
            <a:r>
              <a:rPr lang="en-US" altLang="zh-CN" sz="2400" dirty="0" err="1" smtClean="0">
                <a:solidFill>
                  <a:schemeClr val="bg1"/>
                </a:solidFill>
              </a:rPr>
              <a:t>Laplacian</a:t>
            </a:r>
            <a:endParaRPr lang="zh-CN" altLang="en-US" sz="2400" dirty="0">
              <a:solidFill>
                <a:schemeClr val="bg1"/>
              </a:solidFill>
            </a:endParaRPr>
          </a:p>
        </p:txBody>
      </p:sp>
      <p:sp>
        <p:nvSpPr>
          <p:cNvPr id="13" name="TextBox 15"/>
          <p:cNvSpPr txBox="1"/>
          <p:nvPr/>
        </p:nvSpPr>
        <p:spPr>
          <a:xfrm>
            <a:off x="5334000" y="3471929"/>
            <a:ext cx="1027910" cy="461665"/>
          </a:xfrm>
          <a:prstGeom prst="rect">
            <a:avLst/>
          </a:prstGeom>
          <a:noFill/>
        </p:spPr>
        <p:txBody>
          <a:bodyPr wrap="none" rtlCol="0">
            <a:spAutoFit/>
          </a:bodyPr>
          <a:lstStyle/>
          <a:p>
            <a:r>
              <a:rPr lang="en-US" altLang="zh-CN" sz="2400" dirty="0" smtClean="0">
                <a:solidFill>
                  <a:schemeClr val="bg1"/>
                </a:solidFill>
              </a:rPr>
              <a:t>Recon.</a:t>
            </a:r>
            <a:endParaRPr lang="zh-CN" altLang="en-US" sz="2400" dirty="0">
              <a:solidFill>
                <a:schemeClr val="bg1"/>
              </a:solidFill>
            </a:endParaRPr>
          </a:p>
        </p:txBody>
      </p:sp>
      <p:sp>
        <p:nvSpPr>
          <p:cNvPr id="14" name="TextBox 15"/>
          <p:cNvSpPr txBox="1"/>
          <p:nvPr/>
        </p:nvSpPr>
        <p:spPr>
          <a:xfrm>
            <a:off x="7276748" y="3474620"/>
            <a:ext cx="1257652" cy="461665"/>
          </a:xfrm>
          <a:prstGeom prst="rect">
            <a:avLst/>
          </a:prstGeom>
          <a:noFill/>
        </p:spPr>
        <p:txBody>
          <a:bodyPr wrap="none" rtlCol="0">
            <a:spAutoFit/>
          </a:bodyPr>
          <a:lstStyle/>
          <a:p>
            <a:r>
              <a:rPr lang="en-US" altLang="zh-CN" sz="2400" dirty="0" smtClean="0">
                <a:solidFill>
                  <a:schemeClr val="bg1"/>
                </a:solidFill>
              </a:rPr>
              <a:t>Diff. (8X)</a:t>
            </a:r>
            <a:endParaRPr lang="zh-CN" altLang="en-US" sz="2400" dirty="0">
              <a:solidFill>
                <a:schemeClr val="bg1"/>
              </a:solidFill>
            </a:endParaRPr>
          </a:p>
        </p:txBody>
      </p:sp>
      <p:sp>
        <p:nvSpPr>
          <p:cNvPr id="15" name="TextBox 15"/>
          <p:cNvSpPr txBox="1"/>
          <p:nvPr/>
        </p:nvSpPr>
        <p:spPr>
          <a:xfrm>
            <a:off x="5309514" y="5929521"/>
            <a:ext cx="1015086" cy="461665"/>
          </a:xfrm>
          <a:prstGeom prst="rect">
            <a:avLst/>
          </a:prstGeom>
          <a:noFill/>
        </p:spPr>
        <p:txBody>
          <a:bodyPr wrap="none" rtlCol="0">
            <a:spAutoFit/>
          </a:bodyPr>
          <a:lstStyle/>
          <a:p>
            <a:r>
              <a:rPr lang="en-US" altLang="zh-CN" sz="2400" dirty="0" smtClean="0">
                <a:solidFill>
                  <a:schemeClr val="bg1"/>
                </a:solidFill>
              </a:rPr>
              <a:t>Recon</a:t>
            </a:r>
            <a:r>
              <a:rPr lang="en-US" altLang="zh-CN" sz="2000" dirty="0" smtClean="0">
                <a:solidFill>
                  <a:schemeClr val="bg1"/>
                </a:solidFill>
              </a:rPr>
              <a:t>.</a:t>
            </a:r>
            <a:endParaRPr lang="zh-CN" altLang="en-US" sz="2000" dirty="0">
              <a:solidFill>
                <a:schemeClr val="bg1"/>
              </a:solidFill>
            </a:endParaRPr>
          </a:p>
        </p:txBody>
      </p:sp>
      <p:sp>
        <p:nvSpPr>
          <p:cNvPr id="16" name="TextBox 15"/>
          <p:cNvSpPr txBox="1"/>
          <p:nvPr/>
        </p:nvSpPr>
        <p:spPr>
          <a:xfrm>
            <a:off x="7276748" y="5906454"/>
            <a:ext cx="1257652" cy="461665"/>
          </a:xfrm>
          <a:prstGeom prst="rect">
            <a:avLst/>
          </a:prstGeom>
          <a:noFill/>
        </p:spPr>
        <p:txBody>
          <a:bodyPr wrap="none" rtlCol="0">
            <a:spAutoFit/>
          </a:bodyPr>
          <a:lstStyle/>
          <a:p>
            <a:r>
              <a:rPr lang="en-US" altLang="zh-CN" sz="2400" dirty="0" smtClean="0">
                <a:solidFill>
                  <a:schemeClr val="bg1"/>
                </a:solidFill>
              </a:rPr>
              <a:t>Diff. (8X)</a:t>
            </a:r>
            <a:endParaRPr lang="zh-CN" altLang="en-US" sz="2400" dirty="0">
              <a:solidFill>
                <a:schemeClr val="bg1"/>
              </a:solidFill>
            </a:endParaRPr>
          </a:p>
        </p:txBody>
      </p:sp>
      <p:sp>
        <p:nvSpPr>
          <p:cNvPr id="17" name="TextBox 15"/>
          <p:cNvSpPr txBox="1"/>
          <p:nvPr/>
        </p:nvSpPr>
        <p:spPr>
          <a:xfrm>
            <a:off x="990600" y="4576654"/>
            <a:ext cx="849913" cy="461665"/>
          </a:xfrm>
          <a:prstGeom prst="rect">
            <a:avLst/>
          </a:prstGeom>
          <a:noFill/>
        </p:spPr>
        <p:txBody>
          <a:bodyPr wrap="none" rtlCol="0">
            <a:spAutoFit/>
          </a:bodyPr>
          <a:lstStyle/>
          <a:p>
            <a:r>
              <a:rPr lang="en-US" altLang="zh-CN" sz="2400" dirty="0" smtClean="0">
                <a:solidFill>
                  <a:schemeClr val="bg1"/>
                </a:solidFill>
              </a:rPr>
              <a:t>Input</a:t>
            </a:r>
            <a:endParaRPr lang="zh-CN" altLang="en-US" sz="2000" dirty="0">
              <a:solidFill>
                <a:schemeClr val="bg1"/>
              </a:solidFill>
            </a:endParaRPr>
          </a:p>
        </p:txBody>
      </p:sp>
    </p:spTree>
    <p:custDataLst>
      <p:tags r:id="rId1"/>
    </p:custDataLst>
    <p:extLst>
      <p:ext uri="{BB962C8B-B14F-4D97-AF65-F5344CB8AC3E}">
        <p14:creationId xmlns:p14="http://schemas.microsoft.com/office/powerpoint/2010/main" val="3304753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with [</a:t>
            </a:r>
            <a:r>
              <a:rPr lang="en-US" dirty="0" err="1" smtClean="0"/>
              <a:t>Orzan</a:t>
            </a:r>
            <a:r>
              <a:rPr lang="en-US" dirty="0" smtClean="0"/>
              <a:t> et al. 08]</a:t>
            </a:r>
            <a:endParaRPr lang="en-CA" dirty="0"/>
          </a:p>
        </p:txBody>
      </p:sp>
      <p:pic>
        <p:nvPicPr>
          <p:cNvPr id="4" name="内容占位符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93750" y="1863339"/>
            <a:ext cx="2520000" cy="1697039"/>
          </a:xfrm>
          <a:ln>
            <a:solidFill>
              <a:schemeClr val="bg1"/>
            </a:solidFill>
          </a:ln>
        </p:spPr>
      </p:pic>
      <p:pic>
        <p:nvPicPr>
          <p:cNvPr id="7171" name="Picture 3" descr="E:\VSRP\Smoke\Paper\SparseImageCurves_SA\images\diffusion_curve\dolphin\dolphin_original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904" y="1874162"/>
            <a:ext cx="2520000" cy="1686216"/>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E:\VSRP\Smoke\Paper\SparseImageCurves_SA\images\diffusion_curve\dolphin\dolphin_origina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7904" y="4257384"/>
            <a:ext cx="2520000" cy="1686216"/>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E:\VSRP\Smoke\Paper\SparseImageCurves_SA\images\diffusion_curve\dolphin\dolphin_original_blu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1007" y="4257384"/>
            <a:ext cx="2520000" cy="1686216"/>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E:\VSRP\Smoke\Paper\SparseImageCurves_SA\images\diffusion_curve\dolphin\dolphin_our_recon_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19800" y="4257384"/>
            <a:ext cx="2520000" cy="1686216"/>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9800" y="1874162"/>
            <a:ext cx="2520000" cy="1689763"/>
          </a:xfrm>
          <a:prstGeom prst="rect">
            <a:avLst/>
          </a:prstGeom>
        </p:spPr>
      </p:pic>
      <p:sp>
        <p:nvSpPr>
          <p:cNvPr id="9" name="TextBox 15"/>
          <p:cNvSpPr txBox="1"/>
          <p:nvPr/>
        </p:nvSpPr>
        <p:spPr>
          <a:xfrm>
            <a:off x="1561741" y="3505200"/>
            <a:ext cx="962123" cy="523220"/>
          </a:xfrm>
          <a:prstGeom prst="rect">
            <a:avLst/>
          </a:prstGeom>
          <a:noFill/>
        </p:spPr>
        <p:txBody>
          <a:bodyPr wrap="none" rtlCol="0">
            <a:spAutoFit/>
          </a:bodyPr>
          <a:lstStyle/>
          <a:p>
            <a:r>
              <a:rPr lang="en-US" altLang="zh-CN" sz="2800" dirty="0" smtClean="0">
                <a:solidFill>
                  <a:schemeClr val="bg1"/>
                </a:solidFill>
              </a:rPr>
              <a:t>Input</a:t>
            </a:r>
            <a:endParaRPr lang="zh-CN" altLang="en-US" sz="2000" dirty="0">
              <a:solidFill>
                <a:schemeClr val="bg1"/>
              </a:solidFill>
            </a:endParaRPr>
          </a:p>
        </p:txBody>
      </p:sp>
      <p:sp>
        <p:nvSpPr>
          <p:cNvPr id="10" name="TextBox 15"/>
          <p:cNvSpPr txBox="1"/>
          <p:nvPr/>
        </p:nvSpPr>
        <p:spPr>
          <a:xfrm>
            <a:off x="3460760" y="3514816"/>
            <a:ext cx="2483693" cy="523220"/>
          </a:xfrm>
          <a:prstGeom prst="rect">
            <a:avLst/>
          </a:prstGeom>
          <a:noFill/>
        </p:spPr>
        <p:txBody>
          <a:bodyPr wrap="none" rtlCol="0">
            <a:spAutoFit/>
          </a:bodyPr>
          <a:lstStyle/>
          <a:p>
            <a:r>
              <a:rPr lang="en-US" altLang="zh-CN" sz="2800" dirty="0" smtClean="0">
                <a:solidFill>
                  <a:schemeClr val="bg1"/>
                </a:solidFill>
              </a:rPr>
              <a:t>Gradient curves</a:t>
            </a:r>
            <a:endParaRPr lang="zh-CN" altLang="en-US" sz="2000" dirty="0">
              <a:solidFill>
                <a:schemeClr val="bg1"/>
              </a:solidFill>
            </a:endParaRPr>
          </a:p>
        </p:txBody>
      </p:sp>
      <p:sp>
        <p:nvSpPr>
          <p:cNvPr id="11" name="TextBox 15"/>
          <p:cNvSpPr txBox="1"/>
          <p:nvPr/>
        </p:nvSpPr>
        <p:spPr>
          <a:xfrm>
            <a:off x="6553200" y="3497229"/>
            <a:ext cx="1765035" cy="523220"/>
          </a:xfrm>
          <a:prstGeom prst="rect">
            <a:avLst/>
          </a:prstGeom>
          <a:noFill/>
        </p:spPr>
        <p:txBody>
          <a:bodyPr wrap="none" rtlCol="0">
            <a:spAutoFit/>
          </a:bodyPr>
          <a:lstStyle/>
          <a:p>
            <a:r>
              <a:rPr lang="en-US" altLang="zh-CN" sz="2800" dirty="0" smtClean="0">
                <a:solidFill>
                  <a:schemeClr val="bg1"/>
                </a:solidFill>
              </a:rPr>
              <a:t>Our curves</a:t>
            </a:r>
            <a:endParaRPr lang="zh-CN" altLang="en-US" sz="2000" dirty="0">
              <a:solidFill>
                <a:schemeClr val="bg1"/>
              </a:solidFill>
            </a:endParaRPr>
          </a:p>
        </p:txBody>
      </p:sp>
      <p:sp>
        <p:nvSpPr>
          <p:cNvPr id="12" name="TextBox 15"/>
          <p:cNvSpPr txBox="1"/>
          <p:nvPr/>
        </p:nvSpPr>
        <p:spPr>
          <a:xfrm>
            <a:off x="1096159" y="5949776"/>
            <a:ext cx="2060179" cy="523220"/>
          </a:xfrm>
          <a:prstGeom prst="rect">
            <a:avLst/>
          </a:prstGeom>
          <a:noFill/>
        </p:spPr>
        <p:txBody>
          <a:bodyPr wrap="none" rtlCol="0">
            <a:spAutoFit/>
          </a:bodyPr>
          <a:lstStyle/>
          <a:p>
            <a:r>
              <a:rPr lang="en-US" altLang="zh-CN" sz="2800" dirty="0" smtClean="0">
                <a:solidFill>
                  <a:schemeClr val="bg1"/>
                </a:solidFill>
              </a:rPr>
              <a:t>Without blur</a:t>
            </a:r>
            <a:endParaRPr lang="zh-CN" altLang="en-US" sz="2000" dirty="0">
              <a:solidFill>
                <a:schemeClr val="bg1"/>
              </a:solidFill>
            </a:endParaRPr>
          </a:p>
        </p:txBody>
      </p:sp>
      <p:sp>
        <p:nvSpPr>
          <p:cNvPr id="13" name="TextBox 15"/>
          <p:cNvSpPr txBox="1"/>
          <p:nvPr/>
        </p:nvSpPr>
        <p:spPr>
          <a:xfrm>
            <a:off x="3921783" y="5943600"/>
            <a:ext cx="1561646" cy="523220"/>
          </a:xfrm>
          <a:prstGeom prst="rect">
            <a:avLst/>
          </a:prstGeom>
          <a:noFill/>
        </p:spPr>
        <p:txBody>
          <a:bodyPr wrap="none" rtlCol="0">
            <a:spAutoFit/>
          </a:bodyPr>
          <a:lstStyle/>
          <a:p>
            <a:r>
              <a:rPr lang="en-US" altLang="zh-CN" sz="2800" dirty="0" smtClean="0">
                <a:solidFill>
                  <a:schemeClr val="bg1"/>
                </a:solidFill>
              </a:rPr>
              <a:t>With blur</a:t>
            </a:r>
            <a:endParaRPr lang="zh-CN" altLang="en-US" sz="2000" dirty="0">
              <a:solidFill>
                <a:schemeClr val="bg1"/>
              </a:solidFill>
            </a:endParaRPr>
          </a:p>
        </p:txBody>
      </p:sp>
      <p:sp>
        <p:nvSpPr>
          <p:cNvPr id="14" name="TextBox 15"/>
          <p:cNvSpPr txBox="1"/>
          <p:nvPr/>
        </p:nvSpPr>
        <p:spPr>
          <a:xfrm>
            <a:off x="6455664" y="5918925"/>
            <a:ext cx="1648272" cy="523220"/>
          </a:xfrm>
          <a:prstGeom prst="rect">
            <a:avLst/>
          </a:prstGeom>
          <a:noFill/>
        </p:spPr>
        <p:txBody>
          <a:bodyPr wrap="none" rtlCol="0">
            <a:spAutoFit/>
          </a:bodyPr>
          <a:lstStyle/>
          <a:p>
            <a:r>
              <a:rPr lang="en-US" altLang="zh-CN" sz="2800" dirty="0" smtClean="0">
                <a:solidFill>
                  <a:schemeClr val="bg1"/>
                </a:solidFill>
              </a:rPr>
              <a:t>Our result</a:t>
            </a:r>
            <a:endParaRPr lang="zh-CN" altLang="en-US" sz="2000" dirty="0">
              <a:solidFill>
                <a:schemeClr val="bg1"/>
              </a:solidFill>
            </a:endParaRPr>
          </a:p>
        </p:txBody>
      </p:sp>
      <p:pic>
        <p:nvPicPr>
          <p:cNvPr id="4098" name="Picture 2" descr="H:\Montreal\VSRP\Smoke\Paper\SparseImageCurves_SA\images\diffusion_curve\dolphin\dolphin_original_2_2.bmp"/>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7904" y="4273247"/>
            <a:ext cx="2520000" cy="16793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Montreal\VSRP\Smoke\Paper\SparseImageCurves_SA\images\diffusion_curve\dolphin\dolphin_original_2_2_2.bmp"/>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0853" y="1875128"/>
            <a:ext cx="2520000" cy="1679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Montreal\VSRP\Smoke\Paper\SparseImageCurves_SA\images\diffusion_curve\dolphin\dolphin_original_blur_2.bmp"/>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6886" y="4274009"/>
            <a:ext cx="2520000" cy="167930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H:\Montreal\VSRP\Smoke\Paper\SparseImageCurves_SA\images\diffusion_curve\dolphin\dolphin_our_recon_2_2.bmp"/>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22571" y="4274009"/>
            <a:ext cx="2520000" cy="167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989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171"/>
                                        </p:tgtEl>
                                      </p:cBhvr>
                                    </p:animEffect>
                                    <p:set>
                                      <p:cBhvr>
                                        <p:cTn id="7" dur="1" fill="hold">
                                          <p:stCondLst>
                                            <p:cond delay="499"/>
                                          </p:stCondLst>
                                        </p:cTn>
                                        <p:tgtEl>
                                          <p:spTgt spid="717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7175"/>
                                        </p:tgtEl>
                                      </p:cBhvr>
                                    </p:animEffect>
                                    <p:set>
                                      <p:cBhvr>
                                        <p:cTn id="10" dur="1" fill="hold">
                                          <p:stCondLst>
                                            <p:cond delay="499"/>
                                          </p:stCondLst>
                                        </p:cTn>
                                        <p:tgtEl>
                                          <p:spTgt spid="717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7176"/>
                                        </p:tgtEl>
                                      </p:cBhvr>
                                    </p:animEffect>
                                    <p:set>
                                      <p:cBhvr>
                                        <p:cTn id="13" dur="1" fill="hold">
                                          <p:stCondLst>
                                            <p:cond delay="499"/>
                                          </p:stCondLst>
                                        </p:cTn>
                                        <p:tgtEl>
                                          <p:spTgt spid="717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7177"/>
                                        </p:tgtEl>
                                      </p:cBhvr>
                                    </p:animEffect>
                                    <p:set>
                                      <p:cBhvr>
                                        <p:cTn id="16" dur="1" fill="hold">
                                          <p:stCondLst>
                                            <p:cond delay="499"/>
                                          </p:stCondLst>
                                        </p:cTn>
                                        <p:tgtEl>
                                          <p:spTgt spid="7177"/>
                                        </p:tgtEl>
                                        <p:attrNameLst>
                                          <p:attrName>style.visibility</p:attrName>
                                        </p:attrNameLst>
                                      </p:cBhvr>
                                      <p:to>
                                        <p:strVal val="hidden"/>
                                      </p:to>
                                    </p:set>
                                  </p:childTnLst>
                                </p:cTn>
                              </p:par>
                              <p:par>
                                <p:cTn id="17" presetID="53" presetClass="entr" presetSubtype="16" fill="hold" nodeType="withEffect">
                                  <p:stCondLst>
                                    <p:cond delay="0"/>
                                  </p:stCondLst>
                                  <p:childTnLst>
                                    <p:set>
                                      <p:cBhvr>
                                        <p:cTn id="18" dur="1" fill="hold">
                                          <p:stCondLst>
                                            <p:cond delay="0"/>
                                          </p:stCondLst>
                                        </p:cTn>
                                        <p:tgtEl>
                                          <p:spTgt spid="4099"/>
                                        </p:tgtEl>
                                        <p:attrNameLst>
                                          <p:attrName>style.visibility</p:attrName>
                                        </p:attrNameLst>
                                      </p:cBhvr>
                                      <p:to>
                                        <p:strVal val="visible"/>
                                      </p:to>
                                    </p:set>
                                    <p:anim calcmode="lin" valueType="num">
                                      <p:cBhvr>
                                        <p:cTn id="19" dur="500" fill="hold"/>
                                        <p:tgtEl>
                                          <p:spTgt spid="4099"/>
                                        </p:tgtEl>
                                        <p:attrNameLst>
                                          <p:attrName>ppt_w</p:attrName>
                                        </p:attrNameLst>
                                      </p:cBhvr>
                                      <p:tavLst>
                                        <p:tav tm="0">
                                          <p:val>
                                            <p:fltVal val="0"/>
                                          </p:val>
                                        </p:tav>
                                        <p:tav tm="100000">
                                          <p:val>
                                            <p:strVal val="#ppt_w"/>
                                          </p:val>
                                        </p:tav>
                                      </p:tavLst>
                                    </p:anim>
                                    <p:anim calcmode="lin" valueType="num">
                                      <p:cBhvr>
                                        <p:cTn id="20" dur="500" fill="hold"/>
                                        <p:tgtEl>
                                          <p:spTgt spid="4099"/>
                                        </p:tgtEl>
                                        <p:attrNameLst>
                                          <p:attrName>ppt_h</p:attrName>
                                        </p:attrNameLst>
                                      </p:cBhvr>
                                      <p:tavLst>
                                        <p:tav tm="0">
                                          <p:val>
                                            <p:fltVal val="0"/>
                                          </p:val>
                                        </p:tav>
                                        <p:tav tm="100000">
                                          <p:val>
                                            <p:strVal val="#ppt_h"/>
                                          </p:val>
                                        </p:tav>
                                      </p:tavLst>
                                    </p:anim>
                                    <p:animEffect transition="in" filter="fade">
                                      <p:cBhvr>
                                        <p:cTn id="21" dur="500"/>
                                        <p:tgtEl>
                                          <p:spTgt spid="4099"/>
                                        </p:tgtEl>
                                      </p:cBhvr>
                                    </p:animEffect>
                                  </p:childTnLst>
                                </p:cTn>
                              </p:par>
                              <p:par>
                                <p:cTn id="22" presetID="53" presetClass="entr" presetSubtype="16" fill="hold" nodeType="withEffect">
                                  <p:stCondLst>
                                    <p:cond delay="0"/>
                                  </p:stCondLst>
                                  <p:childTnLst>
                                    <p:set>
                                      <p:cBhvr>
                                        <p:cTn id="23" dur="1" fill="hold">
                                          <p:stCondLst>
                                            <p:cond delay="0"/>
                                          </p:stCondLst>
                                        </p:cTn>
                                        <p:tgtEl>
                                          <p:spTgt spid="4098"/>
                                        </p:tgtEl>
                                        <p:attrNameLst>
                                          <p:attrName>style.visibility</p:attrName>
                                        </p:attrNameLst>
                                      </p:cBhvr>
                                      <p:to>
                                        <p:strVal val="visible"/>
                                      </p:to>
                                    </p:set>
                                    <p:anim calcmode="lin" valueType="num">
                                      <p:cBhvr>
                                        <p:cTn id="24" dur="500" fill="hold"/>
                                        <p:tgtEl>
                                          <p:spTgt spid="4098"/>
                                        </p:tgtEl>
                                        <p:attrNameLst>
                                          <p:attrName>ppt_w</p:attrName>
                                        </p:attrNameLst>
                                      </p:cBhvr>
                                      <p:tavLst>
                                        <p:tav tm="0">
                                          <p:val>
                                            <p:fltVal val="0"/>
                                          </p:val>
                                        </p:tav>
                                        <p:tav tm="100000">
                                          <p:val>
                                            <p:strVal val="#ppt_w"/>
                                          </p:val>
                                        </p:tav>
                                      </p:tavLst>
                                    </p:anim>
                                    <p:anim calcmode="lin" valueType="num">
                                      <p:cBhvr>
                                        <p:cTn id="25" dur="500" fill="hold"/>
                                        <p:tgtEl>
                                          <p:spTgt spid="4098"/>
                                        </p:tgtEl>
                                        <p:attrNameLst>
                                          <p:attrName>ppt_h</p:attrName>
                                        </p:attrNameLst>
                                      </p:cBhvr>
                                      <p:tavLst>
                                        <p:tav tm="0">
                                          <p:val>
                                            <p:fltVal val="0"/>
                                          </p:val>
                                        </p:tav>
                                        <p:tav tm="100000">
                                          <p:val>
                                            <p:strVal val="#ppt_h"/>
                                          </p:val>
                                        </p:tav>
                                      </p:tavLst>
                                    </p:anim>
                                    <p:animEffect transition="in" filter="fade">
                                      <p:cBhvr>
                                        <p:cTn id="26" dur="500"/>
                                        <p:tgtEl>
                                          <p:spTgt spid="4098"/>
                                        </p:tgtEl>
                                      </p:cBhvr>
                                    </p:animEffect>
                                  </p:childTnLst>
                                </p:cTn>
                              </p:par>
                              <p:par>
                                <p:cTn id="27" presetID="53" presetClass="entr" presetSubtype="16"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anim calcmode="lin" valueType="num">
                                      <p:cBhvr>
                                        <p:cTn id="29" dur="500" fill="hold"/>
                                        <p:tgtEl>
                                          <p:spTgt spid="4100"/>
                                        </p:tgtEl>
                                        <p:attrNameLst>
                                          <p:attrName>ppt_w</p:attrName>
                                        </p:attrNameLst>
                                      </p:cBhvr>
                                      <p:tavLst>
                                        <p:tav tm="0">
                                          <p:val>
                                            <p:fltVal val="0"/>
                                          </p:val>
                                        </p:tav>
                                        <p:tav tm="100000">
                                          <p:val>
                                            <p:strVal val="#ppt_w"/>
                                          </p:val>
                                        </p:tav>
                                      </p:tavLst>
                                    </p:anim>
                                    <p:anim calcmode="lin" valueType="num">
                                      <p:cBhvr>
                                        <p:cTn id="30" dur="500" fill="hold"/>
                                        <p:tgtEl>
                                          <p:spTgt spid="4100"/>
                                        </p:tgtEl>
                                        <p:attrNameLst>
                                          <p:attrName>ppt_h</p:attrName>
                                        </p:attrNameLst>
                                      </p:cBhvr>
                                      <p:tavLst>
                                        <p:tav tm="0">
                                          <p:val>
                                            <p:fltVal val="0"/>
                                          </p:val>
                                        </p:tav>
                                        <p:tav tm="100000">
                                          <p:val>
                                            <p:strVal val="#ppt_h"/>
                                          </p:val>
                                        </p:tav>
                                      </p:tavLst>
                                    </p:anim>
                                    <p:animEffect transition="in" filter="fade">
                                      <p:cBhvr>
                                        <p:cTn id="31" dur="500"/>
                                        <p:tgtEl>
                                          <p:spTgt spid="4100"/>
                                        </p:tgtEl>
                                      </p:cBhvr>
                                    </p:animEffect>
                                  </p:childTnLst>
                                </p:cTn>
                              </p:par>
                              <p:par>
                                <p:cTn id="32" presetID="53" presetClass="entr" presetSubtype="16" fill="hold" nodeType="withEffect">
                                  <p:stCondLst>
                                    <p:cond delay="0"/>
                                  </p:stCondLst>
                                  <p:childTnLst>
                                    <p:set>
                                      <p:cBhvr>
                                        <p:cTn id="33" dur="1" fill="hold">
                                          <p:stCondLst>
                                            <p:cond delay="0"/>
                                          </p:stCondLst>
                                        </p:cTn>
                                        <p:tgtEl>
                                          <p:spTgt spid="4101"/>
                                        </p:tgtEl>
                                        <p:attrNameLst>
                                          <p:attrName>style.visibility</p:attrName>
                                        </p:attrNameLst>
                                      </p:cBhvr>
                                      <p:to>
                                        <p:strVal val="visible"/>
                                      </p:to>
                                    </p:set>
                                    <p:anim calcmode="lin" valueType="num">
                                      <p:cBhvr>
                                        <p:cTn id="34" dur="500" fill="hold"/>
                                        <p:tgtEl>
                                          <p:spTgt spid="4101"/>
                                        </p:tgtEl>
                                        <p:attrNameLst>
                                          <p:attrName>ppt_w</p:attrName>
                                        </p:attrNameLst>
                                      </p:cBhvr>
                                      <p:tavLst>
                                        <p:tav tm="0">
                                          <p:val>
                                            <p:fltVal val="0"/>
                                          </p:val>
                                        </p:tav>
                                        <p:tav tm="100000">
                                          <p:val>
                                            <p:strVal val="#ppt_w"/>
                                          </p:val>
                                        </p:tav>
                                      </p:tavLst>
                                    </p:anim>
                                    <p:anim calcmode="lin" valueType="num">
                                      <p:cBhvr>
                                        <p:cTn id="35" dur="500" fill="hold"/>
                                        <p:tgtEl>
                                          <p:spTgt spid="4101"/>
                                        </p:tgtEl>
                                        <p:attrNameLst>
                                          <p:attrName>ppt_h</p:attrName>
                                        </p:attrNameLst>
                                      </p:cBhvr>
                                      <p:tavLst>
                                        <p:tav tm="0">
                                          <p:val>
                                            <p:fltVal val="0"/>
                                          </p:val>
                                        </p:tav>
                                        <p:tav tm="100000">
                                          <p:val>
                                            <p:strVal val="#ppt_h"/>
                                          </p:val>
                                        </p:tav>
                                      </p:tavLst>
                                    </p:anim>
                                    <p:animEffect transition="in" filter="fade">
                                      <p:cBhvr>
                                        <p:cTn id="36"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Comparison: FFG</a:t>
            </a:r>
            <a:endParaRPr lang="zh-CN" altLang="en-US" dirty="0"/>
          </a:p>
        </p:txBody>
      </p:sp>
      <p:pic>
        <p:nvPicPr>
          <p:cNvPr id="8194" name="Picture 2" descr="E:\VSRP\Smoke\Paper\SparseImageCurves_SA\images\thin_plate_spline\origin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373800"/>
            <a:ext cx="252000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E:\VSRP\Smoke\Paper\SparseImageCurves_SA\images\thin_plate_spline\duck_original_curv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4600" y="1373800"/>
            <a:ext cx="2520000" cy="25200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8196" name="Picture 4" descr="E:\VSRP\Smoke\Paper\SparseImageCurves_SA\images\thin_plate_spline\duck_440_recon_ou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038600"/>
            <a:ext cx="2520000" cy="2520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5"/>
          <p:cNvSpPr txBox="1"/>
          <p:nvPr/>
        </p:nvSpPr>
        <p:spPr>
          <a:xfrm>
            <a:off x="6248400" y="2286000"/>
            <a:ext cx="2819400" cy="954107"/>
          </a:xfrm>
          <a:prstGeom prst="rect">
            <a:avLst/>
          </a:prstGeom>
          <a:noFill/>
        </p:spPr>
        <p:txBody>
          <a:bodyPr wrap="square" rtlCol="0">
            <a:spAutoFit/>
          </a:bodyPr>
          <a:lstStyle/>
          <a:p>
            <a:pPr algn="ctr"/>
            <a:r>
              <a:rPr lang="en-US" altLang="zh-CN" sz="2800" dirty="0" smtClean="0">
                <a:solidFill>
                  <a:schemeClr val="bg1"/>
                </a:solidFill>
              </a:rPr>
              <a:t>Freeform vector graphics</a:t>
            </a:r>
            <a:endParaRPr lang="zh-CN" altLang="en-US" sz="2800" dirty="0">
              <a:solidFill>
                <a:schemeClr val="bg1"/>
              </a:solidFill>
            </a:endParaRPr>
          </a:p>
        </p:txBody>
      </p:sp>
      <p:sp>
        <p:nvSpPr>
          <p:cNvPr id="9" name="TextBox 15"/>
          <p:cNvSpPr txBox="1"/>
          <p:nvPr/>
        </p:nvSpPr>
        <p:spPr>
          <a:xfrm>
            <a:off x="6019800" y="5105400"/>
            <a:ext cx="2819400" cy="523220"/>
          </a:xfrm>
          <a:prstGeom prst="rect">
            <a:avLst/>
          </a:prstGeom>
          <a:noFill/>
        </p:spPr>
        <p:txBody>
          <a:bodyPr wrap="square" rtlCol="0">
            <a:spAutoFit/>
          </a:bodyPr>
          <a:lstStyle/>
          <a:p>
            <a:pPr algn="ctr"/>
            <a:r>
              <a:rPr lang="en-US" altLang="zh-CN" sz="2800" dirty="0" smtClean="0">
                <a:solidFill>
                  <a:schemeClr val="bg1"/>
                </a:solidFill>
              </a:rPr>
              <a:t>Ours</a:t>
            </a:r>
            <a:endParaRPr lang="zh-CN" altLang="en-US" sz="3200" dirty="0">
              <a:solidFill>
                <a:schemeClr val="bg1"/>
              </a:solidFill>
            </a:endParaRPr>
          </a:p>
        </p:txBody>
      </p:sp>
      <p:pic>
        <p:nvPicPr>
          <p:cNvPr id="3074" name="Picture 2" descr="E:\VSRP\Smoke\Paper\SparseImageCurves_SA\images\thin_plate_spline\duck_440_curve_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84600" y="4038600"/>
            <a:ext cx="2520000" cy="2520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022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t>Hierarchical Representation and Abstraction</a:t>
            </a:r>
            <a:endParaRPr lang="zh-CN" altLang="en-US" sz="3200" dirty="0"/>
          </a:p>
        </p:txBody>
      </p:sp>
      <p:pic>
        <p:nvPicPr>
          <p:cNvPr id="4" name="Picture 3" descr="E:\VSRP\Smoke\Paper\SparseImageCurves_SA\images\multiscale\t14_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2917855"/>
            <a:ext cx="1440000" cy="2147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7" descr="E:\VSRP\Smoke\Paper\SparseImageCurves_SA\images\multiscale\t14_6_bilap_recon_to_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0972" y="4017190"/>
            <a:ext cx="1440000" cy="2149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8" descr="E:\VSRP\Smoke\Paper\SparseImageCurves_SA\images\multiscale\t14_6_bilap_recon_to_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9144" y="4017190"/>
            <a:ext cx="1440000" cy="2149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9" descr="E:\VSRP\Smoke\Paper\SparseImageCurves_SA\images\multiscale\t14_6_bilap_recon_to_0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80813" y="3987132"/>
            <a:ext cx="1440000" cy="2149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5"/>
          <p:cNvSpPr txBox="1"/>
          <p:nvPr/>
        </p:nvSpPr>
        <p:spPr>
          <a:xfrm>
            <a:off x="145154" y="5035803"/>
            <a:ext cx="2108200" cy="461665"/>
          </a:xfrm>
          <a:prstGeom prst="rect">
            <a:avLst/>
          </a:prstGeom>
          <a:noFill/>
        </p:spPr>
        <p:txBody>
          <a:bodyPr wrap="square" rtlCol="0">
            <a:spAutoFit/>
          </a:bodyPr>
          <a:lstStyle/>
          <a:p>
            <a:pPr algn="ctr"/>
            <a:r>
              <a:rPr lang="en-US" altLang="zh-CN" sz="2400" dirty="0" smtClean="0">
                <a:solidFill>
                  <a:schemeClr val="bg1"/>
                </a:solidFill>
              </a:rPr>
              <a:t>Input</a:t>
            </a:r>
            <a:endParaRPr lang="zh-CN" altLang="en-US" sz="3200" dirty="0">
              <a:solidFill>
                <a:schemeClr val="bg1"/>
              </a:solidFill>
            </a:endParaRPr>
          </a:p>
        </p:txBody>
      </p:sp>
      <p:sp>
        <p:nvSpPr>
          <p:cNvPr id="13" name="TextBox 15"/>
          <p:cNvSpPr txBox="1"/>
          <p:nvPr/>
        </p:nvSpPr>
        <p:spPr>
          <a:xfrm>
            <a:off x="1663284" y="5035803"/>
            <a:ext cx="2108200" cy="461665"/>
          </a:xfrm>
          <a:prstGeom prst="rect">
            <a:avLst/>
          </a:prstGeom>
          <a:noFill/>
        </p:spPr>
        <p:txBody>
          <a:bodyPr wrap="square" rtlCol="0">
            <a:spAutoFit/>
          </a:bodyPr>
          <a:lstStyle/>
          <a:p>
            <a:pPr algn="ctr"/>
            <a:r>
              <a:rPr lang="en-US" altLang="zh-CN" sz="2400" dirty="0" smtClean="0">
                <a:solidFill>
                  <a:schemeClr val="bg1"/>
                </a:solidFill>
              </a:rPr>
              <a:t>Curves</a:t>
            </a:r>
            <a:endParaRPr lang="zh-CN" altLang="en-US" sz="3200" dirty="0">
              <a:solidFill>
                <a:schemeClr val="bg1"/>
              </a:solidFill>
            </a:endParaRPr>
          </a:p>
        </p:txBody>
      </p:sp>
      <p:sp>
        <p:nvSpPr>
          <p:cNvPr id="14" name="TextBox 15"/>
          <p:cNvSpPr txBox="1"/>
          <p:nvPr/>
        </p:nvSpPr>
        <p:spPr>
          <a:xfrm>
            <a:off x="3606800" y="6174827"/>
            <a:ext cx="2108200" cy="461665"/>
          </a:xfrm>
          <a:prstGeom prst="rect">
            <a:avLst/>
          </a:prstGeom>
          <a:noFill/>
        </p:spPr>
        <p:txBody>
          <a:bodyPr wrap="square" rtlCol="0">
            <a:spAutoFit/>
          </a:bodyPr>
          <a:lstStyle/>
          <a:p>
            <a:pPr algn="ctr"/>
            <a:r>
              <a:rPr lang="en-US" altLang="zh-CN" sz="2400" dirty="0" smtClean="0">
                <a:solidFill>
                  <a:schemeClr val="bg1"/>
                </a:solidFill>
              </a:rPr>
              <a:t>Scale 2</a:t>
            </a:r>
            <a:endParaRPr lang="zh-CN" altLang="en-US" sz="3200" dirty="0">
              <a:solidFill>
                <a:schemeClr val="bg1"/>
              </a:solidFill>
            </a:endParaRPr>
          </a:p>
        </p:txBody>
      </p:sp>
      <p:sp>
        <p:nvSpPr>
          <p:cNvPr id="15" name="TextBox 15"/>
          <p:cNvSpPr txBox="1"/>
          <p:nvPr/>
        </p:nvSpPr>
        <p:spPr>
          <a:xfrm>
            <a:off x="5235044" y="6205365"/>
            <a:ext cx="2108200" cy="461665"/>
          </a:xfrm>
          <a:prstGeom prst="rect">
            <a:avLst/>
          </a:prstGeom>
          <a:noFill/>
        </p:spPr>
        <p:txBody>
          <a:bodyPr wrap="square" rtlCol="0">
            <a:spAutoFit/>
          </a:bodyPr>
          <a:lstStyle/>
          <a:p>
            <a:pPr algn="ctr"/>
            <a:r>
              <a:rPr lang="en-US" altLang="zh-CN" sz="2400" dirty="0" smtClean="0">
                <a:solidFill>
                  <a:schemeClr val="bg1"/>
                </a:solidFill>
              </a:rPr>
              <a:t>Scale 1</a:t>
            </a:r>
            <a:endParaRPr lang="zh-CN" altLang="en-US" sz="3200" dirty="0">
              <a:solidFill>
                <a:schemeClr val="bg1"/>
              </a:solidFill>
            </a:endParaRPr>
          </a:p>
        </p:txBody>
      </p:sp>
      <p:sp>
        <p:nvSpPr>
          <p:cNvPr id="16" name="TextBox 15"/>
          <p:cNvSpPr txBox="1"/>
          <p:nvPr/>
        </p:nvSpPr>
        <p:spPr>
          <a:xfrm>
            <a:off x="6769100" y="6196103"/>
            <a:ext cx="2108200" cy="461665"/>
          </a:xfrm>
          <a:prstGeom prst="rect">
            <a:avLst/>
          </a:prstGeom>
          <a:noFill/>
        </p:spPr>
        <p:txBody>
          <a:bodyPr wrap="square" rtlCol="0">
            <a:spAutoFit/>
          </a:bodyPr>
          <a:lstStyle/>
          <a:p>
            <a:pPr algn="ctr"/>
            <a:r>
              <a:rPr lang="en-US" altLang="zh-CN" sz="2400" dirty="0" smtClean="0">
                <a:solidFill>
                  <a:schemeClr val="bg1"/>
                </a:solidFill>
              </a:rPr>
              <a:t>Scale 0</a:t>
            </a:r>
            <a:endParaRPr lang="zh-CN" altLang="en-US" sz="3200" dirty="0">
              <a:solidFill>
                <a:schemeClr val="bg1"/>
              </a:solidFill>
            </a:endParaRPr>
          </a:p>
        </p:txBody>
      </p:sp>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68995" y="1772083"/>
            <a:ext cx="1440000" cy="2138413"/>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0674" y="1772082"/>
            <a:ext cx="1440000" cy="2138413"/>
          </a:xfrm>
          <a:prstGeom prst="rect">
            <a:avLst/>
          </a:prstGeom>
        </p:spPr>
      </p:pic>
      <p:pic>
        <p:nvPicPr>
          <p:cNvPr id="1026" name="Picture 2" descr="C:\Users\Guofu\Desktop\新建文件夹\t14_6_curve_0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80813" y="1772083"/>
            <a:ext cx="1440000" cy="21385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uofu\Desktop\新建文件夹\t14_6_curv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57400" y="2897301"/>
            <a:ext cx="1440000" cy="21385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35124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Editing</a:t>
            </a:r>
            <a:endParaRPr lang="zh-CN" altLang="en-US" dirty="0"/>
          </a:p>
        </p:txBody>
      </p:sp>
      <p:pic>
        <p:nvPicPr>
          <p:cNvPr id="4" name="内容占位符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14599" y="2132254"/>
            <a:ext cx="2520000" cy="3221772"/>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7598" y="2132254"/>
            <a:ext cx="2520000" cy="3222187"/>
          </a:xfrm>
          <a:prstGeom prst="rect">
            <a:avLst/>
          </a:prstGeom>
          <a:ln>
            <a:solidFill>
              <a:schemeClr val="bg1"/>
            </a:solidFill>
          </a:ln>
          <a:effectLst>
            <a:outerShdw blurRad="292100" dist="139700" dir="2700000" algn="tl" rotWithShape="0">
              <a:srgbClr val="333333">
                <a:alpha val="65000"/>
              </a:srgbClr>
            </a:outerShdw>
          </a:effectLst>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6999" y="2132254"/>
            <a:ext cx="2520000" cy="3221772"/>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8800" y="2132253"/>
            <a:ext cx="2520000" cy="3221772"/>
          </a:xfrm>
          <a:prstGeom prst="rect">
            <a:avLst/>
          </a:prstGeom>
          <a:ln>
            <a:noFill/>
          </a:ln>
          <a:effectLst>
            <a:outerShdw blurRad="292100" dist="139700" dir="2700000" algn="tl" rotWithShape="0">
              <a:srgbClr val="333333">
                <a:alpha val="65000"/>
              </a:srgbClr>
            </a:outerShdw>
          </a:effectLst>
        </p:spPr>
      </p:pic>
      <p:sp>
        <p:nvSpPr>
          <p:cNvPr id="8" name="TextBox 15"/>
          <p:cNvSpPr txBox="1"/>
          <p:nvPr/>
        </p:nvSpPr>
        <p:spPr>
          <a:xfrm>
            <a:off x="920499" y="5354026"/>
            <a:ext cx="2108200" cy="523220"/>
          </a:xfrm>
          <a:prstGeom prst="rect">
            <a:avLst/>
          </a:prstGeom>
          <a:noFill/>
        </p:spPr>
        <p:txBody>
          <a:bodyPr wrap="square" rtlCol="0">
            <a:spAutoFit/>
          </a:bodyPr>
          <a:lstStyle/>
          <a:p>
            <a:pPr algn="ctr"/>
            <a:r>
              <a:rPr lang="en-US" altLang="zh-CN" sz="2800" dirty="0" smtClean="0">
                <a:solidFill>
                  <a:schemeClr val="bg1"/>
                </a:solidFill>
              </a:rPr>
              <a:t>Input</a:t>
            </a:r>
            <a:endParaRPr lang="zh-CN" altLang="en-US" sz="3200" dirty="0">
              <a:solidFill>
                <a:schemeClr val="bg1"/>
              </a:solidFill>
            </a:endParaRPr>
          </a:p>
        </p:txBody>
      </p:sp>
      <p:sp>
        <p:nvSpPr>
          <p:cNvPr id="9" name="TextBox 15"/>
          <p:cNvSpPr txBox="1"/>
          <p:nvPr/>
        </p:nvSpPr>
        <p:spPr>
          <a:xfrm>
            <a:off x="3483199" y="5354026"/>
            <a:ext cx="2108200" cy="523220"/>
          </a:xfrm>
          <a:prstGeom prst="rect">
            <a:avLst/>
          </a:prstGeom>
          <a:noFill/>
        </p:spPr>
        <p:txBody>
          <a:bodyPr wrap="square" rtlCol="0">
            <a:spAutoFit/>
          </a:bodyPr>
          <a:lstStyle/>
          <a:p>
            <a:pPr algn="ctr"/>
            <a:r>
              <a:rPr lang="en-US" altLang="zh-CN" sz="2800" dirty="0" smtClean="0">
                <a:solidFill>
                  <a:schemeClr val="bg1"/>
                </a:solidFill>
              </a:rPr>
              <a:t>Curves</a:t>
            </a:r>
            <a:endParaRPr lang="zh-CN" altLang="en-US" sz="3200" dirty="0">
              <a:solidFill>
                <a:schemeClr val="bg1"/>
              </a:solidFill>
            </a:endParaRPr>
          </a:p>
        </p:txBody>
      </p:sp>
      <p:sp>
        <p:nvSpPr>
          <p:cNvPr id="10" name="TextBox 15"/>
          <p:cNvSpPr txBox="1"/>
          <p:nvPr/>
        </p:nvSpPr>
        <p:spPr>
          <a:xfrm>
            <a:off x="5896199" y="5354025"/>
            <a:ext cx="2714401" cy="523220"/>
          </a:xfrm>
          <a:prstGeom prst="rect">
            <a:avLst/>
          </a:prstGeom>
          <a:noFill/>
        </p:spPr>
        <p:txBody>
          <a:bodyPr wrap="square" rtlCol="0">
            <a:spAutoFit/>
          </a:bodyPr>
          <a:lstStyle/>
          <a:p>
            <a:pPr algn="ctr"/>
            <a:r>
              <a:rPr lang="en-US" altLang="zh-CN" sz="2800" dirty="0" smtClean="0">
                <a:solidFill>
                  <a:schemeClr val="bg1"/>
                </a:solidFill>
              </a:rPr>
              <a:t>Reconstruction</a:t>
            </a:r>
            <a:endParaRPr lang="zh-CN" altLang="en-US" sz="3200" dirty="0">
              <a:solidFill>
                <a:schemeClr val="bg1"/>
              </a:solidFill>
            </a:endParaRPr>
          </a:p>
        </p:txBody>
      </p:sp>
      <p:sp>
        <p:nvSpPr>
          <p:cNvPr id="3" name="椭圆 2"/>
          <p:cNvSpPr/>
          <p:nvPr/>
        </p:nvSpPr>
        <p:spPr>
          <a:xfrm>
            <a:off x="6096000" y="2895600"/>
            <a:ext cx="2390999" cy="1905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p:nvSpPr>
        <p:spPr>
          <a:xfrm>
            <a:off x="5896800" y="5353200"/>
            <a:ext cx="2714401" cy="523220"/>
          </a:xfrm>
          <a:prstGeom prst="rect">
            <a:avLst/>
          </a:prstGeom>
          <a:noFill/>
        </p:spPr>
        <p:txBody>
          <a:bodyPr wrap="square" rtlCol="0">
            <a:spAutoFit/>
          </a:bodyPr>
          <a:lstStyle/>
          <a:p>
            <a:pPr algn="ctr"/>
            <a:r>
              <a:rPr lang="en-US" altLang="zh-CN" sz="2800" dirty="0" smtClean="0">
                <a:solidFill>
                  <a:schemeClr val="bg1"/>
                </a:solidFill>
              </a:rPr>
              <a:t>Edit</a:t>
            </a:r>
            <a:endParaRPr lang="zh-CN" altLang="en-US" sz="3200" dirty="0">
              <a:solidFill>
                <a:schemeClr val="bg1"/>
              </a:solidFill>
            </a:endParaRPr>
          </a:p>
        </p:txBody>
      </p:sp>
    </p:spTree>
    <p:custDataLst>
      <p:tags r:id="rId1"/>
    </p:custDataLst>
    <p:extLst>
      <p:ext uri="{BB962C8B-B14F-4D97-AF65-F5344CB8AC3E}">
        <p14:creationId xmlns:p14="http://schemas.microsoft.com/office/powerpoint/2010/main" val="1117816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500"/>
                            </p:stCondLst>
                            <p:childTnLst>
                              <p:par>
                                <p:cTn id="25" presetID="10" presetClass="exit" presetSubtype="0" fill="hold" nodeType="afterEffect">
                                  <p:stCondLst>
                                    <p:cond delay="50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xit" presetSubtype="0" fill="hold" grpId="1" nodeType="withEffect">
                                  <p:stCondLst>
                                    <p:cond delay="50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par>
                                <p:cTn id="31" presetID="10" presetClass="exit" presetSubtype="0" fill="hold" grpId="1" nodeType="withEffect">
                                  <p:stCondLst>
                                    <p:cond delay="500"/>
                                  </p:stCondLst>
                                  <p:childTnLst>
                                    <p:animEffect transition="out" filter="fade">
                                      <p:cBhvr>
                                        <p:cTn id="32" dur="500"/>
                                        <p:tgtEl>
                                          <p:spTgt spid="3"/>
                                        </p:tgtEl>
                                      </p:cBhvr>
                                    </p:animEffect>
                                    <p:set>
                                      <p:cBhvr>
                                        <p:cTn id="33" dur="1" fill="hold">
                                          <p:stCondLst>
                                            <p:cond delay="499"/>
                                          </p:stCondLst>
                                        </p:cTn>
                                        <p:tgtEl>
                                          <p:spTgt spid="3"/>
                                        </p:tgtEl>
                                        <p:attrNameLst>
                                          <p:attrName>style.visibility</p:attrName>
                                        </p:attrNameLst>
                                      </p:cBhvr>
                                      <p:to>
                                        <p:strVal val="hidden"/>
                                      </p:to>
                                    </p:set>
                                  </p:childTnLst>
                                </p:cTn>
                              </p:par>
                              <p:par>
                                <p:cTn id="34" presetID="10" presetClass="entr" presetSubtype="0" fill="hold"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3" grpId="0" animBg="1"/>
      <p:bldP spid="3" grpId="1"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Results</a:t>
            </a:r>
            <a:endParaRPr lang="en-CA" dirty="0"/>
          </a:p>
        </p:txBody>
      </p:sp>
      <p:pic>
        <p:nvPicPr>
          <p:cNvPr id="10242" name="Picture 2" descr="E:\VSRP\Smoke\Paper\SparseImageCurves_SA\images\other_results\flower_apple_origin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828824"/>
            <a:ext cx="1800000" cy="1349625"/>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E:\VSRP\Smoke\Paper\SparseImageCurves_SA\images\other_results\flower_apple_re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4783337"/>
            <a:ext cx="1800000" cy="134962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E:\VSRP\Smoke\Paper\SparseImageCurves_SA\images\other_results\flower_4_origina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600" y="1828800"/>
            <a:ext cx="1800000" cy="1349649"/>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E:\VSRP\Smoke\Paper\SparseImageCurves_SA\images\other_results\flower_4_reco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38600" y="4783337"/>
            <a:ext cx="1800000" cy="134964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E:\VSRP\Smoke\Paper\SparseImageCurves_SA\images\other_results\flower_pink_origina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07626" y="1839199"/>
            <a:ext cx="1378774"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E:\VSRP\Smoke\Paper\SparseImageCurves_SA\images\other_results\flower_pink_re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07626" y="4783337"/>
            <a:ext cx="1378774"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E:\VSRP\Smoke\Paper\SparseImageCurves_SA\images\other_results\smoke_origina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2600" y="1876762"/>
            <a:ext cx="1350000"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9" descr="E:\VSRP\Smoke\Paper\SparseImageCurves_SA\images\other_results\smoke_reco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62600" y="4782962"/>
            <a:ext cx="1350001"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E:\VSRP\Smoke\Paper\SparseImageCurves_SA\images\other_results\fire_original.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63000" y="1875331"/>
            <a:ext cx="1800000"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11" descr="E:\VSRP\Smoke\Paper\SparseImageCurves_SA\images\other_results\fire_reco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63000" y="4783337"/>
            <a:ext cx="1800000" cy="13500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76571" y="3314990"/>
            <a:ext cx="1800000" cy="1353577"/>
          </a:xfrm>
          <a:prstGeom prst="rect">
            <a:avLst/>
          </a:prstGeom>
        </p:spPr>
      </p:pic>
      <p:pic>
        <p:nvPicPr>
          <p:cNvPr id="4" name="图片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55784" y="3327035"/>
            <a:ext cx="1800000" cy="1354597"/>
          </a:xfrm>
          <a:prstGeom prst="rect">
            <a:avLst/>
          </a:prstGeom>
        </p:spPr>
      </p:pic>
      <p:pic>
        <p:nvPicPr>
          <p:cNvPr id="5" name="图片 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38600" y="3316555"/>
            <a:ext cx="1800000" cy="1352012"/>
          </a:xfrm>
          <a:prstGeom prst="rect">
            <a:avLst/>
          </a:prstGeom>
        </p:spPr>
      </p:pic>
      <p:pic>
        <p:nvPicPr>
          <p:cNvPr id="6" name="图片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100629" y="3305264"/>
            <a:ext cx="1378800" cy="1350218"/>
          </a:xfrm>
          <a:prstGeom prst="rect">
            <a:avLst/>
          </a:prstGeom>
        </p:spPr>
      </p:pic>
      <p:pic>
        <p:nvPicPr>
          <p:cNvPr id="7" name="图片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541458" y="3327035"/>
            <a:ext cx="1350000" cy="1350000"/>
          </a:xfrm>
          <a:prstGeom prst="rect">
            <a:avLst/>
          </a:prstGeom>
        </p:spPr>
      </p:pic>
    </p:spTree>
    <p:extLst>
      <p:ext uri="{BB962C8B-B14F-4D97-AF65-F5344CB8AC3E}">
        <p14:creationId xmlns:p14="http://schemas.microsoft.com/office/powerpoint/2010/main" val="3162177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a:t>
            </a:r>
            <a:endParaRPr lang="zh-CN" altLang="en-US" dirty="0"/>
          </a:p>
        </p:txBody>
      </p:sp>
      <p:sp>
        <p:nvSpPr>
          <p:cNvPr id="3" name="内容占位符 2"/>
          <p:cNvSpPr>
            <a:spLocks noGrp="1"/>
          </p:cNvSpPr>
          <p:nvPr>
            <p:ph idx="1"/>
          </p:nvPr>
        </p:nvSpPr>
        <p:spPr/>
        <p:txBody>
          <a:bodyPr/>
          <a:lstStyle/>
          <a:p>
            <a:r>
              <a:rPr lang="en-US" altLang="zh-CN" dirty="0"/>
              <a:t>Accurate and fully automatic method</a:t>
            </a:r>
            <a:endParaRPr lang="zh-CN" altLang="en-US" dirty="0"/>
          </a:p>
          <a:p>
            <a:endParaRPr lang="en-US" altLang="zh-CN" dirty="0" smtClean="0"/>
          </a:p>
          <a:p>
            <a:r>
              <a:rPr lang="en-US" altLang="zh-CN" dirty="0" err="1" smtClean="0"/>
              <a:t>Vectorize</a:t>
            </a:r>
            <a:r>
              <a:rPr lang="en-US" altLang="zh-CN" dirty="0" smtClean="0"/>
              <a:t> images using diffusion curve representation</a:t>
            </a:r>
          </a:p>
          <a:p>
            <a:pPr lvl="1"/>
            <a:r>
              <a:rPr lang="en-US" altLang="zh-CN" dirty="0" smtClean="0"/>
              <a:t>Extract curves in the </a:t>
            </a:r>
            <a:r>
              <a:rPr lang="en-US" altLang="zh-CN" dirty="0" err="1" smtClean="0"/>
              <a:t>Laplacian</a:t>
            </a:r>
            <a:r>
              <a:rPr lang="en-US" altLang="zh-CN" dirty="0" smtClean="0"/>
              <a:t>/</a:t>
            </a:r>
            <a:r>
              <a:rPr lang="en-US" altLang="zh-CN" dirty="0" err="1" smtClean="0"/>
              <a:t>bilaplacian</a:t>
            </a:r>
            <a:r>
              <a:rPr lang="en-US" altLang="zh-CN" dirty="0" smtClean="0"/>
              <a:t> domain</a:t>
            </a:r>
          </a:p>
          <a:p>
            <a:pPr lvl="1"/>
            <a:r>
              <a:rPr lang="en-US" altLang="zh-CN" dirty="0" smtClean="0"/>
              <a:t>Propose </a:t>
            </a:r>
            <a:r>
              <a:rPr lang="en-US" altLang="zh-CN" dirty="0"/>
              <a:t>h</a:t>
            </a:r>
            <a:r>
              <a:rPr lang="en-US" altLang="zh-CN" dirty="0" smtClean="0"/>
              <a:t>ierarchical fitting and multi-scale representation</a:t>
            </a:r>
          </a:p>
          <a:p>
            <a:pPr lvl="1"/>
            <a:endParaRPr lang="en-US" altLang="zh-CN" dirty="0" smtClean="0"/>
          </a:p>
        </p:txBody>
      </p:sp>
    </p:spTree>
    <p:extLst>
      <p:ext uri="{BB962C8B-B14F-4D97-AF65-F5344CB8AC3E}">
        <p14:creationId xmlns:p14="http://schemas.microsoft.com/office/powerpoint/2010/main" val="1754188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Limitations and Future Work</a:t>
            </a:r>
            <a:endParaRPr lang="zh-CN" altLang="en-US" dirty="0"/>
          </a:p>
        </p:txBody>
      </p:sp>
      <p:sp>
        <p:nvSpPr>
          <p:cNvPr id="3" name="内容占位符 2"/>
          <p:cNvSpPr>
            <a:spLocks noGrp="1"/>
          </p:cNvSpPr>
          <p:nvPr>
            <p:ph idx="1"/>
          </p:nvPr>
        </p:nvSpPr>
        <p:spPr/>
        <p:txBody>
          <a:bodyPr/>
          <a:lstStyle/>
          <a:p>
            <a:r>
              <a:rPr lang="en-US" altLang="zh-CN" dirty="0" smtClean="0"/>
              <a:t>Limitations</a:t>
            </a:r>
          </a:p>
          <a:p>
            <a:pPr lvl="1"/>
            <a:r>
              <a:rPr lang="en-US" altLang="zh-CN" dirty="0" smtClean="0"/>
              <a:t>Remove image features with low contrast</a:t>
            </a:r>
          </a:p>
          <a:p>
            <a:pPr lvl="1"/>
            <a:r>
              <a:rPr lang="en-US" altLang="zh-CN" dirty="0" smtClean="0"/>
              <a:t>Generate many short curves for noisy images</a:t>
            </a:r>
          </a:p>
          <a:p>
            <a:pPr lvl="1"/>
            <a:endParaRPr lang="en-US" altLang="zh-CN" dirty="0" smtClean="0"/>
          </a:p>
          <a:p>
            <a:r>
              <a:rPr lang="en-US" altLang="zh-CN" dirty="0" smtClean="0"/>
              <a:t>Future work</a:t>
            </a:r>
          </a:p>
          <a:p>
            <a:pPr lvl="1"/>
            <a:r>
              <a:rPr lang="en-US" altLang="zh-CN" dirty="0" smtClean="0"/>
              <a:t>3D volume </a:t>
            </a:r>
            <a:r>
              <a:rPr lang="en-US" altLang="zh-CN" dirty="0" err="1" smtClean="0"/>
              <a:t>vectorization</a:t>
            </a:r>
            <a:endParaRPr lang="en-US" altLang="zh-CN" dirty="0" smtClean="0"/>
          </a:p>
          <a:p>
            <a:pPr lvl="1"/>
            <a:r>
              <a:rPr lang="en-US" altLang="zh-CN" dirty="0" smtClean="0"/>
              <a:t>Animation sequences</a:t>
            </a:r>
          </a:p>
        </p:txBody>
      </p:sp>
    </p:spTree>
    <p:extLst>
      <p:ext uri="{BB962C8B-B14F-4D97-AF65-F5344CB8AC3E}">
        <p14:creationId xmlns:p14="http://schemas.microsoft.com/office/powerpoint/2010/main" val="1568824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Acknowledgements</a:t>
            </a:r>
            <a:endParaRPr lang="zh-CN" altLang="en-US" dirty="0"/>
          </a:p>
        </p:txBody>
      </p:sp>
      <p:sp>
        <p:nvSpPr>
          <p:cNvPr id="3" name="内容占位符 2"/>
          <p:cNvSpPr>
            <a:spLocks noGrp="1"/>
          </p:cNvSpPr>
          <p:nvPr>
            <p:ph idx="1"/>
          </p:nvPr>
        </p:nvSpPr>
        <p:spPr/>
        <p:txBody>
          <a:bodyPr/>
          <a:lstStyle/>
          <a:p>
            <a:r>
              <a:rPr lang="en-US" altLang="zh-CN" dirty="0" smtClean="0"/>
              <a:t>Anonymous reviewers</a:t>
            </a:r>
          </a:p>
          <a:p>
            <a:pPr lvl="1"/>
            <a:r>
              <a:rPr lang="en-US" altLang="zh-CN" dirty="0" smtClean="0"/>
              <a:t>Valuable suggestions and comments</a:t>
            </a:r>
            <a:endParaRPr lang="en-US" altLang="zh-CN" dirty="0"/>
          </a:p>
          <a:p>
            <a:r>
              <a:rPr lang="en-US" altLang="zh-CN" dirty="0" smtClean="0"/>
              <a:t>Adrien </a:t>
            </a:r>
            <a:r>
              <a:rPr lang="en-US" altLang="zh-CN" dirty="0" err="1" smtClean="0"/>
              <a:t>Bousseau</a:t>
            </a:r>
            <a:endParaRPr lang="en-US" altLang="zh-CN" dirty="0"/>
          </a:p>
          <a:p>
            <a:pPr lvl="1"/>
            <a:r>
              <a:rPr lang="en-US" altLang="zh-CN" dirty="0" smtClean="0"/>
              <a:t>Share the implementation of [</a:t>
            </a:r>
            <a:r>
              <a:rPr lang="en-US" altLang="zh-CN" dirty="0" err="1" smtClean="0"/>
              <a:t>Orzan</a:t>
            </a:r>
            <a:r>
              <a:rPr lang="en-US" altLang="zh-CN" dirty="0" smtClean="0"/>
              <a:t> et al. 08]</a:t>
            </a:r>
            <a:endParaRPr lang="en-US" altLang="zh-CN" dirty="0"/>
          </a:p>
          <a:p>
            <a:r>
              <a:rPr lang="en-US" altLang="zh-CN" dirty="0" smtClean="0"/>
              <a:t>Pierre </a:t>
            </a:r>
            <a:r>
              <a:rPr lang="en-US" altLang="zh-CN" dirty="0" err="1" smtClean="0"/>
              <a:t>Poulin</a:t>
            </a:r>
            <a:r>
              <a:rPr lang="en-US" altLang="zh-CN" dirty="0" smtClean="0"/>
              <a:t> and Stephen Lin for proofreading</a:t>
            </a:r>
          </a:p>
          <a:p>
            <a:r>
              <a:rPr lang="en-US" altLang="zh-CN" dirty="0" smtClean="0"/>
              <a:t>Funding</a:t>
            </a:r>
          </a:p>
          <a:p>
            <a:pPr lvl="1"/>
            <a:r>
              <a:rPr lang="en-US" altLang="zh-CN" dirty="0" smtClean="0"/>
              <a:t>NSERC and MITACS with Microsoft Game Studios</a:t>
            </a:r>
          </a:p>
          <a:p>
            <a:pPr lvl="1"/>
            <a:r>
              <a:rPr lang="en-US" altLang="zh-CN" dirty="0" smtClean="0"/>
              <a:t>NSF of China (61379087)</a:t>
            </a:r>
            <a:endParaRPr lang="zh-CN" altLang="en-US" dirty="0"/>
          </a:p>
        </p:txBody>
      </p:sp>
    </p:spTree>
    <p:extLst>
      <p:ext uri="{BB962C8B-B14F-4D97-AF65-F5344CB8AC3E}">
        <p14:creationId xmlns:p14="http://schemas.microsoft.com/office/powerpoint/2010/main" val="319472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altLang="zh-CN" dirty="0" smtClean="0"/>
          </a:p>
          <a:p>
            <a:pPr marL="0" indent="0">
              <a:buNone/>
            </a:pPr>
            <a:endParaRPr lang="en-US" altLang="zh-CN" dirty="0" smtClean="0"/>
          </a:p>
          <a:p>
            <a:pPr marL="0" indent="0">
              <a:buNone/>
            </a:pPr>
            <a:endParaRPr lang="en-US" altLang="zh-CN" sz="3600" b="1" dirty="0" smtClean="0">
              <a:solidFill>
                <a:srgbClr val="FFC000"/>
              </a:solidFill>
            </a:endParaRPr>
          </a:p>
          <a:p>
            <a:pPr marL="0" indent="0">
              <a:buNone/>
            </a:pPr>
            <a:endParaRPr lang="en-US" altLang="zh-CN" sz="3600" b="1" dirty="0">
              <a:solidFill>
                <a:srgbClr val="FFC000"/>
              </a:solidFill>
            </a:endParaRPr>
          </a:p>
          <a:p>
            <a:pPr marL="0" indent="0">
              <a:buNone/>
            </a:pPr>
            <a:r>
              <a:rPr lang="en-US" altLang="zh-CN" sz="4400" b="1" dirty="0" smtClean="0">
                <a:solidFill>
                  <a:srgbClr val="FFC000"/>
                </a:solidFill>
              </a:rPr>
              <a:t>	Thank you!</a:t>
            </a:r>
            <a:endParaRPr lang="zh-CN" altLang="en-US" sz="4400" b="1" dirty="0">
              <a:solidFill>
                <a:srgbClr val="FFC000"/>
              </a:solidFill>
            </a:endParaRPr>
          </a:p>
        </p:txBody>
      </p:sp>
    </p:spTree>
    <p:extLst>
      <p:ext uri="{BB962C8B-B14F-4D97-AF65-F5344CB8AC3E}">
        <p14:creationId xmlns:p14="http://schemas.microsoft.com/office/powerpoint/2010/main" val="3990060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Comparison: </a:t>
            </a:r>
            <a:endParaRPr lang="zh-CN" altLang="en-US" dirty="0"/>
          </a:p>
        </p:txBody>
      </p:sp>
      <p:pic>
        <p:nvPicPr>
          <p:cNvPr id="4" name="内容占位符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025630" y="1371600"/>
            <a:ext cx="1440000" cy="1440000"/>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8075" y="1371600"/>
            <a:ext cx="1440000" cy="1440000"/>
          </a:xfrm>
          <a:prstGeom prst="rect">
            <a:avLst/>
          </a:prstGeom>
          <a:ln w="19050">
            <a:solidFill>
              <a:schemeClr val="bg1"/>
            </a:solidFill>
          </a:ln>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9240" y="1371600"/>
            <a:ext cx="1440000" cy="1440000"/>
          </a:xfrm>
          <a:prstGeom prst="rect">
            <a:avLst/>
          </a:prstGeom>
          <a:ln w="3175">
            <a:solidFill>
              <a:schemeClr val="bg1"/>
            </a:solidFill>
          </a:ln>
        </p:spPr>
      </p:pic>
      <p:pic>
        <p:nvPicPr>
          <p:cNvPr id="9218" name="Picture 2" descr="E:\VSRP\Smoke\Paper\SparseImageCurves_SA\images\jeschke_compare\fish_jeschk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19475" y="3124200"/>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VSRP\Smoke\Paper\SparseImageCurves_SA\images\jeschke_compare\fish_2_ou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9240" y="3124200"/>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E:\VSRP\Smoke\Paper\SparseImageCurves_SA\images\jeschke_compare\fish_2_jeschke_zoomi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39077" y="4876800"/>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E:\VSRP\Smoke\Paper\SparseImageCurves_SA\images\jeschke_compare\fish_2_our_zoomin.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94687" y="4876800"/>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5"/>
          <p:cNvSpPr txBox="1"/>
          <p:nvPr/>
        </p:nvSpPr>
        <p:spPr>
          <a:xfrm>
            <a:off x="2334120" y="2719394"/>
            <a:ext cx="849913" cy="461665"/>
          </a:xfrm>
          <a:prstGeom prst="rect">
            <a:avLst/>
          </a:prstGeom>
          <a:noFill/>
        </p:spPr>
        <p:txBody>
          <a:bodyPr wrap="none" rtlCol="0">
            <a:spAutoFit/>
          </a:bodyPr>
          <a:lstStyle/>
          <a:p>
            <a:r>
              <a:rPr lang="en-US" altLang="zh-CN" sz="2400" dirty="0" smtClean="0">
                <a:solidFill>
                  <a:schemeClr val="bg1"/>
                </a:solidFill>
              </a:rPr>
              <a:t>Input</a:t>
            </a:r>
            <a:endParaRPr lang="zh-CN" altLang="en-US" sz="2000" dirty="0">
              <a:solidFill>
                <a:schemeClr val="bg1"/>
              </a:solidFill>
            </a:endParaRPr>
          </a:p>
        </p:txBody>
      </p:sp>
      <p:sp>
        <p:nvSpPr>
          <p:cNvPr id="11" name="TextBox 15"/>
          <p:cNvSpPr txBox="1"/>
          <p:nvPr/>
        </p:nvSpPr>
        <p:spPr>
          <a:xfrm>
            <a:off x="1971333" y="4454065"/>
            <a:ext cx="1569725" cy="461665"/>
          </a:xfrm>
          <a:prstGeom prst="rect">
            <a:avLst/>
          </a:prstGeom>
          <a:noFill/>
        </p:spPr>
        <p:txBody>
          <a:bodyPr wrap="none" rtlCol="0">
            <a:spAutoFit/>
          </a:bodyPr>
          <a:lstStyle/>
          <a:p>
            <a:r>
              <a:rPr lang="en-US" altLang="zh-CN" sz="2400" dirty="0" smtClean="0">
                <a:solidFill>
                  <a:schemeClr val="bg1"/>
                </a:solidFill>
              </a:rPr>
              <a:t>Col. Recon.</a:t>
            </a:r>
            <a:endParaRPr lang="zh-CN" altLang="en-US" sz="2000" dirty="0">
              <a:solidFill>
                <a:schemeClr val="bg1"/>
              </a:solidFill>
            </a:endParaRPr>
          </a:p>
        </p:txBody>
      </p:sp>
      <p:sp>
        <p:nvSpPr>
          <p:cNvPr id="12" name="TextBox 15"/>
          <p:cNvSpPr txBox="1"/>
          <p:nvPr/>
        </p:nvSpPr>
        <p:spPr>
          <a:xfrm>
            <a:off x="2186370" y="6248400"/>
            <a:ext cx="1273105" cy="461665"/>
          </a:xfrm>
          <a:prstGeom prst="rect">
            <a:avLst/>
          </a:prstGeom>
          <a:noFill/>
        </p:spPr>
        <p:txBody>
          <a:bodyPr wrap="none" rtlCol="0">
            <a:spAutoFit/>
          </a:bodyPr>
          <a:lstStyle/>
          <a:p>
            <a:r>
              <a:rPr lang="en-US" altLang="zh-CN" sz="2400" dirty="0" smtClean="0">
                <a:solidFill>
                  <a:schemeClr val="bg1"/>
                </a:solidFill>
              </a:rPr>
              <a:t>Close-up</a:t>
            </a:r>
            <a:endParaRPr lang="zh-CN" altLang="en-US" sz="2000" dirty="0">
              <a:solidFill>
                <a:schemeClr val="bg1"/>
              </a:solidFill>
            </a:endParaRPr>
          </a:p>
        </p:txBody>
      </p:sp>
      <p:pic>
        <p:nvPicPr>
          <p:cNvPr id="3074" name="Picture 2" descr="E:\VSRP\Smoke\Paper\SparseImageCurves_SA\images\jeschke_compare\fish_jeschke_ou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88075" y="3124200"/>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VSRP\Smoke\Paper\SparseImageCurves_SA\images\jeschke_compare\fish_2_jeschke_our_zoomin.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88075" y="4876800"/>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5"/>
          <p:cNvSpPr txBox="1"/>
          <p:nvPr/>
        </p:nvSpPr>
        <p:spPr>
          <a:xfrm>
            <a:off x="3983118" y="2738716"/>
            <a:ext cx="1030923" cy="461665"/>
          </a:xfrm>
          <a:prstGeom prst="rect">
            <a:avLst/>
          </a:prstGeom>
          <a:noFill/>
        </p:spPr>
        <p:txBody>
          <a:bodyPr wrap="none" rtlCol="0">
            <a:spAutoFit/>
          </a:bodyPr>
          <a:lstStyle/>
          <a:p>
            <a:r>
              <a:rPr lang="en-US" altLang="zh-CN" sz="2400" dirty="0" smtClean="0">
                <a:solidFill>
                  <a:schemeClr val="bg1"/>
                </a:solidFill>
              </a:rPr>
              <a:t>Curves</a:t>
            </a:r>
            <a:endParaRPr lang="zh-CN" altLang="en-US" sz="2000" dirty="0">
              <a:solidFill>
                <a:schemeClr val="bg1"/>
              </a:solidFill>
            </a:endParaRPr>
          </a:p>
        </p:txBody>
      </p:sp>
      <p:sp>
        <p:nvSpPr>
          <p:cNvPr id="16" name="TextBox 15"/>
          <p:cNvSpPr txBox="1"/>
          <p:nvPr/>
        </p:nvSpPr>
        <p:spPr>
          <a:xfrm>
            <a:off x="3611875" y="4454064"/>
            <a:ext cx="1569725" cy="461665"/>
          </a:xfrm>
          <a:prstGeom prst="rect">
            <a:avLst/>
          </a:prstGeom>
          <a:noFill/>
        </p:spPr>
        <p:txBody>
          <a:bodyPr wrap="none" rtlCol="0">
            <a:spAutoFit/>
          </a:bodyPr>
          <a:lstStyle/>
          <a:p>
            <a:r>
              <a:rPr lang="en-US" altLang="zh-CN" sz="2400" dirty="0" smtClean="0">
                <a:solidFill>
                  <a:schemeClr val="bg1"/>
                </a:solidFill>
              </a:rPr>
              <a:t>Our Recon.</a:t>
            </a:r>
            <a:endParaRPr lang="zh-CN" altLang="en-US" sz="2000" dirty="0">
              <a:solidFill>
                <a:schemeClr val="bg1"/>
              </a:solidFill>
            </a:endParaRPr>
          </a:p>
        </p:txBody>
      </p:sp>
      <p:sp>
        <p:nvSpPr>
          <p:cNvPr id="17" name="TextBox 15"/>
          <p:cNvSpPr txBox="1"/>
          <p:nvPr/>
        </p:nvSpPr>
        <p:spPr>
          <a:xfrm>
            <a:off x="3800133" y="6248399"/>
            <a:ext cx="1273105" cy="461665"/>
          </a:xfrm>
          <a:prstGeom prst="rect">
            <a:avLst/>
          </a:prstGeom>
          <a:noFill/>
        </p:spPr>
        <p:txBody>
          <a:bodyPr wrap="none" rtlCol="0">
            <a:spAutoFit/>
          </a:bodyPr>
          <a:lstStyle/>
          <a:p>
            <a:r>
              <a:rPr lang="en-US" altLang="zh-CN" sz="2400" dirty="0" smtClean="0">
                <a:solidFill>
                  <a:schemeClr val="bg1"/>
                </a:solidFill>
              </a:rPr>
              <a:t>Close-up</a:t>
            </a:r>
            <a:endParaRPr lang="zh-CN" altLang="en-US" sz="2000" dirty="0">
              <a:solidFill>
                <a:schemeClr val="bg1"/>
              </a:solidFill>
            </a:endParaRPr>
          </a:p>
        </p:txBody>
      </p:sp>
      <p:sp>
        <p:nvSpPr>
          <p:cNvPr id="18" name="TextBox 15"/>
          <p:cNvSpPr txBox="1"/>
          <p:nvPr/>
        </p:nvSpPr>
        <p:spPr>
          <a:xfrm>
            <a:off x="5634283" y="2738716"/>
            <a:ext cx="1030923" cy="461665"/>
          </a:xfrm>
          <a:prstGeom prst="rect">
            <a:avLst/>
          </a:prstGeom>
          <a:noFill/>
        </p:spPr>
        <p:txBody>
          <a:bodyPr wrap="none" rtlCol="0">
            <a:spAutoFit/>
          </a:bodyPr>
          <a:lstStyle/>
          <a:p>
            <a:r>
              <a:rPr lang="en-US" altLang="zh-CN" sz="2400" dirty="0" smtClean="0">
                <a:solidFill>
                  <a:schemeClr val="bg1"/>
                </a:solidFill>
              </a:rPr>
              <a:t>Curves</a:t>
            </a:r>
            <a:endParaRPr lang="zh-CN" altLang="en-US" sz="2000" dirty="0">
              <a:solidFill>
                <a:schemeClr val="bg1"/>
              </a:solidFill>
            </a:endParaRPr>
          </a:p>
        </p:txBody>
      </p:sp>
      <p:sp>
        <p:nvSpPr>
          <p:cNvPr id="19" name="TextBox 15"/>
          <p:cNvSpPr txBox="1"/>
          <p:nvPr/>
        </p:nvSpPr>
        <p:spPr>
          <a:xfrm>
            <a:off x="5288275" y="4470582"/>
            <a:ext cx="1569725" cy="461665"/>
          </a:xfrm>
          <a:prstGeom prst="rect">
            <a:avLst/>
          </a:prstGeom>
          <a:noFill/>
        </p:spPr>
        <p:txBody>
          <a:bodyPr wrap="none" rtlCol="0">
            <a:spAutoFit/>
          </a:bodyPr>
          <a:lstStyle/>
          <a:p>
            <a:r>
              <a:rPr lang="en-US" altLang="zh-CN" sz="2400" dirty="0" smtClean="0">
                <a:solidFill>
                  <a:schemeClr val="bg1"/>
                </a:solidFill>
              </a:rPr>
              <a:t>Our Recon.</a:t>
            </a:r>
            <a:endParaRPr lang="zh-CN" altLang="en-US" sz="2000" dirty="0">
              <a:solidFill>
                <a:schemeClr val="bg1"/>
              </a:solidFill>
            </a:endParaRPr>
          </a:p>
        </p:txBody>
      </p:sp>
      <p:sp>
        <p:nvSpPr>
          <p:cNvPr id="20" name="TextBox 15"/>
          <p:cNvSpPr txBox="1"/>
          <p:nvPr/>
        </p:nvSpPr>
        <p:spPr>
          <a:xfrm>
            <a:off x="5440675" y="6248398"/>
            <a:ext cx="1273105" cy="461665"/>
          </a:xfrm>
          <a:prstGeom prst="rect">
            <a:avLst/>
          </a:prstGeom>
          <a:noFill/>
        </p:spPr>
        <p:txBody>
          <a:bodyPr wrap="none" rtlCol="0">
            <a:spAutoFit/>
          </a:bodyPr>
          <a:lstStyle/>
          <a:p>
            <a:r>
              <a:rPr lang="en-US" altLang="zh-CN" sz="2400" dirty="0" smtClean="0">
                <a:solidFill>
                  <a:schemeClr val="bg1"/>
                </a:solidFill>
              </a:rPr>
              <a:t>Close-up</a:t>
            </a:r>
            <a:endParaRPr lang="zh-CN" altLang="en-US" sz="2000" dirty="0">
              <a:solidFill>
                <a:schemeClr val="bg1"/>
              </a:solidFill>
            </a:endParaRPr>
          </a:p>
        </p:txBody>
      </p:sp>
    </p:spTree>
    <p:custDataLst>
      <p:tags r:id="rId1"/>
    </p:custDataLst>
    <p:extLst>
      <p:ext uri="{BB962C8B-B14F-4D97-AF65-F5344CB8AC3E}">
        <p14:creationId xmlns:p14="http://schemas.microsoft.com/office/powerpoint/2010/main" val="3865833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0" presetClass="entr" presetSubtype="0" fill="hold" nodeType="afterEffect">
                                  <p:stCondLst>
                                    <p:cond delay="500"/>
                                  </p:stCondLst>
                                  <p:childTnLst>
                                    <p:set>
                                      <p:cBhvr>
                                        <p:cTn id="13" dur="1" fill="hold">
                                          <p:stCondLst>
                                            <p:cond delay="0"/>
                                          </p:stCondLst>
                                        </p:cTn>
                                        <p:tgtEl>
                                          <p:spTgt spid="9218"/>
                                        </p:tgtEl>
                                        <p:attrNameLst>
                                          <p:attrName>style.visibility</p:attrName>
                                        </p:attrNameLst>
                                      </p:cBhvr>
                                      <p:to>
                                        <p:strVal val="visible"/>
                                      </p:to>
                                    </p:set>
                                    <p:animEffect transition="in" filter="fade">
                                      <p:cBhvr>
                                        <p:cTn id="14" dur="500"/>
                                        <p:tgtEl>
                                          <p:spTgt spid="921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500"/>
                                  </p:stCondLst>
                                  <p:childTnLst>
                                    <p:set>
                                      <p:cBhvr>
                                        <p:cTn id="19" dur="1" fill="hold">
                                          <p:stCondLst>
                                            <p:cond delay="0"/>
                                          </p:stCondLst>
                                        </p:cTn>
                                        <p:tgtEl>
                                          <p:spTgt spid="3074"/>
                                        </p:tgtEl>
                                        <p:attrNameLst>
                                          <p:attrName>style.visibility</p:attrName>
                                        </p:attrNameLst>
                                      </p:cBhvr>
                                      <p:to>
                                        <p:strVal val="visible"/>
                                      </p:to>
                                    </p:set>
                                    <p:animEffect transition="in" filter="fade">
                                      <p:cBhvr>
                                        <p:cTn id="20" dur="500"/>
                                        <p:tgtEl>
                                          <p:spTgt spid="3074"/>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500"/>
                            </p:stCondLst>
                            <p:childTnLst>
                              <p:par>
                                <p:cTn id="25" presetID="10" presetClass="entr" presetSubtype="0" fill="hold" nodeType="afterEffect">
                                  <p:stCondLst>
                                    <p:cond delay="500"/>
                                  </p:stCondLst>
                                  <p:childTnLst>
                                    <p:set>
                                      <p:cBhvr>
                                        <p:cTn id="26" dur="1" fill="hold">
                                          <p:stCondLst>
                                            <p:cond delay="0"/>
                                          </p:stCondLst>
                                        </p:cTn>
                                        <p:tgtEl>
                                          <p:spTgt spid="9221"/>
                                        </p:tgtEl>
                                        <p:attrNameLst>
                                          <p:attrName>style.visibility</p:attrName>
                                        </p:attrNameLst>
                                      </p:cBhvr>
                                      <p:to>
                                        <p:strVal val="visible"/>
                                      </p:to>
                                    </p:set>
                                    <p:animEffect transition="in" filter="fade">
                                      <p:cBhvr>
                                        <p:cTn id="27" dur="500"/>
                                        <p:tgtEl>
                                          <p:spTgt spid="922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500"/>
                                  </p:stCondLst>
                                  <p:childTnLst>
                                    <p:set>
                                      <p:cBhvr>
                                        <p:cTn id="32" dur="1" fill="hold">
                                          <p:stCondLst>
                                            <p:cond delay="0"/>
                                          </p:stCondLst>
                                        </p:cTn>
                                        <p:tgtEl>
                                          <p:spTgt spid="3075"/>
                                        </p:tgtEl>
                                        <p:attrNameLst>
                                          <p:attrName>style.visibility</p:attrName>
                                        </p:attrNameLst>
                                      </p:cBhvr>
                                      <p:to>
                                        <p:strVal val="visible"/>
                                      </p:to>
                                    </p:set>
                                    <p:animEffect transition="in" filter="fade">
                                      <p:cBhvr>
                                        <p:cTn id="33" dur="500"/>
                                        <p:tgtEl>
                                          <p:spTgt spid="3075"/>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500"/>
                            </p:stCondLst>
                            <p:childTnLst>
                              <p:par>
                                <p:cTn id="46" presetID="10" presetClass="entr" presetSubtype="0" fill="hold" nodeType="afterEffect">
                                  <p:stCondLst>
                                    <p:cond delay="500"/>
                                  </p:stCondLst>
                                  <p:childTnLst>
                                    <p:set>
                                      <p:cBhvr>
                                        <p:cTn id="47" dur="1" fill="hold">
                                          <p:stCondLst>
                                            <p:cond delay="0"/>
                                          </p:stCondLst>
                                        </p:cTn>
                                        <p:tgtEl>
                                          <p:spTgt spid="9220"/>
                                        </p:tgtEl>
                                        <p:attrNameLst>
                                          <p:attrName>style.visibility</p:attrName>
                                        </p:attrNameLst>
                                      </p:cBhvr>
                                      <p:to>
                                        <p:strVal val="visible"/>
                                      </p:to>
                                    </p:set>
                                    <p:animEffect transition="in" filter="fade">
                                      <p:cBhvr>
                                        <p:cTn id="48" dur="500"/>
                                        <p:tgtEl>
                                          <p:spTgt spid="9220"/>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1500"/>
                            </p:stCondLst>
                            <p:childTnLst>
                              <p:par>
                                <p:cTn id="53" presetID="10" presetClass="entr" presetSubtype="0" fill="hold" nodeType="afterEffect">
                                  <p:stCondLst>
                                    <p:cond delay="500"/>
                                  </p:stCondLst>
                                  <p:childTnLst>
                                    <p:set>
                                      <p:cBhvr>
                                        <p:cTn id="54" dur="1" fill="hold">
                                          <p:stCondLst>
                                            <p:cond delay="0"/>
                                          </p:stCondLst>
                                        </p:cTn>
                                        <p:tgtEl>
                                          <p:spTgt spid="9223"/>
                                        </p:tgtEl>
                                        <p:attrNameLst>
                                          <p:attrName>style.visibility</p:attrName>
                                        </p:attrNameLst>
                                      </p:cBhvr>
                                      <p:to>
                                        <p:strVal val="visible"/>
                                      </p:to>
                                    </p:set>
                                    <p:animEffect transition="in" filter="fade">
                                      <p:cBhvr>
                                        <p:cTn id="55" dur="500"/>
                                        <p:tgtEl>
                                          <p:spTgt spid="9223"/>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P spid="17" grpId="0"/>
      <p:bldP spid="18" grpId="0"/>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9.6|10.6|10"/>
</p:tagLst>
</file>

<file path=ppt/tags/tag2.xml><?xml version="1.0" encoding="utf-8"?>
<p:tagLst xmlns:a="http://schemas.openxmlformats.org/drawingml/2006/main" xmlns:r="http://schemas.openxmlformats.org/officeDocument/2006/relationships" xmlns:p="http://schemas.openxmlformats.org/presentationml/2006/main">
  <p:tag name="TIMING" val="|14.3|10.2|12.8"/>
</p:tagLst>
</file>

<file path=ppt/tags/tag3.xml><?xml version="1.0" encoding="utf-8"?>
<p:tagLst xmlns:a="http://schemas.openxmlformats.org/drawingml/2006/main" xmlns:r="http://schemas.openxmlformats.org/officeDocument/2006/relationships" xmlns:p="http://schemas.openxmlformats.org/presentationml/2006/main">
  <p:tag name="TIMING" val="|21|8.3|12.9|15.5"/>
</p:tagLst>
</file>

<file path=ppt/tags/tag4.xml><?xml version="1.0" encoding="utf-8"?>
<p:tagLst xmlns:a="http://schemas.openxmlformats.org/drawingml/2006/main" xmlns:r="http://schemas.openxmlformats.org/officeDocument/2006/relationships" xmlns:p="http://schemas.openxmlformats.org/presentationml/2006/main">
  <p:tag name="TIMING" val="|1.9|0.4|0.2|0.1|0.1|0.2"/>
</p:tagLst>
</file>

<file path=ppt/tags/tag5.xml><?xml version="1.0" encoding="utf-8"?>
<p:tagLst xmlns:a="http://schemas.openxmlformats.org/drawingml/2006/main" xmlns:r="http://schemas.openxmlformats.org/officeDocument/2006/relationships" xmlns:p="http://schemas.openxmlformats.org/presentationml/2006/main">
  <p:tag name="TIMING" val="|21.3"/>
</p:tagLst>
</file>

<file path=ppt/tags/tag6.xml><?xml version="1.0" encoding="utf-8"?>
<p:tagLst xmlns:a="http://schemas.openxmlformats.org/drawingml/2006/main" xmlns:r="http://schemas.openxmlformats.org/officeDocument/2006/relationships" xmlns:p="http://schemas.openxmlformats.org/presentationml/2006/main">
  <p:tag name="TIMING" val="|3.3|4.9|20.9"/>
</p:tagLst>
</file>

<file path=ppt/tags/tag7.xml><?xml version="1.0" encoding="utf-8"?>
<p:tagLst xmlns:a="http://schemas.openxmlformats.org/drawingml/2006/main" xmlns:r="http://schemas.openxmlformats.org/officeDocument/2006/relationships" xmlns:p="http://schemas.openxmlformats.org/presentationml/2006/main">
  <p:tag name="TIMING" val="|16.1|6.9|10.4"/>
</p:tagLst>
</file>

<file path=ppt/tags/tag8.xml><?xml version="1.0" encoding="utf-8"?>
<p:tagLst xmlns:a="http://schemas.openxmlformats.org/drawingml/2006/main" xmlns:r="http://schemas.openxmlformats.org/officeDocument/2006/relationships" xmlns:p="http://schemas.openxmlformats.org/presentationml/2006/main">
  <p:tag name="TIMING" val="|11.6|7.3|4.3"/>
</p:tagLst>
</file>

<file path=ppt/tags/tag9.xml><?xml version="1.0" encoding="utf-8"?>
<p:tagLst xmlns:a="http://schemas.openxmlformats.org/drawingml/2006/main" xmlns:r="http://schemas.openxmlformats.org/officeDocument/2006/relationships" xmlns:p="http://schemas.openxmlformats.org/presentationml/2006/main">
  <p:tag name="TIMING" val="|7.7|3.2|2.9"/>
</p:tagLst>
</file>

<file path=ppt/tags/tag10.xml><?xml version="1.0" encoding="utf-8"?>
<p:tagLst xmlns:a="http://schemas.openxmlformats.org/drawingml/2006/main" xmlns:r="http://schemas.openxmlformats.org/officeDocument/2006/relationships" xmlns:p="http://schemas.openxmlformats.org/presentationml/2006/main">
  <p:tag name="TIMING" val="|2.7"/>
</p:tagLst>
</file>

<file path=ppt/tags/tag11.xml><?xml version="1.0" encoding="utf-8"?>
<p:tagLst xmlns:a="http://schemas.openxmlformats.org/drawingml/2006/main" xmlns:r="http://schemas.openxmlformats.org/officeDocument/2006/relationships" xmlns:p="http://schemas.openxmlformats.org/presentationml/2006/main">
  <p:tag name="TIMING" val="|5.7|2.7|5|1.6"/>
</p:tagLst>
</file>

<file path=ppt/tags/tag12.xml><?xml version="1.0" encoding="utf-8"?>
<p:tagLst xmlns:a="http://schemas.openxmlformats.org/drawingml/2006/main" xmlns:r="http://schemas.openxmlformats.org/officeDocument/2006/relationships" xmlns:p="http://schemas.openxmlformats.org/presentationml/2006/main">
  <p:tag name="TIMING" val="|9|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27607</TotalTime>
  <Words>2583</Words>
  <Application>Microsoft Office PowerPoint</Application>
  <PresentationFormat>On-screen Show (4:3)</PresentationFormat>
  <Paragraphs>345</Paragraphs>
  <Slides>34</Slides>
  <Notes>34</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ＭＳ Ｐゴシック</vt:lpstr>
      <vt:lpstr>新細明體</vt:lpstr>
      <vt:lpstr>宋体</vt:lpstr>
      <vt:lpstr>Arial</vt:lpstr>
      <vt:lpstr>Calibri</vt:lpstr>
      <vt:lpstr>Cambria Math</vt:lpstr>
      <vt:lpstr>Times New Roman</vt:lpstr>
      <vt:lpstr>Office Theme</vt:lpstr>
      <vt:lpstr>Hierarchical Diffusion Curves for Accurate Automatic Image Vectorization</vt:lpstr>
      <vt:lpstr>Image Vectorization</vt:lpstr>
      <vt:lpstr>Diffusion Curves</vt:lpstr>
      <vt:lpstr>Vectorization with Diffusion Curves</vt:lpstr>
      <vt:lpstr>Previous Work</vt:lpstr>
      <vt:lpstr>Our Contribution</vt:lpstr>
      <vt:lpstr>Key Idea</vt:lpstr>
      <vt:lpstr>Curve Extraction  (1D) </vt:lpstr>
      <vt:lpstr>Curve Extraction  (2D)</vt:lpstr>
      <vt:lpstr>One Result</vt:lpstr>
      <vt:lpstr>Outline </vt:lpstr>
      <vt:lpstr>Curve Extraction in the Laplacian Domain</vt:lpstr>
      <vt:lpstr>Hierarchical Representation</vt:lpstr>
      <vt:lpstr>Hierarchical Curve Construction</vt:lpstr>
      <vt:lpstr>Hierarchical Curve Construction</vt:lpstr>
      <vt:lpstr>Application – Multi-scale Abstraction</vt:lpstr>
      <vt:lpstr>Application – Multi-scale Abstraction</vt:lpstr>
      <vt:lpstr>Bilaplacian Diffusion Curves</vt:lpstr>
      <vt:lpstr>Lap./bilap. Diffusion Curves</vt:lpstr>
      <vt:lpstr>Lap./bilap. Diffusion Curves</vt:lpstr>
      <vt:lpstr>Implementation Details</vt:lpstr>
      <vt:lpstr>Results</vt:lpstr>
      <vt:lpstr>Results</vt:lpstr>
      <vt:lpstr>Comparison: Gradient vs. Laplacian</vt:lpstr>
      <vt:lpstr>Comparison with [Orzan et al. 08]</vt:lpstr>
      <vt:lpstr>Comparison: FFG</vt:lpstr>
      <vt:lpstr>Hierarchical Representation and Abstraction</vt:lpstr>
      <vt:lpstr>Editing</vt:lpstr>
      <vt:lpstr>More Results</vt:lpstr>
      <vt:lpstr>Conclusion</vt:lpstr>
      <vt:lpstr>Limitations and Future Work</vt:lpstr>
      <vt:lpstr>Acknowledgements</vt:lpstr>
      <vt:lpstr>PowerPoint Presentation</vt:lpstr>
      <vt:lpstr>Comparison: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Chan</dc:creator>
  <cp:lastModifiedBy>Xin Sun (MSRA-IG)</cp:lastModifiedBy>
  <cp:revision>980</cp:revision>
  <dcterms:created xsi:type="dcterms:W3CDTF">2011-11-15T03:18:23Z</dcterms:created>
  <dcterms:modified xsi:type="dcterms:W3CDTF">2014-12-06T07:30:00Z</dcterms:modified>
</cp:coreProperties>
</file>