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86" r:id="rId3"/>
    <p:sldId id="299" r:id="rId4"/>
    <p:sldId id="300" r:id="rId5"/>
    <p:sldId id="301" r:id="rId6"/>
    <p:sldId id="302" r:id="rId7"/>
    <p:sldId id="298" r:id="rId8"/>
    <p:sldId id="291" r:id="rId9"/>
    <p:sldId id="292" r:id="rId10"/>
    <p:sldId id="293" r:id="rId11"/>
    <p:sldId id="294" r:id="rId12"/>
    <p:sldId id="295" r:id="rId13"/>
    <p:sldId id="282" r:id="rId14"/>
    <p:sldId id="283" r:id="rId15"/>
    <p:sldId id="284" r:id="rId16"/>
    <p:sldId id="285" r:id="rId17"/>
    <p:sldId id="278" r:id="rId18"/>
    <p:sldId id="279" r:id="rId19"/>
    <p:sldId id="280" r:id="rId20"/>
    <p:sldId id="277" r:id="rId21"/>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12"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12"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12"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12"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12" charset="-128"/>
        <a:cs typeface="+mn-cs"/>
      </a:defRPr>
    </a:lvl5pPr>
    <a:lvl6pPr marL="2286000" algn="l" defTabSz="914400" rtl="0" eaLnBrk="1" latinLnBrk="0" hangingPunct="1">
      <a:defRPr kern="1200">
        <a:solidFill>
          <a:schemeClr val="tx1"/>
        </a:solidFill>
        <a:latin typeface="Arial" charset="0"/>
        <a:ea typeface="ＭＳ Ｐゴシック" pitchFamily="-112" charset="-128"/>
        <a:cs typeface="+mn-cs"/>
      </a:defRPr>
    </a:lvl6pPr>
    <a:lvl7pPr marL="2743200" algn="l" defTabSz="914400" rtl="0" eaLnBrk="1" latinLnBrk="0" hangingPunct="1">
      <a:defRPr kern="1200">
        <a:solidFill>
          <a:schemeClr val="tx1"/>
        </a:solidFill>
        <a:latin typeface="Arial" charset="0"/>
        <a:ea typeface="ＭＳ Ｐゴシック" pitchFamily="-112" charset="-128"/>
        <a:cs typeface="+mn-cs"/>
      </a:defRPr>
    </a:lvl7pPr>
    <a:lvl8pPr marL="3200400" algn="l" defTabSz="914400" rtl="0" eaLnBrk="1" latinLnBrk="0" hangingPunct="1">
      <a:defRPr kern="1200">
        <a:solidFill>
          <a:schemeClr val="tx1"/>
        </a:solidFill>
        <a:latin typeface="Arial" charset="0"/>
        <a:ea typeface="ＭＳ Ｐゴシック" pitchFamily="-112" charset="-128"/>
        <a:cs typeface="+mn-cs"/>
      </a:defRPr>
    </a:lvl8pPr>
    <a:lvl9pPr marL="3657600" algn="l" defTabSz="914400" rtl="0" eaLnBrk="1" latinLnBrk="0" hangingPunct="1">
      <a:defRPr kern="1200">
        <a:solidFill>
          <a:schemeClr val="tx1"/>
        </a:solidFill>
        <a:latin typeface="Arial"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333333"/>
    <a:srgbClr val="FAFAFA"/>
    <a:srgbClr val="C0FFC0"/>
    <a:srgbClr val="00FF00"/>
    <a:srgbClr val="FFC0C0"/>
    <a:srgbClr val="0000FF"/>
    <a:srgbClr val="00FFFF"/>
    <a:srgbClr val="C0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71" autoAdjust="0"/>
  </p:normalViewPr>
  <p:slideViewPr>
    <p:cSldViewPr snapToGrid="0" snapToObjects="1">
      <p:cViewPr>
        <p:scale>
          <a:sx n="125" d="100"/>
          <a:sy n="125" d="100"/>
        </p:scale>
        <p:origin x="-1146" y="-10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43B0F4FD-7399-4BBA-A88C-0BAE1D7829F6}" type="datetime1">
              <a:rPr lang="en-US"/>
              <a:pPr>
                <a:defRPr/>
              </a:pPr>
              <a:t>7/21/2010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75E6B46F-62DA-4173-8DD0-C52570EA5379}" type="slidenum">
              <a:rPr lang="en-US"/>
              <a:pPr>
                <a:defRPr/>
              </a:pPr>
              <a:t>‹#›</a:t>
            </a:fld>
            <a:endParaRPr lang="en-US" dirty="0"/>
          </a:p>
        </p:txBody>
      </p:sp>
    </p:spTree>
    <p:extLst>
      <p:ext uri="{BB962C8B-B14F-4D97-AF65-F5344CB8AC3E}">
        <p14:creationId xmlns:p14="http://schemas.microsoft.com/office/powerpoint/2010/main" val="306014408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ＭＳ Ｐゴシック" pitchFamily="-107"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112" charset="-128"/>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4A64A337-1A32-40D3-82A8-E5F35C1B85E1}"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this lower bound as a distance metric, we rapidly </a:t>
            </a:r>
            <a:r>
              <a:rPr lang="en-US" sz="1200" baseline="0" dirty="0" smtClean="0">
                <a:latin typeface="Arial" charset="0"/>
                <a:cs typeface="Arial" charset="0"/>
              </a:rPr>
              <a:t>find the closest lighting rays from a constructed spatial hierarchy on the points of \pi in 6D space.</a:t>
            </a:r>
          </a:p>
          <a:p>
            <a:r>
              <a:rPr lang="en-US" sz="1200" baseline="0" dirty="0" smtClean="0">
                <a:latin typeface="Arial" charset="0"/>
                <a:cs typeface="Arial" charset="0"/>
              </a:rPr>
              <a:t>This hierarchy is a perfect 8-ary tree. At first we construct a balanced </a:t>
            </a:r>
            <a:r>
              <a:rPr lang="en-US" sz="1200" baseline="0" dirty="0" err="1" smtClean="0">
                <a:latin typeface="Arial" charset="0"/>
                <a:cs typeface="Arial" charset="0"/>
              </a:rPr>
              <a:t>kd</a:t>
            </a:r>
            <a:r>
              <a:rPr lang="en-US" sz="1200" baseline="0" dirty="0" smtClean="0">
                <a:latin typeface="Arial" charset="0"/>
                <a:cs typeface="Arial" charset="0"/>
              </a:rPr>
              <a:t>-tree with median splitting, with </a:t>
            </a:r>
            <a:r>
              <a:rPr lang="en-US" sz="1200" b="0" i="0" u="none" strike="noStrike" kern="1200" baseline="0" dirty="0" smtClean="0">
                <a:solidFill>
                  <a:schemeClr val="tx1"/>
                </a:solidFill>
                <a:latin typeface="+mn-lt"/>
                <a:ea typeface="ＭＳ Ｐゴシック" pitchFamily="-107" charset="-128"/>
                <a:cs typeface="Arial" charset="0"/>
              </a:rPr>
              <a:t>e</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ach leaf node containing at least 4 points.</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We then collapse every three non-leaf levels into one level. Thus each non-leaf node has exactly 8 children.</a:t>
            </a:r>
          </a:p>
          <a:p>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We traverse the hierarchy in depth first order. The buffer locations of parents, children and siblings can be determined from a node’s position since the hierarchy is a perfect 8-ary tree. So this technique is a form of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stackless</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traversal.</a:t>
            </a:r>
            <a:endParaRPr lang="en-US" sz="1200" baseline="0" dirty="0" smtClean="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10</a:t>
            </a:fld>
            <a:endParaRPr lang="en-US" dirty="0"/>
          </a:p>
        </p:txBody>
      </p:sp>
    </p:spTree>
    <p:extLst>
      <p:ext uri="{BB962C8B-B14F-4D97-AF65-F5344CB8AC3E}">
        <p14:creationId xmlns:p14="http://schemas.microsoft.com/office/powerpoint/2010/main" val="2741370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detect</a:t>
            </a:r>
            <a:r>
              <a:rPr lang="en-US" baseline="0" dirty="0" smtClean="0"/>
              <a:t>ing intersections in 6D parametric space and locating the exact intersection position in primal space, the radiance estimation at this point is also computed in primal space.</a:t>
            </a:r>
          </a:p>
          <a:p>
            <a:endParaRPr lang="en-US" baseline="0" dirty="0" smtClean="0"/>
          </a:p>
          <a:p>
            <a:r>
              <a:rPr lang="en-US" baseline="0" dirty="0" smtClean="0"/>
              <a:t>This estimation is built under two assumptions</a:t>
            </a:r>
            <a:r>
              <a:rPr lang="en-US" baseline="0" dirty="0" smtClean="0"/>
              <a:t>.</a:t>
            </a:r>
          </a:p>
          <a:p>
            <a:r>
              <a:rPr lang="en-US" baseline="0" dirty="0" smtClean="0"/>
              <a:t>[click]</a:t>
            </a:r>
            <a:endParaRPr lang="en-US" baseline="0" dirty="0" smtClean="0"/>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First, a kernel of radius r is needed in practice since the probability of two lines intersecting each other approaches zero</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[click]</a:t>
            </a:r>
            <a:endParaRPr lang="en-US" sz="1200" b="0" i="0" u="none" strike="noStrike" kern="1200" baseline="0" dirty="0" smtClean="0">
              <a:solidFill>
                <a:schemeClr val="tx1"/>
              </a:solidFill>
              <a:latin typeface="+mn-lt"/>
              <a:ea typeface="ＭＳ Ｐゴシック" pitchFamily="-107" charset="-128"/>
              <a:cs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rPr>
              <a:t>Second, because r is small, we assume the radiance between x1 and x2 is constant, and represented by x</a:t>
            </a:r>
            <a:r>
              <a:rPr lang="en-US" sz="1200" b="0" i="0" u="none" strike="noStrike" kern="1200" baseline="0" dirty="0" smtClean="0">
                <a:solidFill>
                  <a:schemeClr val="tx1"/>
                </a:solidFill>
                <a:latin typeface="+mn-lt"/>
                <a:ea typeface="ＭＳ Ｐゴシック" pitchFamily="-107" charset="-128"/>
              </a:rPr>
              <a:t>’’.</a:t>
            </a:r>
          </a:p>
          <a:p>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rPr>
              <a:t>We accumulate all intersecting lighting rays to generate the final radiance of each viewing ray.</a:t>
            </a:r>
          </a:p>
          <a:p>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rPr>
              <a:t>The formulation of radiance estimation is shown here. Please refer to our paper for the formula derivation.</a:t>
            </a:r>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11</a:t>
            </a:fld>
            <a:endParaRPr lang="en-US" dirty="0"/>
          </a:p>
        </p:txBody>
      </p:sp>
    </p:spTree>
    <p:extLst>
      <p:ext uri="{BB962C8B-B14F-4D97-AF65-F5344CB8AC3E}">
        <p14:creationId xmlns:p14="http://schemas.microsoft.com/office/powerpoint/2010/main" val="1165121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several details of our algorithm.</a:t>
            </a:r>
          </a:p>
          <a:p>
            <a:r>
              <a:rPr lang="en-US" baseline="0" dirty="0" smtClean="0"/>
              <a:t>[click]</a:t>
            </a:r>
            <a:endParaRPr lang="en-US" baseline="0" dirty="0" smtClean="0"/>
          </a:p>
          <a:p>
            <a:r>
              <a:rPr lang="en-US" baseline="0" dirty="0" smtClean="0"/>
              <a:t>First, during tracing of lighting rays and viewing rays, t</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he rays may be reflected and refracted multiple times. We should compute the initial flux of each lighting ray segment and the initial transmittance-to-viewpoint of each viewing ray segment.</a:t>
            </a:r>
          </a:p>
          <a:p>
            <a:r>
              <a:rPr lang="en-US" sz="1200" b="0" i="0" u="none" strike="noStrike" kern="1200" baseline="0" dirty="0" smtClean="0">
                <a:solidFill>
                  <a:schemeClr val="tx1"/>
                </a:solidFill>
                <a:latin typeface="+mn-lt"/>
                <a:ea typeface="ＭＳ Ｐゴシック" pitchFamily="-107" charset="-128"/>
              </a:rPr>
              <a:t>[click]</a:t>
            </a:r>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rPr>
              <a:t>Second, the radiance of a lighting ray at the intersection point is computed with the distance between of the initial position of the lighting ray and the intersection point. Also, the radiance of the viewing ray should also be attenuated by the distance between of the initial position of the viewing ray and the intersection point.</a:t>
            </a:r>
          </a:p>
          <a:p>
            <a:r>
              <a:rPr lang="en-US" sz="1200" b="0" i="0" u="none" strike="noStrike" kern="1200" baseline="0" dirty="0" smtClean="0">
                <a:solidFill>
                  <a:schemeClr val="tx1"/>
                </a:solidFill>
                <a:latin typeface="+mn-lt"/>
                <a:ea typeface="ＭＳ Ｐゴシック" pitchFamily="-107" charset="-128"/>
              </a:rPr>
              <a:t>[click]</a:t>
            </a:r>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rPr>
              <a:t>Third, we record the pixels where all viewing ray segments come from. So the gathered radiance of each viewing ray can be deposited to corresponding pixel independently.</a:t>
            </a:r>
          </a:p>
          <a:p>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rPr>
              <a:t>Now, I will show you some demos.</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12</a:t>
            </a:fld>
            <a:endParaRPr lang="en-US" dirty="0"/>
          </a:p>
        </p:txBody>
      </p:sp>
    </p:spTree>
    <p:extLst>
      <p:ext uri="{BB962C8B-B14F-4D97-AF65-F5344CB8AC3E}">
        <p14:creationId xmlns:p14="http://schemas.microsoft.com/office/powerpoint/2010/main" val="3653256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Both reflection and refraction are computed in this scene, producing a multitude of high frequency lighting effects.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Volumetric caustics are visible from reflectors as well as refractors, such as the red caustics generated by the soccer ball that are reflected and refracted by the player’s body.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For viewing rays that reflect towards volumetric caustics, bright projections of the caustics are found at the reflection points, such as the bright spot on the left side of the ball.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Besides volumetric caustics, glows around light sources are reflected on the objects as well.</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13</a:t>
            </a:fld>
            <a:endParaRPr lang="en-US" dirty="0"/>
          </a:p>
        </p:txBody>
      </p:sp>
    </p:spTree>
    <p:extLst>
      <p:ext uri="{BB962C8B-B14F-4D97-AF65-F5344CB8AC3E}">
        <p14:creationId xmlns:p14="http://schemas.microsoft.com/office/powerpoint/2010/main" val="1020432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In this scene, our line space gathering technique is used to render volumetric caustics, while photon mapping is applied to render surface caustics.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Since the crystal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Taj</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Mahal</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is composed of many components, light travels through the scene along complex paths with many specular interactions. The intricacy of flux transport in this example leads to various fine-scale details. Even though many of the lighting rays consist of numerous short line segments, our method nevertheless is considerably more efficient in computation and storage than volumetric photon mapping.</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14</a:t>
            </a:fld>
            <a:endParaRPr lang="en-US" dirty="0"/>
          </a:p>
        </p:txBody>
      </p:sp>
    </p:spTree>
    <p:extLst>
      <p:ext uri="{BB962C8B-B14F-4D97-AF65-F5344CB8AC3E}">
        <p14:creationId xmlns:p14="http://schemas.microsoft.com/office/powerpoint/2010/main" val="3493956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In this scene, the fog effects result from both direct lighting from a window and reflected lighting by the mirror and metallic basin.</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The cyan bottle generates volumetric caustics in two directions corresponding to the direct lighting and mirror reflected lighting.</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We notice that the volumetric caustics from large object of the basin and small object of the cyan bottle are both clear and full of details.</a:t>
            </a:r>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15</a:t>
            </a:fld>
            <a:endParaRPr lang="en-US" dirty="0"/>
          </a:p>
        </p:txBody>
      </p:sp>
    </p:spTree>
    <p:extLst>
      <p:ext uri="{BB962C8B-B14F-4D97-AF65-F5344CB8AC3E}">
        <p14:creationId xmlns:p14="http://schemas.microsoft.com/office/powerpoint/2010/main" val="905315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In this scene, the reflections and refractions of the submerged submarine generate caustics both in the water and on the sand.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The top part of the submarine exhibits reflections of volume caustics, while the bottom of the submarine reflects caustics from the surface below.</a:t>
            </a:r>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16</a:t>
            </a:fld>
            <a:endParaRPr lang="en-US" dirty="0"/>
          </a:p>
        </p:txBody>
      </p:sp>
    </p:spTree>
    <p:extLst>
      <p:ext uri="{BB962C8B-B14F-4D97-AF65-F5344CB8AC3E}">
        <p14:creationId xmlns:p14="http://schemas.microsoft.com/office/powerpoint/2010/main" val="26223253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Performance and memory comparisons between our technique and volumetric photon mapping are listed here.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For CPU implementations of both algorithms with comparable levels of rendering quality, our line space gathering uses more than an order of magnitude less memory, and also has about one order of magnitude higher rendering performance. </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With our GPU implementation of LSG, performance improves by another order of magnitude. </a:t>
            </a:r>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17</a:t>
            </a:fld>
            <a:endParaRPr lang="en-US" dirty="0"/>
          </a:p>
        </p:txBody>
      </p:sp>
    </p:spTree>
    <p:extLst>
      <p:ext uri="{BB962C8B-B14F-4D97-AF65-F5344CB8AC3E}">
        <p14:creationId xmlns:p14="http://schemas.microsoft.com/office/powerpoint/2010/main" val="3357863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conclude our work, we</a:t>
            </a:r>
            <a:r>
              <a:rPr lang="en-US" baseline="0" dirty="0" smtClean="0"/>
              <a:t> used lighting rays and viewing rays instead of photons and ray marching to introduce great efficiency in both storage and computation.</a:t>
            </a:r>
          </a:p>
          <a:p>
            <a:endParaRPr lang="en-US" baseline="0" dirty="0" smtClean="0"/>
          </a:p>
          <a:p>
            <a:r>
              <a:rPr lang="en-US" baseline="0" dirty="0" smtClean="0"/>
              <a:t>To accelerate the search of lighting rays nearest to given viewing rays, we convert them to 6D points and </a:t>
            </a:r>
            <a:r>
              <a:rPr lang="en-US" baseline="0" dirty="0" err="1" smtClean="0"/>
              <a:t>hyperplanes</a:t>
            </a:r>
            <a:r>
              <a:rPr lang="en-US" baseline="0" dirty="0" smtClean="0"/>
              <a:t> with their </a:t>
            </a:r>
            <a:r>
              <a:rPr lang="en-US" sz="1200" dirty="0" err="1" smtClean="0">
                <a:latin typeface="Arial" charset="0"/>
                <a:cs typeface="Arial" charset="0"/>
              </a:rPr>
              <a:t>Plücker</a:t>
            </a:r>
            <a:r>
              <a:rPr lang="en-US" sz="1200" dirty="0" smtClean="0">
                <a:latin typeface="Arial" charset="0"/>
                <a:ea typeface="ＭＳ Ｐゴシック" pitchFamily="-112" charset="-128"/>
                <a:cs typeface="Arial" charset="0"/>
              </a:rPr>
              <a:t> coordinates</a:t>
            </a:r>
            <a:r>
              <a:rPr lang="en-US" sz="1200" baseline="0" dirty="0" smtClean="0">
                <a:latin typeface="Arial" charset="0"/>
                <a:ea typeface="ＭＳ Ｐゴシック" pitchFamily="-112" charset="-128"/>
                <a:cs typeface="Arial" charset="0"/>
              </a:rPr>
              <a:t> and coefficients respectively. In the parametric space, we can construct a hierarchy on the 6D points.</a:t>
            </a:r>
          </a:p>
          <a:p>
            <a:endParaRPr lang="en-US" sz="1200" baseline="0" dirty="0" smtClean="0">
              <a:latin typeface="Arial" charset="0"/>
              <a:ea typeface="ＭＳ Ｐゴシック" pitchFamily="-112" charset="-128"/>
              <a:cs typeface="Arial" charset="0"/>
            </a:endParaRPr>
          </a:p>
          <a:p>
            <a:r>
              <a:rPr lang="en-US" sz="1200" baseline="0" dirty="0" smtClean="0">
                <a:latin typeface="Arial" charset="0"/>
                <a:ea typeface="ＭＳ Ｐゴシック" pitchFamily="-112" charset="-128"/>
                <a:cs typeface="Arial" charset="0"/>
              </a:rPr>
              <a:t>We also formulate radiance estimation between an intersecting lighting ray and viewing ray.</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18</a:t>
            </a:fld>
            <a:endParaRPr lang="en-US" dirty="0"/>
          </a:p>
        </p:txBody>
      </p:sp>
    </p:spTree>
    <p:extLst>
      <p:ext uri="{BB962C8B-B14F-4D97-AF65-F5344CB8AC3E}">
        <p14:creationId xmlns:p14="http://schemas.microsoft.com/office/powerpoint/2010/main" val="908111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In future work, there are a few issues we intend to examine. </a:t>
            </a:r>
          </a:p>
          <a:p>
            <a:endParaRPr lang="en-US" sz="1200" b="0" i="0" u="none" strike="noStrike" kern="1200" baseline="0" dirty="0" smtClean="0">
              <a:solidFill>
                <a:schemeClr val="tx1"/>
              </a:solidFill>
              <a:latin typeface="+mn-lt"/>
              <a:ea typeface="ＭＳ Ｐゴシック" pitchFamily="-107" charset="-128"/>
              <a:cs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We plan to investigate methods for constructing a hierarchy based on line segments instead of entire lines, which would elevate the efficiency of our technique. </a:t>
            </a:r>
          </a:p>
          <a:p>
            <a:endParaRPr lang="en-US" sz="1200" b="0" i="0" u="none" strike="noStrike" kern="1200" baseline="0" dirty="0" smtClean="0">
              <a:solidFill>
                <a:schemeClr val="tx1"/>
              </a:solidFill>
              <a:latin typeface="+mn-lt"/>
              <a:ea typeface="ＭＳ Ｐゴシック" pitchFamily="-107" charset="-128"/>
              <a:cs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In addition, we will experiment with adaptive kernels in the nearest neighbor search with the aim of improving rendering quality in areas with low light ray density. </a:t>
            </a:r>
          </a:p>
          <a:p>
            <a:endParaRPr lang="en-US" sz="1200" b="0" i="0" u="none" strike="noStrike" kern="1200" baseline="0" dirty="0" smtClean="0">
              <a:solidFill>
                <a:schemeClr val="tx1"/>
              </a:solidFill>
              <a:latin typeface="+mn-lt"/>
              <a:ea typeface="ＭＳ Ｐゴシック" pitchFamily="-107" charset="-128"/>
              <a:cs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Finally, we plan to seek extensions of our technique for efficient rendering of multiple scattering and inhomogeneous participating media.</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19</a:t>
            </a:fld>
            <a:endParaRPr lang="en-US" dirty="0"/>
          </a:p>
        </p:txBody>
      </p:sp>
    </p:spTree>
    <p:extLst>
      <p:ext uri="{BB962C8B-B14F-4D97-AF65-F5344CB8AC3E}">
        <p14:creationId xmlns:p14="http://schemas.microsoft.com/office/powerpoint/2010/main" val="2682934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our work, we </a:t>
            </a:r>
            <a:r>
              <a:rPr lang="en-US" baseline="0" dirty="0" smtClean="0"/>
              <a:t>render high quality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single scattering in large scenes with homogeneous participating media.</a:t>
            </a:r>
          </a:p>
          <a:p>
            <a:r>
              <a:rPr lang="en-US" sz="1200" b="0" i="0" u="none" strike="noStrike" kern="1200" baseline="0" dirty="0" smtClean="0">
                <a:solidFill>
                  <a:schemeClr val="tx1"/>
                </a:solidFill>
                <a:latin typeface="+mn-lt"/>
                <a:ea typeface="ＭＳ Ｐゴシック" pitchFamily="-107" charset="-128"/>
              </a:rPr>
              <a:t>Our renderings include important high-frequency lighting effects such as volumetric caustics.</a:t>
            </a:r>
          </a:p>
          <a:p>
            <a:r>
              <a:rPr lang="en-US" sz="1200" b="0" i="0" u="none" strike="noStrike" kern="1200" baseline="0" dirty="0" smtClean="0">
                <a:solidFill>
                  <a:schemeClr val="tx1"/>
                </a:solidFill>
                <a:latin typeface="+mn-lt"/>
                <a:ea typeface="ＭＳ Ｐゴシック" pitchFamily="-107" charset="-128"/>
              </a:rPr>
              <a:t>Multiple specular bounces from reflections and refractions are included in light paths.</a:t>
            </a:r>
          </a:p>
          <a:p>
            <a:r>
              <a:rPr lang="en-US" sz="1200" b="0" i="0" u="none" strike="noStrike" kern="1200" baseline="0" dirty="0" smtClean="0">
                <a:solidFill>
                  <a:schemeClr val="tx1"/>
                </a:solidFill>
                <a:latin typeface="+mn-lt"/>
                <a:ea typeface="ＭＳ Ｐゴシック" pitchFamily="-107" charset="-128"/>
              </a:rPr>
              <a:t>And our method is very efficient both in terms of storage and computation compared with previous methods.</a:t>
            </a:r>
          </a:p>
          <a:p>
            <a:endParaRPr lang="en-US" sz="1200" b="0" i="0" u="none" strike="noStrike" kern="1200" baseline="0" dirty="0" smtClean="0">
              <a:solidFill>
                <a:schemeClr val="tx1"/>
              </a:solidFill>
              <a:latin typeface="+mn-lt"/>
              <a:ea typeface="ＭＳ Ｐゴシック" pitchFamily="-107" charset="-128"/>
            </a:endParaRPr>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2</a:t>
            </a:fld>
            <a:endParaRPr lang="en-US" dirty="0"/>
          </a:p>
        </p:txBody>
      </p:sp>
    </p:spTree>
    <p:extLst>
      <p:ext uri="{BB962C8B-B14F-4D97-AF65-F5344CB8AC3E}">
        <p14:creationId xmlns:p14="http://schemas.microsoft.com/office/powerpoint/2010/main" val="217742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We would like to thank the anonymous reviewers for their helpful comments.</a:t>
            </a:r>
          </a:p>
          <a:p>
            <a:endParaRPr lang="en-US" sz="1200" b="0" i="0" u="none" strike="noStrike" kern="1200" baseline="0" dirty="0" smtClean="0">
              <a:solidFill>
                <a:schemeClr val="tx1"/>
              </a:solidFill>
              <a:latin typeface="+mn-lt"/>
              <a:ea typeface="ＭＳ Ｐゴシック" pitchFamily="-107"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zh-CN" dirty="0" smtClean="0"/>
              <a:t>Thanks very much for your attention.</a:t>
            </a:r>
          </a:p>
          <a:p>
            <a:endParaRPr lang="en-US" dirty="0" smtClean="0">
              <a:ea typeface="ＭＳ Ｐゴシック" pitchFamily="-112"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E4781724-6CD1-47FD-A634-C3F55D6E2228}" type="slidenum">
              <a:rPr lang="en-US" smtClean="0"/>
              <a:pPr eaLnBrk="1" hangingPunct="1"/>
              <a:t>20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Traditionally, volumetric photon</a:t>
            </a:r>
            <a:r>
              <a:rPr lang="en-US" baseline="0" dirty="0" smtClean="0"/>
              <a:t> mapping has been the only solution t</a:t>
            </a:r>
            <a:r>
              <a:rPr lang="en-US" dirty="0" smtClean="0"/>
              <a:t>o render high quality volumetric effects. </a:t>
            </a:r>
          </a:p>
          <a:p>
            <a:endParaRPr lang="en-US" dirty="0" smtClean="0"/>
          </a:p>
          <a:p>
            <a:r>
              <a:rPr lang="en-US" dirty="0" smtClean="0"/>
              <a:t>It contains</a:t>
            </a:r>
            <a:r>
              <a:rPr lang="en-US" baseline="0" dirty="0" smtClean="0"/>
              <a:t> two phases</a:t>
            </a:r>
            <a:r>
              <a:rPr lang="en-US" baseline="0" dirty="0" smtClean="0"/>
              <a:t>.</a:t>
            </a:r>
          </a:p>
          <a:p>
            <a:endParaRPr lang="en-US" baseline="0" dirty="0" smtClean="0"/>
          </a:p>
          <a:p>
            <a:r>
              <a:rPr lang="en-US" baseline="0" dirty="0" smtClean="0"/>
              <a:t>[click]</a:t>
            </a:r>
            <a:endParaRPr lang="en-US" baseline="0" dirty="0" smtClean="0"/>
          </a:p>
          <a:p>
            <a:r>
              <a:rPr lang="en-US" baseline="0" dirty="0" smtClean="0"/>
              <a:t>In the first phase, photons are shot from light sources, and deposited in the volume according to properties of the participating media.</a:t>
            </a:r>
          </a:p>
          <a:p>
            <a:r>
              <a:rPr lang="en-US" baseline="0" dirty="0" smtClean="0"/>
              <a:t>To render high quality effects in a large volume, a huge number of photons is necessary, which leads to a high storage cost.</a:t>
            </a:r>
          </a:p>
          <a:p>
            <a:endParaRPr lang="en-US" baseline="0" dirty="0" smtClean="0"/>
          </a:p>
          <a:p>
            <a:r>
              <a:rPr lang="en-US" baseline="0" dirty="0" smtClean="0"/>
              <a:t>[click]</a:t>
            </a:r>
            <a:endParaRPr lang="en-US" baseline="0" dirty="0" smtClean="0"/>
          </a:p>
          <a:p>
            <a:r>
              <a:rPr lang="en-US" baseline="0" dirty="0" smtClean="0"/>
              <a:t>In the second phase, the viewing rays are marched through the volume with many steps, and at the sample position of each step, radiance is estimated by gathering the nearest photons in the volume. The final radiance of each viewing ray is computed by accumulation of radiance from all sample points along the ray.</a:t>
            </a:r>
          </a:p>
          <a:p>
            <a:r>
              <a:rPr lang="en-US" baseline="0" dirty="0" smtClean="0"/>
              <a:t>To obtain detailed volumetric effects, very small marching steps must be used to generate many sampling points, which leads to expensive computation for radiance estimation.</a:t>
            </a:r>
          </a:p>
          <a:p>
            <a:endParaRPr lang="en-US" baseline="0" dirty="0" smtClean="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3</a:t>
            </a:fld>
            <a:endParaRPr lang="en-US" dirty="0"/>
          </a:p>
        </p:txBody>
      </p:sp>
    </p:spTree>
    <p:extLst>
      <p:ext uri="{BB962C8B-B14F-4D97-AF65-F5344CB8AC3E}">
        <p14:creationId xmlns:p14="http://schemas.microsoft.com/office/powerpoint/2010/main" val="1191368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Volumetric photon mapping is a general</a:t>
            </a:r>
            <a:r>
              <a:rPr lang="en-US" baseline="0" dirty="0" smtClean="0"/>
              <a:t> solution to volumetric rendering and is efficient in rendering both single scattering and multiple scattering with homogeneous and inhomogeneous participating media.</a:t>
            </a:r>
          </a:p>
          <a:p>
            <a:r>
              <a:rPr lang="en-US" baseline="0" dirty="0" smtClean="0"/>
              <a:t>But it is too computationally expensive if we specifically want to render single scattering with homogeneous participating media.</a:t>
            </a:r>
          </a:p>
          <a:p>
            <a:r>
              <a:rPr lang="en-US" baseline="0" dirty="0" smtClean="0"/>
              <a:t>For significantly higher efficiency in this case, we propose the method of line space gathering.</a:t>
            </a:r>
          </a:p>
          <a:p>
            <a:endParaRPr lang="en-US" baseline="0" dirty="0" smtClean="0"/>
          </a:p>
          <a:p>
            <a:r>
              <a:rPr lang="en-US" baseline="0" dirty="0" smtClean="0"/>
              <a:t>This solution also consists of two phases</a:t>
            </a:r>
            <a:r>
              <a:rPr lang="en-US" baseline="0" dirty="0" smtClean="0"/>
              <a:t>.</a:t>
            </a:r>
          </a:p>
          <a:p>
            <a:r>
              <a:rPr lang="en-US" baseline="0" dirty="0" smtClean="0"/>
              <a:t>[click]</a:t>
            </a:r>
            <a:endParaRPr lang="en-US" baseline="0" dirty="0" smtClean="0"/>
          </a:p>
          <a:p>
            <a:r>
              <a:rPr lang="en-US" baseline="0" dirty="0" smtClean="0"/>
              <a:t>In the first phase, instead of photons we shoot lighting rays from the light sources. </a:t>
            </a:r>
          </a:p>
          <a:p>
            <a:r>
              <a:rPr lang="en-US" baseline="0" dirty="0" smtClean="0"/>
              <a:t>A small number of lighting rays is used instead of a large number photons to represent the flux distribution in the volume, and this brings much efficiency in storage</a:t>
            </a:r>
            <a:r>
              <a:rPr lang="en-US" baseline="0" dirty="0" smtClean="0"/>
              <a:t>.</a:t>
            </a:r>
          </a:p>
          <a:p>
            <a:r>
              <a:rPr lang="en-US" baseline="0" dirty="0" smtClean="0"/>
              <a:t>[click]</a:t>
            </a:r>
            <a:endParaRPr lang="en-US" baseline="0" dirty="0" smtClean="0"/>
          </a:p>
          <a:p>
            <a:r>
              <a:rPr lang="en-US" baseline="0" dirty="0" smtClean="0"/>
              <a:t>In the second phase, the viewing rays travel through the volume to gather radiance at intersections between the lighting rays and viewing rays. As the number of viewing rays is much less than the number of sample points in volumetric photon mapping, our method provides greater efficiency also in computation of radiance.</a:t>
            </a:r>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4</a:t>
            </a:fld>
            <a:endParaRPr lang="en-US" dirty="0"/>
          </a:p>
        </p:txBody>
      </p:sp>
    </p:spTree>
    <p:extLst>
      <p:ext uri="{BB962C8B-B14F-4D97-AF65-F5344CB8AC3E}">
        <p14:creationId xmlns:p14="http://schemas.microsoft.com/office/powerpoint/2010/main" val="373972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show</a:t>
            </a:r>
            <a:r>
              <a:rPr lang="en-US" dirty="0" smtClean="0"/>
              <a:t> a comparison between</a:t>
            </a:r>
            <a:r>
              <a:rPr lang="en-US" baseline="0" dirty="0" smtClean="0"/>
              <a:t> line space gathering and volumetric photon mapping at a similar level of rendering quality</a:t>
            </a:r>
            <a:r>
              <a:rPr lang="en-US" baseline="0" dirty="0" smtClean="0"/>
              <a:t>.</a:t>
            </a:r>
          </a:p>
          <a:p>
            <a:r>
              <a:rPr lang="en-US" baseline="0" dirty="0" smtClean="0"/>
              <a:t>[click]</a:t>
            </a:r>
            <a:endParaRPr lang="en-US" baseline="0" dirty="0" smtClean="0"/>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Volumetric photon mapping takes more than 7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GBytes</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of memory and 12 hours of computation time on an eight-core CPU.</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Line space gathering takes only 3.7 minutes on an NVIDIA GeForce GTX 280 graphics card.</a:t>
            </a:r>
          </a:p>
          <a:p>
            <a:r>
              <a:rPr lang="en-US" sz="1200" b="0" i="0" u="none" strike="noStrike" kern="1200" baseline="0" dirty="0" smtClean="0">
                <a:solidFill>
                  <a:schemeClr val="tx1"/>
                </a:solidFill>
                <a:latin typeface="+mn-lt"/>
                <a:ea typeface="ＭＳ Ｐゴシック" pitchFamily="-107" charset="-128"/>
              </a:rPr>
              <a:t>In comparison to volumetric photon mapping, line space gathering uses much less storage and can be implemented on the GPU for large scenes.</a:t>
            </a: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5</a:t>
            </a:fld>
            <a:endParaRPr lang="en-US" dirty="0"/>
          </a:p>
        </p:txBody>
      </p:sp>
    </p:spTree>
    <p:extLst>
      <p:ext uri="{BB962C8B-B14F-4D97-AF65-F5344CB8AC3E}">
        <p14:creationId xmlns:p14="http://schemas.microsoft.com/office/powerpoint/2010/main" val="3620940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[click]</a:t>
            </a:r>
          </a:p>
          <a:p>
            <a:r>
              <a:rPr lang="en-US" dirty="0" smtClean="0"/>
              <a:t>Previously</a:t>
            </a:r>
            <a:r>
              <a:rPr lang="en-US" baseline="0" dirty="0" smtClean="0"/>
              <a:t>, high quality rendering of single scattering in homogeneous participating media required photon tracing and gathering, which is very expensive in both storage and computation.</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[click]</a:t>
            </a:r>
          </a:p>
          <a:p>
            <a:r>
              <a:rPr lang="en-US" baseline="0" dirty="0" smtClean="0"/>
              <a:t>Interactive </a:t>
            </a:r>
            <a:r>
              <a:rPr lang="en-US" baseline="0" dirty="0" smtClean="0"/>
              <a:t>techniques usually introduce some limitations, such as the scale of the scenes and the number of specular bounces along light paths</a:t>
            </a:r>
            <a:r>
              <a:rPr lang="en-US" baseline="0" dirty="0" smtClean="0"/>
              <a:t>.</a:t>
            </a:r>
          </a:p>
          <a:p>
            <a:endParaRPr lang="en-US" baseline="0" dirty="0" smtClean="0"/>
          </a:p>
          <a:p>
            <a:r>
              <a:rPr lang="en-US" baseline="0" dirty="0" smtClean="0"/>
              <a:t>Our </a:t>
            </a:r>
            <a:r>
              <a:rPr lang="en-US" baseline="0" dirty="0" smtClean="0"/>
              <a:t>method renders high quality results similar to offline rendering, and greatly improves efficiency without the limitations of past interactive rendering techniques.</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6</a:t>
            </a:fld>
            <a:endParaRPr lang="en-US" dirty="0"/>
          </a:p>
        </p:txBody>
      </p:sp>
    </p:spTree>
    <p:extLst>
      <p:ext uri="{BB962C8B-B14F-4D97-AF65-F5344CB8AC3E}">
        <p14:creationId xmlns:p14="http://schemas.microsoft.com/office/powerpoint/2010/main" val="1262181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Here is an overview of</a:t>
            </a:r>
            <a:r>
              <a:rPr lang="en-US" baseline="0" dirty="0" smtClean="0"/>
              <a:t> our approach.</a:t>
            </a:r>
          </a:p>
          <a:p>
            <a:r>
              <a:rPr lang="en-US" baseline="0" dirty="0" smtClean="0"/>
              <a:t>[click]</a:t>
            </a:r>
            <a:endParaRPr lang="en-US" baseline="0" dirty="0" smtClean="0"/>
          </a:p>
          <a:p>
            <a:r>
              <a:rPr lang="en-US" baseline="0" dirty="0" smtClean="0"/>
              <a:t>First, we trace lighting and viewing rays from the light sources and camera, respectively.</a:t>
            </a:r>
          </a:p>
          <a:p>
            <a:r>
              <a:rPr lang="en-US" baseline="0" dirty="0" smtClean="0"/>
              <a:t>[click]</a:t>
            </a:r>
            <a:endParaRPr lang="en-US" baseline="0" dirty="0" smtClean="0"/>
          </a:p>
          <a:p>
            <a:r>
              <a:rPr lang="en-US" baseline="0" dirty="0" smtClean="0"/>
              <a:t>Then we convert the straight lines on which the rays lie into a parametric line space. </a:t>
            </a:r>
            <a:endParaRPr lang="en-US" baseline="0" dirty="0" smtClean="0"/>
          </a:p>
          <a:p>
            <a:r>
              <a:rPr lang="en-US" baseline="0" dirty="0" smtClean="0"/>
              <a:t>[click]</a:t>
            </a:r>
          </a:p>
          <a:p>
            <a:r>
              <a:rPr lang="en-US" baseline="0" dirty="0" smtClean="0"/>
              <a:t>In </a:t>
            </a:r>
            <a:r>
              <a:rPr lang="en-US" baseline="0" dirty="0" smtClean="0"/>
              <a:t>the parametric line space, </a:t>
            </a:r>
            <a:endParaRPr lang="en-US" baseline="0" dirty="0" smtClean="0"/>
          </a:p>
          <a:p>
            <a:r>
              <a:rPr lang="en-US" baseline="0" dirty="0" smtClean="0"/>
              <a:t>[click]</a:t>
            </a:r>
          </a:p>
          <a:p>
            <a:r>
              <a:rPr lang="en-US" baseline="0" dirty="0" smtClean="0"/>
              <a:t>we </a:t>
            </a:r>
            <a:r>
              <a:rPr lang="en-US" baseline="0" dirty="0" smtClean="0"/>
              <a:t>are able to construct a spatial hierarchy on the lighting rays </a:t>
            </a:r>
            <a:endParaRPr lang="en-US" baseline="0" dirty="0" smtClean="0"/>
          </a:p>
          <a:p>
            <a:r>
              <a:rPr lang="en-US" baseline="0" dirty="0" smtClean="0"/>
              <a:t>[click]</a:t>
            </a:r>
          </a:p>
          <a:p>
            <a:r>
              <a:rPr lang="en-US" baseline="0" dirty="0" smtClean="0"/>
              <a:t>to </a:t>
            </a:r>
            <a:r>
              <a:rPr lang="en-US" baseline="0" dirty="0" smtClean="0"/>
              <a:t>accelerate the search for lighting rays nearest to each viewing ray. </a:t>
            </a:r>
            <a:endParaRPr lang="en-US" baseline="0" dirty="0" smtClean="0"/>
          </a:p>
          <a:p>
            <a:endParaRPr lang="en-US" baseline="0" dirty="0" smtClean="0"/>
          </a:p>
          <a:p>
            <a:r>
              <a:rPr lang="en-US" baseline="0" dirty="0" smtClean="0"/>
              <a:t>An </a:t>
            </a:r>
            <a:r>
              <a:rPr lang="en-US" baseline="0" dirty="0" smtClean="0"/>
              <a:t>effective hierarchy for this purpose is impossible to build in the primal space, because many lighting rays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cross large portions of the scene and are too long to be efficiently clustered by space splitting techniques such as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kd</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-trees. So we convert each lighting ray to a 6D point called its </a:t>
            </a:r>
            <a:r>
              <a:rPr lang="en-US" sz="1200" dirty="0" err="1" smtClean="0"/>
              <a:t>Plücker</a:t>
            </a:r>
            <a:r>
              <a:rPr lang="en-US" sz="1200" baseline="0" dirty="0" smtClean="0"/>
              <a:t> coordinates, in which a suitable hierarchy can be conveniently constructed</a:t>
            </a:r>
            <a:r>
              <a:rPr lang="en-US" baseline="0" dirty="0" smtClean="0">
                <a:effectLst/>
              </a:rPr>
              <a:t>. Also, each viewing ray is converted to </a:t>
            </a:r>
            <a:r>
              <a:rPr lang="en-US" sz="1200" dirty="0" err="1" smtClean="0"/>
              <a:t>Plücker</a:t>
            </a:r>
            <a:r>
              <a:rPr lang="en-US" sz="1200" baseline="0" dirty="0" smtClean="0"/>
              <a:t>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coefficients, which describe a 6D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hyperplane</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that passes through the origin.</a:t>
            </a:r>
            <a:r>
              <a:rPr lang="en-US" sz="1200" baseline="0" dirty="0" smtClean="0"/>
              <a:t> The distance between a point and a plane in the 6D space is related to the corresponding distance between a lighting ray and a viewing ray in the 3D primal space, as we will explain a bit later.</a:t>
            </a:r>
          </a:p>
          <a:p>
            <a:r>
              <a:rPr lang="en-US" sz="1200" baseline="0" dirty="0" smtClean="0"/>
              <a:t>[click]</a:t>
            </a:r>
            <a:endParaRPr lang="en-US" sz="1200" baseline="0" dirty="0" smtClean="0"/>
          </a:p>
          <a:p>
            <a:r>
              <a:rPr lang="en-US" sz="1200" baseline="0" dirty="0" smtClean="0"/>
              <a:t>It is from these 6D distances that we efficiently identify intersections between lighting and viewing rays.  For a viewing ray, its 6D </a:t>
            </a:r>
            <a:r>
              <a:rPr lang="en-US" sz="1200" baseline="0" dirty="0" err="1" smtClean="0"/>
              <a:t>hyperplane</a:t>
            </a:r>
            <a:r>
              <a:rPr lang="en-US" sz="1200" baseline="0" dirty="0" smtClean="0"/>
              <a:t> is used to query the 6D points of lighting rays in the hierarchical structure. </a:t>
            </a:r>
            <a:r>
              <a:rPr lang="en-US" baseline="0" dirty="0" smtClean="0"/>
              <a:t>For each point gathered by a plane query, there is potentially an intersection between a lighting ray and the viewing ray. We refer to the primal space to locate the exact intersection position and estimate the radiance transfer according to their distance and the coefficients of the participating media. From the transferred radiance along a viewing ray, the final single scattering radiance is computed.</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7</a:t>
            </a:fld>
            <a:endParaRPr lang="en-US" dirty="0"/>
          </a:p>
        </p:txBody>
      </p:sp>
    </p:spTree>
    <p:extLst>
      <p:ext uri="{BB962C8B-B14F-4D97-AF65-F5344CB8AC3E}">
        <p14:creationId xmlns:p14="http://schemas.microsoft.com/office/powerpoint/2010/main" val="1527512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latin typeface="Arial" charset="0"/>
                <a:cs typeface="Arial" charset="0"/>
              </a:rPr>
              <a:t>We now present our technique in more detail. The parametric line space that we use is the </a:t>
            </a:r>
            <a:r>
              <a:rPr lang="en-US" dirty="0" err="1" smtClean="0">
                <a:latin typeface="Arial" charset="0"/>
                <a:cs typeface="Arial" charset="0"/>
              </a:rPr>
              <a:t>Plücker</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coordinates and coefficients, which are widely used in computational geometry. </a:t>
            </a:r>
            <a:r>
              <a:rPr lang="en-US" dirty="0" smtClean="0"/>
              <a:t>Here</a:t>
            </a:r>
            <a:r>
              <a:rPr lang="en-US" baseline="0" dirty="0" smtClean="0"/>
              <a:t> we will give a brief introduction.</a:t>
            </a:r>
            <a:endParaRPr lang="en-US" dirty="0" smtClean="0">
              <a:latin typeface="Arial" charset="0"/>
              <a:cs typeface="Arial" charset="0"/>
            </a:endParaRPr>
          </a:p>
          <a:p>
            <a:endParaRPr lang="en-US" dirty="0" smtClean="0">
              <a:latin typeface="Arial" charset="0"/>
              <a:cs typeface="Arial" charset="0"/>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Given a oriented straight line l in 3D space defined by two points a and b in homogeneous coordinates, we can compute the corresponding </a:t>
            </a:r>
            <a:r>
              <a:rPr lang="en-US" dirty="0" err="1" smtClean="0">
                <a:latin typeface="Arial" charset="0"/>
                <a:cs typeface="Arial" charset="0"/>
              </a:rPr>
              <a:t>Plücker</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coordinates \pi and coefficient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varpi</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Because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of geometric duality, each straight line in 3D space maps to a point in 6D space as its </a:t>
            </a:r>
            <a:r>
              <a:rPr lang="en-US" dirty="0" err="1" smtClean="0">
                <a:latin typeface="Arial" charset="0"/>
                <a:cs typeface="Arial" charset="0"/>
              </a:rPr>
              <a:t>Plücker</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coordinates and a </a:t>
            </a:r>
            <a:r>
              <a:rPr lang="en-US" sz="1200" b="0" i="0" u="none" strike="noStrike" kern="1200" baseline="0" dirty="0" err="1" smtClean="0">
                <a:solidFill>
                  <a:schemeClr val="tx1"/>
                </a:solidFill>
                <a:latin typeface="+mn-lt"/>
                <a:ea typeface="ＭＳ Ｐゴシック" pitchFamily="-107" charset="-128"/>
                <a:cs typeface="ＭＳ Ｐゴシック" pitchFamily="-107" charset="-128"/>
              </a:rPr>
              <a:t>hyperplane</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passing through the origin in 6D space with its </a:t>
            </a:r>
            <a:r>
              <a:rPr lang="en-US" dirty="0" err="1" smtClean="0">
                <a:latin typeface="Arial" charset="0"/>
                <a:cs typeface="Arial" charset="0"/>
              </a:rPr>
              <a:t>Plücker</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coefficients.</a:t>
            </a:r>
          </a:p>
          <a:p>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The incidence of lines in 3D space can be easily determined from their </a:t>
            </a:r>
            <a:r>
              <a:rPr lang="en-US" dirty="0" err="1" smtClean="0">
                <a:latin typeface="Arial" charset="0"/>
                <a:cs typeface="Arial" charset="0"/>
              </a:rPr>
              <a:t>Plücker</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 coordinates and coefficients. Consider two lines l and l’ determined by four vertices a, b and a’, b’. The dot product of l and l’ can be expressed as the 4 × 4 determinant of the four vertices.</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If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the two lines lie on the same plane, this determinant is equal to zero. Geometrically, this is because the determinant has a rank of at most three if one of the vertices lies on the plane determined by the</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other three vertices. Except for the special case of parallel lines, a zero determinant indicates an intersection between the two lines.</a:t>
            </a:r>
            <a:endParaRPr lang="en-US" dirty="0"/>
          </a:p>
        </p:txBody>
      </p:sp>
      <p:sp>
        <p:nvSpPr>
          <p:cNvPr id="4" name="Slide Number Placeholder 3"/>
          <p:cNvSpPr>
            <a:spLocks noGrp="1"/>
          </p:cNvSpPr>
          <p:nvPr>
            <p:ph type="sldNum" sz="quarter" idx="10"/>
          </p:nvPr>
        </p:nvSpPr>
        <p:spPr/>
        <p:txBody>
          <a:bodyPr/>
          <a:lstStyle/>
          <a:p>
            <a:pPr>
              <a:defRPr/>
            </a:pPr>
            <a:fld id="{75E6B46F-62DA-4173-8DD0-C52570EA5379}" type="slidenum">
              <a:rPr lang="en-US" smtClean="0"/>
              <a:pPr>
                <a:defRPr/>
              </a:pPr>
              <a:t>8</a:t>
            </a:fld>
            <a:endParaRPr lang="en-US" dirty="0"/>
          </a:p>
        </p:txBody>
      </p:sp>
    </p:spTree>
    <p:extLst>
      <p:ext uri="{BB962C8B-B14F-4D97-AF65-F5344CB8AC3E}">
        <p14:creationId xmlns:p14="http://schemas.microsoft.com/office/powerpoint/2010/main" val="3716762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ea typeface="ＭＳ Ｐゴシック" pitchFamily="-112" charset="-128"/>
              </a:rPr>
              <a:t>As shown in this figure,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if we convert the homogeneous coordinates to their equivalent Cartesian coordinates with the last coordinate value set to one, the absolute magnitude of the determinant becomes equal to one-sixth of the volume of the tetrahedron defined by the four vertices.</a:t>
            </a:r>
          </a:p>
          <a:p>
            <a:r>
              <a:rPr lang="en-US" sz="1200" b="0" i="0" u="none" strike="noStrike" kern="1200" baseline="0" dirty="0" smtClean="0">
                <a:solidFill>
                  <a:schemeClr val="tx1"/>
                </a:solidFill>
                <a:latin typeface="+mn-lt"/>
                <a:ea typeface="ＭＳ Ｐゴシック" pitchFamily="-107" charset="-128"/>
              </a:rPr>
              <a:t>[click]</a:t>
            </a:r>
            <a:endParaRPr lang="en-US" sz="1200" b="0" i="0" u="none" strike="noStrike" kern="1200" baseline="0" dirty="0" smtClean="0">
              <a:solidFill>
                <a:schemeClr val="tx1"/>
              </a:solidFill>
              <a:latin typeface="+mn-lt"/>
              <a:ea typeface="ＭＳ Ｐゴシック" pitchFamily="-107" charset="-128"/>
            </a:endParaRP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The volume of the tetrahedron is not solely determined by the distance between the two straight lines. However, if we position the vertices at a fixed distance c apart such that (a, b) and (a’, b’) span the scene, and the closest points on the two lines exist within the scene, the volume of the tetrahedron can be used as a lower bound of the distance d between the lighting ray and viewing ray.</a:t>
            </a:r>
          </a:p>
          <a:p>
            <a:endParaRPr lang="en-US" sz="1200" b="0" i="0" u="none" strike="noStrike" kern="1200" baseline="0" dirty="0" smtClean="0">
              <a:solidFill>
                <a:schemeClr val="tx1"/>
              </a:solidFill>
              <a:latin typeface="+mn-lt"/>
              <a:ea typeface="ＭＳ Ｐゴシック" pitchFamily="-107" charset="-128"/>
            </a:endParaRPr>
          </a:p>
          <a:p>
            <a:endParaRPr lang="en-US" sz="1200" b="0" i="0" u="none" strike="noStrike" kern="1200" baseline="0" dirty="0" smtClean="0">
              <a:solidFill>
                <a:schemeClr val="tx1"/>
              </a:solidFill>
              <a:latin typeface="+mn-lt"/>
              <a:ea typeface="ＭＳ Ｐゴシック" pitchFamily="-107" charset="-128"/>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81E07845-0FC4-4FFD-BD68-25A2322738F9}" type="slidenum">
              <a:rPr lang="en-US" smtClean="0"/>
              <a:pPr eaLnBrk="1" hangingPunct="1"/>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BD1515D-8919-40FE-B270-A75C6373B86A}" type="datetime1">
              <a:rPr lang="en-US"/>
              <a:pPr>
                <a:defRPr/>
              </a:pPr>
              <a:t>7/21/2010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3DC79F-C862-43B9-8282-F0EB55316494}" type="slidenum">
              <a:rPr lang="en-US"/>
              <a:pPr>
                <a:defRPr/>
              </a:pPr>
              <a:t>‹#›</a:t>
            </a:fld>
            <a:endParaRPr lang="en-US" dirty="0"/>
          </a:p>
        </p:txBody>
      </p:sp>
    </p:spTree>
    <p:extLst>
      <p:ext uri="{BB962C8B-B14F-4D97-AF65-F5344CB8AC3E}">
        <p14:creationId xmlns:p14="http://schemas.microsoft.com/office/powerpoint/2010/main" val="1764102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2F5B85D-BC83-4F84-A9E3-5D58D14C0F6E}" type="datetime1">
              <a:rPr lang="en-US"/>
              <a:pPr>
                <a:defRPr/>
              </a:pPr>
              <a:t>7/21/2010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34340F-2C7B-47BD-84F4-0453F588136A}" type="slidenum">
              <a:rPr lang="en-US"/>
              <a:pPr>
                <a:defRPr/>
              </a:pPr>
              <a:t>‹#›</a:t>
            </a:fld>
            <a:endParaRPr lang="en-US" dirty="0"/>
          </a:p>
        </p:txBody>
      </p:sp>
    </p:spTree>
    <p:extLst>
      <p:ext uri="{BB962C8B-B14F-4D97-AF65-F5344CB8AC3E}">
        <p14:creationId xmlns:p14="http://schemas.microsoft.com/office/powerpoint/2010/main" val="1131750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1B4011-12B6-4540-8AAF-6F18864EA0E9}" type="datetime1">
              <a:rPr lang="en-US"/>
              <a:pPr>
                <a:defRPr/>
              </a:pPr>
              <a:t>7/21/2010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6C6D9C-532A-4965-B152-52893A835E78}" type="slidenum">
              <a:rPr lang="en-US"/>
              <a:pPr>
                <a:defRPr/>
              </a:pPr>
              <a:t>‹#›</a:t>
            </a:fld>
            <a:endParaRPr lang="en-US" dirty="0"/>
          </a:p>
        </p:txBody>
      </p:sp>
    </p:spTree>
    <p:extLst>
      <p:ext uri="{BB962C8B-B14F-4D97-AF65-F5344CB8AC3E}">
        <p14:creationId xmlns:p14="http://schemas.microsoft.com/office/powerpoint/2010/main" val="4200306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22FCD5-731F-4587-AAF8-0AB7C244A637}" type="datetime1">
              <a:rPr lang="en-US"/>
              <a:pPr>
                <a:defRPr/>
              </a:pPr>
              <a:t>7/21/2010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9EE6EF-C57A-42CC-9EB1-5FEA000CD5BC}" type="slidenum">
              <a:rPr lang="en-US"/>
              <a:pPr>
                <a:defRPr/>
              </a:pPr>
              <a:t>‹#›</a:t>
            </a:fld>
            <a:endParaRPr lang="en-US" dirty="0"/>
          </a:p>
        </p:txBody>
      </p:sp>
    </p:spTree>
    <p:extLst>
      <p:ext uri="{BB962C8B-B14F-4D97-AF65-F5344CB8AC3E}">
        <p14:creationId xmlns:p14="http://schemas.microsoft.com/office/powerpoint/2010/main" val="1944060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FDC99A1-DEAF-47FC-8C39-39E5D7BAE324}" type="datetime1">
              <a:rPr lang="en-US"/>
              <a:pPr>
                <a:defRPr/>
              </a:pPr>
              <a:t>7/21/2010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91FC6A-E5C7-4CE5-9C48-F75BF5C221F9}" type="slidenum">
              <a:rPr lang="en-US"/>
              <a:pPr>
                <a:defRPr/>
              </a:pPr>
              <a:t>‹#›</a:t>
            </a:fld>
            <a:endParaRPr lang="en-US" dirty="0"/>
          </a:p>
        </p:txBody>
      </p:sp>
    </p:spTree>
    <p:extLst>
      <p:ext uri="{BB962C8B-B14F-4D97-AF65-F5344CB8AC3E}">
        <p14:creationId xmlns:p14="http://schemas.microsoft.com/office/powerpoint/2010/main" val="2939507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EC2C648-DEC0-49EE-8EEA-C69C01A6E296}" type="datetime1">
              <a:rPr lang="en-US"/>
              <a:pPr>
                <a:defRPr/>
              </a:pPr>
              <a:t>7/21/2010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F602493-C952-4852-A8BC-F1B06BE32ECA}" type="slidenum">
              <a:rPr lang="en-US"/>
              <a:pPr>
                <a:defRPr/>
              </a:pPr>
              <a:t>‹#›</a:t>
            </a:fld>
            <a:endParaRPr lang="en-US" dirty="0"/>
          </a:p>
        </p:txBody>
      </p:sp>
    </p:spTree>
    <p:extLst>
      <p:ext uri="{BB962C8B-B14F-4D97-AF65-F5344CB8AC3E}">
        <p14:creationId xmlns:p14="http://schemas.microsoft.com/office/powerpoint/2010/main" val="3563367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B0A2AF9-1899-464A-83A0-77A0B9E73475}" type="datetime1">
              <a:rPr lang="en-US"/>
              <a:pPr>
                <a:defRPr/>
              </a:pPr>
              <a:t>7/21/2010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E8CF54E-4B7C-4FB3-A593-F5B2E4A9389B}" type="slidenum">
              <a:rPr lang="en-US"/>
              <a:pPr>
                <a:defRPr/>
              </a:pPr>
              <a:t>‹#›</a:t>
            </a:fld>
            <a:endParaRPr lang="en-US" dirty="0"/>
          </a:p>
        </p:txBody>
      </p:sp>
    </p:spTree>
    <p:extLst>
      <p:ext uri="{BB962C8B-B14F-4D97-AF65-F5344CB8AC3E}">
        <p14:creationId xmlns:p14="http://schemas.microsoft.com/office/powerpoint/2010/main" val="1511969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B26DD13-1125-4D72-9C0B-75626AAD9979}" type="datetime1">
              <a:rPr lang="en-US"/>
              <a:pPr>
                <a:defRPr/>
              </a:pPr>
              <a:t>7/21/2010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2658A94-1CD6-426A-B781-D5E4BEF319E4}" type="slidenum">
              <a:rPr lang="en-US"/>
              <a:pPr>
                <a:defRPr/>
              </a:pPr>
              <a:t>‹#›</a:t>
            </a:fld>
            <a:endParaRPr lang="en-US" dirty="0"/>
          </a:p>
        </p:txBody>
      </p:sp>
    </p:spTree>
    <p:extLst>
      <p:ext uri="{BB962C8B-B14F-4D97-AF65-F5344CB8AC3E}">
        <p14:creationId xmlns:p14="http://schemas.microsoft.com/office/powerpoint/2010/main" val="1252765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24AF483-17CC-4B21-928A-C413E2062824}" type="datetime1">
              <a:rPr lang="en-US"/>
              <a:pPr>
                <a:defRPr/>
              </a:pPr>
              <a:t>7/21/2010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596B309-85C5-4618-BA1D-8E2996C42CE1}" type="slidenum">
              <a:rPr lang="en-US"/>
              <a:pPr>
                <a:defRPr/>
              </a:pPr>
              <a:t>‹#›</a:t>
            </a:fld>
            <a:endParaRPr lang="en-US" dirty="0"/>
          </a:p>
        </p:txBody>
      </p:sp>
    </p:spTree>
    <p:extLst>
      <p:ext uri="{BB962C8B-B14F-4D97-AF65-F5344CB8AC3E}">
        <p14:creationId xmlns:p14="http://schemas.microsoft.com/office/powerpoint/2010/main" val="1604985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6555192-D5D0-46EA-8787-252DA9FB6AB8}" type="datetime1">
              <a:rPr lang="en-US"/>
              <a:pPr>
                <a:defRPr/>
              </a:pPr>
              <a:t>7/21/2010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75ED5DE-94BF-4399-B9FF-64E4BAF1AE4D}" type="slidenum">
              <a:rPr lang="en-US"/>
              <a:pPr>
                <a:defRPr/>
              </a:pPr>
              <a:t>‹#›</a:t>
            </a:fld>
            <a:endParaRPr lang="en-US" dirty="0"/>
          </a:p>
        </p:txBody>
      </p:sp>
    </p:spTree>
    <p:extLst>
      <p:ext uri="{BB962C8B-B14F-4D97-AF65-F5344CB8AC3E}">
        <p14:creationId xmlns:p14="http://schemas.microsoft.com/office/powerpoint/2010/main" val="1909654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C492C53-D83D-48E9-9CC7-88B8688D7AFE}" type="datetime1">
              <a:rPr lang="en-US"/>
              <a:pPr>
                <a:defRPr/>
              </a:pPr>
              <a:t>7/21/2010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30251B-ADCA-40C0-A4AE-013DBCFCC375}" type="slidenum">
              <a:rPr lang="en-US"/>
              <a:pPr>
                <a:defRPr/>
              </a:pPr>
              <a:t>‹#›</a:t>
            </a:fld>
            <a:endParaRPr lang="en-US" dirty="0"/>
          </a:p>
        </p:txBody>
      </p:sp>
    </p:spTree>
    <p:extLst>
      <p:ext uri="{BB962C8B-B14F-4D97-AF65-F5344CB8AC3E}">
        <p14:creationId xmlns:p14="http://schemas.microsoft.com/office/powerpoint/2010/main" val="1344237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85000" b="733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08" charset="0"/>
              </a:defRPr>
            </a:lvl1pPr>
          </a:lstStyle>
          <a:p>
            <a:pPr>
              <a:defRPr/>
            </a:pPr>
            <a:fld id="{DF38E8AC-27CE-4E83-A6FD-DB4DAD5A7EFC}" type="datetime1">
              <a:rPr lang="en-US"/>
              <a:pPr>
                <a:defRPr/>
              </a:pPr>
              <a:t>7/21/2010</a:t>
            </a:fld>
            <a:endParaRPr lang="en-US" dirty="0"/>
          </a:p>
        </p:txBody>
      </p:sp>
      <p:sp>
        <p:nvSpPr>
          <p:cNvPr id="5" name="Footer Placeholder 4"/>
          <p:cNvSpPr>
            <a:spLocks noGrp="1"/>
          </p:cNvSpPr>
          <p:nvPr>
            <p:ph type="ftr" sz="quarter" idx="3"/>
          </p:nvPr>
        </p:nvSpPr>
        <p:spPr>
          <a:xfrm>
            <a:off x="3124200" y="4767263"/>
            <a:ext cx="2895600" cy="274637"/>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08" charset="0"/>
              </a:defRPr>
            </a:lvl1pPr>
          </a:lstStyle>
          <a:p>
            <a:pPr>
              <a:defRPr/>
            </a:pPr>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08" charset="0"/>
              </a:defRPr>
            </a:lvl1pPr>
          </a:lstStyle>
          <a:p>
            <a:pPr>
              <a:defRPr/>
            </a:pPr>
            <a:fld id="{1B57AB77-854F-4970-B07E-375D7AF5E9C2}" type="slidenum">
              <a:rPr lang="en-US"/>
              <a:pPr>
                <a:defRPr/>
              </a:pPr>
              <a:t>‹#›</a:t>
            </a:fld>
            <a:endParaRPr lang="en-US" dirty="0"/>
          </a:p>
        </p:txBody>
      </p:sp>
      <p:pic>
        <p:nvPicPr>
          <p:cNvPr id="1031" name="Picture 3" descr="s10logoWeb450.jp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24650" y="0"/>
            <a:ext cx="24003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457200" rtl="0" eaLnBrk="0" fontAlgn="base" hangingPunct="0">
        <a:spcBef>
          <a:spcPct val="0"/>
        </a:spcBef>
        <a:spcAft>
          <a:spcPct val="0"/>
        </a:spcAft>
        <a:defRPr sz="3200" b="1" kern="1200">
          <a:solidFill>
            <a:schemeClr val="tx1"/>
          </a:solidFill>
          <a:latin typeface="Arial" pitchFamily="34" charset="0"/>
          <a:ea typeface="Arial" pitchFamily="34" charset="0"/>
          <a:cs typeface="Arial" pitchFamily="34" charset="0"/>
        </a:defRPr>
      </a:lvl1pPr>
      <a:lvl2pPr algn="l" defTabSz="457200" rtl="0" eaLnBrk="0" fontAlgn="base" hangingPunct="0">
        <a:spcBef>
          <a:spcPct val="0"/>
        </a:spcBef>
        <a:spcAft>
          <a:spcPct val="0"/>
        </a:spcAft>
        <a:defRPr sz="3200" b="1">
          <a:solidFill>
            <a:schemeClr val="tx1"/>
          </a:solidFill>
          <a:latin typeface="Arial" charset="0"/>
          <a:ea typeface="ＭＳ Ｐゴシック" charset="-128"/>
          <a:cs typeface="Arial" charset="0"/>
        </a:defRPr>
      </a:lvl2pPr>
      <a:lvl3pPr algn="l" defTabSz="457200" rtl="0" eaLnBrk="0" fontAlgn="base" hangingPunct="0">
        <a:spcBef>
          <a:spcPct val="0"/>
        </a:spcBef>
        <a:spcAft>
          <a:spcPct val="0"/>
        </a:spcAft>
        <a:defRPr sz="3200" b="1">
          <a:solidFill>
            <a:schemeClr val="tx1"/>
          </a:solidFill>
          <a:latin typeface="Arial" charset="0"/>
          <a:ea typeface="ＭＳ Ｐゴシック" charset="-128"/>
          <a:cs typeface="Arial" charset="0"/>
        </a:defRPr>
      </a:lvl3pPr>
      <a:lvl4pPr algn="l" defTabSz="457200" rtl="0" eaLnBrk="0" fontAlgn="base" hangingPunct="0">
        <a:spcBef>
          <a:spcPct val="0"/>
        </a:spcBef>
        <a:spcAft>
          <a:spcPct val="0"/>
        </a:spcAft>
        <a:defRPr sz="3200" b="1">
          <a:solidFill>
            <a:schemeClr val="tx1"/>
          </a:solidFill>
          <a:latin typeface="Arial" charset="0"/>
          <a:ea typeface="ＭＳ Ｐゴシック" charset="-128"/>
          <a:cs typeface="Arial" charset="0"/>
        </a:defRPr>
      </a:lvl4pPr>
      <a:lvl5pPr algn="l" defTabSz="457200" rtl="0" eaLnBrk="0" fontAlgn="base" hangingPunct="0">
        <a:spcBef>
          <a:spcPct val="0"/>
        </a:spcBef>
        <a:spcAft>
          <a:spcPct val="0"/>
        </a:spcAft>
        <a:defRPr sz="3200" b="1">
          <a:solidFill>
            <a:schemeClr val="tx1"/>
          </a:solidFill>
          <a:latin typeface="Arial" charset="0"/>
          <a:ea typeface="ＭＳ Ｐゴシック" charset="-128"/>
          <a:cs typeface="Arial" charset="0"/>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2800" kern="1200">
          <a:solidFill>
            <a:schemeClr val="tx1"/>
          </a:solidFill>
          <a:latin typeface="Arial" pitchFamily="34" charset="0"/>
          <a:ea typeface="ＭＳ Ｐゴシック" charset="-128"/>
          <a:cs typeface="Arial" pitchFamily="34" charset="0"/>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pitchFamily="34" charset="0"/>
          <a:ea typeface="ＭＳ Ｐゴシック" charset="-128"/>
          <a:cs typeface="Arial" pitchFamily="34" charset="0"/>
        </a:defRPr>
      </a:lvl2pPr>
      <a:lvl3pPr marL="1143000" indent="-228600" algn="l" defTabSz="457200" rtl="0" eaLnBrk="0" fontAlgn="base" hangingPunct="0">
        <a:spcBef>
          <a:spcPct val="20000"/>
        </a:spcBef>
        <a:spcAft>
          <a:spcPct val="0"/>
        </a:spcAft>
        <a:buFont typeface="Arial" charset="0"/>
        <a:buChar char="•"/>
        <a:defRPr sz="2000" kern="1200">
          <a:solidFill>
            <a:schemeClr val="tx1"/>
          </a:solidFill>
          <a:latin typeface="Arial" pitchFamily="34" charset="0"/>
          <a:ea typeface="ＭＳ Ｐゴシック" charset="-128"/>
          <a:cs typeface="Arial" pitchFamily="34" charset="0"/>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Arial" pitchFamily="34" charset="0"/>
          <a:ea typeface="ＭＳ Ｐゴシック" charset="-128"/>
          <a:cs typeface="Arial" pitchFamily="34" charset="0"/>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Arial" pitchFamily="34" charset="0"/>
          <a:ea typeface="ＭＳ Ｐゴシック" charset="-128"/>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video" Target="file:///D:\2_Document\04_ProjectPaper\SingleScattering\PPT\presentation\LSG_sunwen.wmv" TargetMode="Externa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ideo" Target="file:///D:\2_Document\04_ProjectPaper\SingleScattering\PPT\presentation\LSG_taj.wmv" TargetMode="Externa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video" Target="file:///D:\2_Document\04_ProjectPaper\SingleScattering\PPT\presentation\LSG_indoor.wmv" TargetMode="Externa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ideo" Target="file:///D:\2_Document\04_ProjectPaper\SingleScattering\PPT\presentation\LSG_underwater.wmv" TargetMode="Externa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ideo" Target="file:///D:\2_Document\04_ProjectPaper\SingleScattering\PPT\presentation\LSG_yangliping.wmv" TargetMode="Externa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20.png"/><Relationship Id="rId5" Type="http://schemas.openxmlformats.org/officeDocument/2006/relationships/image" Target="../media/image110.png"/><Relationship Id="rId4" Type="http://schemas.openxmlformats.org/officeDocument/2006/relationships/image" Target="../media/image100.png"/></Relationships>
</file>

<file path=ppt/slides/_rels/slide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3314" name="Picture 3" descr="s10logoWeb45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294188" cy="429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itle 3"/>
          <p:cNvSpPr>
            <a:spLocks noGrp="1"/>
          </p:cNvSpPr>
          <p:nvPr>
            <p:ph type="title"/>
          </p:nvPr>
        </p:nvSpPr>
        <p:spPr/>
        <p:txBody>
          <a:bodyPr/>
          <a:lstStyle/>
          <a:p>
            <a:pPr algn="r" eaLnBrk="1" hangingPunct="1"/>
            <a:r>
              <a:rPr lang="en-US" smtClean="0">
                <a:solidFill>
                  <a:srgbClr val="000090"/>
                </a:solidFill>
                <a:latin typeface="Arial" charset="0"/>
                <a:ea typeface="ＭＳ Ｐゴシック" pitchFamily="-112" charset="-128"/>
                <a:cs typeface="Arial" charset="0"/>
              </a:rPr>
              <a:t>SIGGRAPH </a:t>
            </a:r>
            <a:r>
              <a:rPr lang="en-US" smtClean="0">
                <a:latin typeface="Arial" charset="0"/>
                <a:ea typeface="ＭＳ Ｐゴシック" pitchFamily="-112" charset="-128"/>
                <a:cs typeface="Arial" charset="0"/>
              </a:rPr>
              <a:t>2010</a:t>
            </a:r>
          </a:p>
        </p:txBody>
      </p:sp>
      <p:sp>
        <p:nvSpPr>
          <p:cNvPr id="13316" name="Content Placeholder 4"/>
          <p:cNvSpPr>
            <a:spLocks noGrp="1"/>
          </p:cNvSpPr>
          <p:nvPr>
            <p:ph idx="1"/>
          </p:nvPr>
        </p:nvSpPr>
        <p:spPr>
          <a:xfrm>
            <a:off x="379413" y="1833563"/>
            <a:ext cx="8424862" cy="2765425"/>
          </a:xfrm>
        </p:spPr>
        <p:txBody>
          <a:bodyPr/>
          <a:lstStyle/>
          <a:p>
            <a:pPr algn="r" eaLnBrk="1" hangingPunct="1">
              <a:buFont typeface="Arial" charset="0"/>
              <a:buNone/>
            </a:pPr>
            <a:r>
              <a:rPr lang="en-US" b="1" smtClean="0">
                <a:latin typeface="Arial" charset="0"/>
                <a:ea typeface="ＭＳ Ｐゴシック" pitchFamily="-112" charset="-128"/>
                <a:cs typeface="Arial" charset="0"/>
              </a:rPr>
              <a:t>Line Space Gathering for Single </a:t>
            </a:r>
          </a:p>
          <a:p>
            <a:pPr algn="r" eaLnBrk="1" hangingPunct="1">
              <a:buFont typeface="Arial" charset="0"/>
              <a:buNone/>
            </a:pPr>
            <a:r>
              <a:rPr lang="en-US" b="1" smtClean="0">
                <a:latin typeface="Arial" charset="0"/>
                <a:ea typeface="ＭＳ Ｐゴシック" pitchFamily="-112" charset="-128"/>
                <a:cs typeface="Arial" charset="0"/>
              </a:rPr>
              <a:t>Scattering in Large Scenes</a:t>
            </a:r>
          </a:p>
          <a:p>
            <a:pPr algn="r" eaLnBrk="1" hangingPunct="1">
              <a:buFont typeface="Arial" charset="0"/>
              <a:buNone/>
            </a:pPr>
            <a:endParaRPr lang="en-US" b="1" smtClean="0">
              <a:latin typeface="Arial" charset="0"/>
              <a:ea typeface="ＭＳ Ｐゴシック" pitchFamily="-112" charset="-128"/>
              <a:cs typeface="Arial" charset="0"/>
            </a:endParaRPr>
          </a:p>
          <a:p>
            <a:pPr algn="ctr" eaLnBrk="1" hangingPunct="1">
              <a:buFont typeface="Arial" charset="0"/>
              <a:buNone/>
            </a:pPr>
            <a:endParaRPr lang="fi-FI" sz="2000" b="1" smtClean="0">
              <a:latin typeface="Arial" charset="0"/>
              <a:ea typeface="ＭＳ Ｐゴシック" pitchFamily="-112" charset="-128"/>
              <a:cs typeface="Arial" charset="0"/>
            </a:endParaRPr>
          </a:p>
          <a:p>
            <a:pPr algn="ctr" eaLnBrk="1" hangingPunct="1">
              <a:buFont typeface="Arial" charset="0"/>
              <a:buNone/>
            </a:pPr>
            <a:r>
              <a:rPr lang="fi-FI" sz="2000" b="1" smtClean="0">
                <a:latin typeface="Arial" charset="0"/>
                <a:ea typeface="ＭＳ Ｐゴシック" pitchFamily="-112" charset="-128"/>
                <a:cs typeface="Arial" charset="0"/>
              </a:rPr>
              <a:t>Xin Sun</a:t>
            </a:r>
            <a:r>
              <a:rPr lang="fi-FI" sz="2000" b="1" baseline="30000" smtClean="0">
                <a:latin typeface="Arial" charset="0"/>
                <a:ea typeface="ＭＳ Ｐゴシック" pitchFamily="-112" charset="-128"/>
                <a:cs typeface="Arial" charset="0"/>
              </a:rPr>
              <a:t>*</a:t>
            </a:r>
            <a:r>
              <a:rPr lang="fi-FI" sz="2000" b="1" smtClean="0">
                <a:latin typeface="Arial" charset="0"/>
                <a:ea typeface="ＭＳ Ｐゴシック" pitchFamily="-112" charset="-128"/>
                <a:cs typeface="Arial" charset="0"/>
              </a:rPr>
              <a:t>   Kun Zhou</a:t>
            </a:r>
            <a:r>
              <a:rPr lang="fi-FI" sz="2000" b="1" baseline="30000" smtClean="0">
                <a:latin typeface="Arial" charset="0"/>
                <a:ea typeface="ＭＳ Ｐゴシック" pitchFamily="-112" charset="-128"/>
                <a:cs typeface="Arial" charset="0"/>
              </a:rPr>
              <a:t>†</a:t>
            </a:r>
            <a:r>
              <a:rPr lang="fi-FI" sz="2000" b="1" smtClean="0">
                <a:latin typeface="Arial" charset="0"/>
                <a:ea typeface="ＭＳ Ｐゴシック" pitchFamily="-112" charset="-128"/>
                <a:cs typeface="Arial" charset="0"/>
              </a:rPr>
              <a:t>   Stephen Lin</a:t>
            </a:r>
            <a:r>
              <a:rPr lang="fi-FI" sz="2000" b="1" baseline="30000" smtClean="0">
                <a:latin typeface="Arial" charset="0"/>
                <a:ea typeface="ＭＳ Ｐゴシック" pitchFamily="-112" charset="-128"/>
                <a:cs typeface="Arial" charset="0"/>
              </a:rPr>
              <a:t>*</a:t>
            </a:r>
            <a:r>
              <a:rPr lang="fi-FI" sz="2000" b="1" smtClean="0">
                <a:latin typeface="Arial" charset="0"/>
                <a:ea typeface="ＭＳ Ｐゴシック" pitchFamily="-112" charset="-128"/>
                <a:cs typeface="Arial" charset="0"/>
              </a:rPr>
              <a:t>   Baining Guo</a:t>
            </a:r>
            <a:r>
              <a:rPr lang="fi-FI" sz="2000" b="1" baseline="30000" smtClean="0">
                <a:latin typeface="Arial" charset="0"/>
                <a:ea typeface="ＭＳ Ｐゴシック" pitchFamily="-112" charset="-128"/>
                <a:cs typeface="Arial" charset="0"/>
              </a:rPr>
              <a:t>*</a:t>
            </a:r>
            <a:endParaRPr lang="fi-FI" b="1" baseline="30000" smtClean="0">
              <a:latin typeface="Arial" charset="0"/>
              <a:ea typeface="ＭＳ Ｐゴシック" pitchFamily="-112" charset="-128"/>
              <a:cs typeface="Arial" charset="0"/>
            </a:endParaRPr>
          </a:p>
          <a:p>
            <a:pPr algn="ctr" eaLnBrk="1" hangingPunct="1">
              <a:buFont typeface="Arial" charset="0"/>
              <a:buNone/>
            </a:pPr>
            <a:r>
              <a:rPr lang="en-US" sz="2000" i="1" baseline="30000" smtClean="0">
                <a:latin typeface="Arial" charset="0"/>
                <a:ea typeface="ＭＳ Ｐゴシック" pitchFamily="-112" charset="-128"/>
                <a:cs typeface="Arial" charset="0"/>
              </a:rPr>
              <a:t>*</a:t>
            </a:r>
            <a:r>
              <a:rPr lang="en-US" sz="2000" i="1" smtClean="0">
                <a:latin typeface="Arial" charset="0"/>
                <a:ea typeface="ＭＳ Ｐゴシック" pitchFamily="-112" charset="-128"/>
                <a:cs typeface="Arial" charset="0"/>
              </a:rPr>
              <a:t>Microsoft Research Asia    </a:t>
            </a:r>
            <a:r>
              <a:rPr lang="en-US" sz="2000" i="1" baseline="30000" smtClean="0">
                <a:latin typeface="Arial" charset="0"/>
                <a:ea typeface="ＭＳ Ｐゴシック" pitchFamily="-112" charset="-128"/>
                <a:cs typeface="Arial" charset="0"/>
              </a:rPr>
              <a:t>†</a:t>
            </a:r>
            <a:r>
              <a:rPr lang="en-US" sz="2000" i="1" smtClean="0">
                <a:latin typeface="Arial" charset="0"/>
                <a:ea typeface="ＭＳ Ｐゴシック" pitchFamily="-112" charset="-128"/>
                <a:cs typeface="Arial" charset="0"/>
              </a:rPr>
              <a:t>Zhejiang University</a:t>
            </a:r>
            <a:endParaRPr lang="en-US" i="1" smtClean="0">
              <a:latin typeface="Arial" charset="0"/>
              <a:ea typeface="ＭＳ Ｐゴシック" pitchFamily="-112" charset="-128"/>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latin typeface="Arial" charset="0"/>
                <a:cs typeface="Arial" charset="0"/>
              </a:rPr>
              <a:t>Hierarchy Construction in Line Space</a:t>
            </a:r>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p:txBody>
              <a:bodyPr/>
              <a:lstStyle/>
              <a:p>
                <a:endParaRPr lang="en-US" sz="2000" dirty="0" smtClean="0"/>
              </a:p>
              <a:p>
                <a:endParaRPr lang="en-US" sz="2000" dirty="0" smtClean="0"/>
              </a:p>
              <a:p>
                <a:r>
                  <a:rPr lang="en-US" sz="2000" dirty="0" smtClean="0"/>
                  <a:t>Lighting rays </a:t>
                </a:r>
                <a:r>
                  <a:rPr lang="en-US" sz="2000" dirty="0" smtClean="0">
                    <a:sym typeface="Wingdings" pitchFamily="2" charset="2"/>
                  </a:rPr>
                  <a:t> </a:t>
                </a:r>
                <a14:m>
                  <m:oMath xmlns:m="http://schemas.openxmlformats.org/officeDocument/2006/math">
                    <m:r>
                      <a:rPr lang="en-US" sz="2000" i="1" smtClean="0">
                        <a:latin typeface="Cambria Math"/>
                        <a:cs typeface="Arial" charset="0"/>
                      </a:rPr>
                      <m:t>𝜋</m:t>
                    </m:r>
                    <m:d>
                      <m:dPr>
                        <m:ctrlPr>
                          <a:rPr lang="en-US" sz="2000" i="1">
                            <a:latin typeface="Cambria Math"/>
                            <a:cs typeface="Arial" charset="0"/>
                          </a:rPr>
                        </m:ctrlPr>
                      </m:dPr>
                      <m:e>
                        <m:r>
                          <a:rPr lang="en-US" sz="2000" i="1">
                            <a:latin typeface="Cambria Math"/>
                            <a:cs typeface="Arial" charset="0"/>
                          </a:rPr>
                          <m:t>𝑙</m:t>
                        </m:r>
                      </m:e>
                    </m:d>
                  </m:oMath>
                </a14:m>
                <a:r>
                  <a:rPr lang="en-US" sz="2000" dirty="0" smtClean="0"/>
                  <a:t> </a:t>
                </a:r>
                <a:r>
                  <a:rPr lang="en-US" sz="2000" dirty="0" smtClean="0">
                    <a:sym typeface="Wingdings" pitchFamily="2" charset="2"/>
                  </a:rPr>
                  <a:t> point primitives in 6D parametric space</a:t>
                </a:r>
              </a:p>
              <a:p>
                <a:r>
                  <a:rPr lang="en-US" sz="2000" dirty="0" smtClean="0">
                    <a:sym typeface="Wingdings" pitchFamily="2" charset="2"/>
                  </a:rPr>
                  <a:t>Viewing rays  </a:t>
                </a:r>
                <a14:m>
                  <m:oMath xmlns:m="http://schemas.openxmlformats.org/officeDocument/2006/math">
                    <m:r>
                      <a:rPr lang="en-US" sz="2000" i="1" smtClean="0">
                        <a:latin typeface="Cambria Math"/>
                        <a:cs typeface="Arial" charset="0"/>
                      </a:rPr>
                      <m:t>𝜛</m:t>
                    </m:r>
                    <m:d>
                      <m:dPr>
                        <m:ctrlPr>
                          <a:rPr lang="en-US" sz="2000" i="1">
                            <a:latin typeface="Cambria Math"/>
                            <a:cs typeface="Arial" charset="0"/>
                          </a:rPr>
                        </m:ctrlPr>
                      </m:dPr>
                      <m:e>
                        <m:sSup>
                          <m:sSupPr>
                            <m:ctrlPr>
                              <a:rPr lang="en-US" sz="2000" b="0" i="1" smtClean="0">
                                <a:latin typeface="Cambria Math"/>
                                <a:cs typeface="Arial" charset="0"/>
                              </a:rPr>
                            </m:ctrlPr>
                          </m:sSupPr>
                          <m:e>
                            <m:r>
                              <a:rPr lang="en-US" sz="2000" i="1">
                                <a:latin typeface="Cambria Math"/>
                                <a:cs typeface="Arial" charset="0"/>
                              </a:rPr>
                              <m:t>𝑙</m:t>
                            </m:r>
                          </m:e>
                          <m:sup>
                            <m:r>
                              <a:rPr lang="en-US" sz="2000" b="0" i="1" smtClean="0">
                                <a:latin typeface="Cambria Math"/>
                                <a:cs typeface="Arial" charset="0"/>
                              </a:rPr>
                              <m:t>′</m:t>
                            </m:r>
                          </m:sup>
                        </m:sSup>
                      </m:e>
                    </m:d>
                  </m:oMath>
                </a14:m>
                <a:r>
                  <a:rPr lang="en-US" sz="2000" dirty="0" smtClean="0"/>
                  <a:t> </a:t>
                </a:r>
                <a:r>
                  <a:rPr lang="en-US" sz="2000" dirty="0" smtClean="0">
                    <a:sym typeface="Wingdings" pitchFamily="2" charset="2"/>
                  </a:rPr>
                  <a:t> </a:t>
                </a:r>
                <a:r>
                  <a:rPr lang="en-US" sz="2000" dirty="0" err="1" smtClean="0">
                    <a:sym typeface="Wingdings" pitchFamily="2" charset="2"/>
                  </a:rPr>
                  <a:t>hyperplane</a:t>
                </a:r>
                <a:r>
                  <a:rPr lang="en-US" sz="2000" dirty="0" smtClean="0">
                    <a:sym typeface="Wingdings" pitchFamily="2" charset="2"/>
                  </a:rPr>
                  <a:t> queries in 6D parametric space</a:t>
                </a:r>
              </a:p>
              <a:p>
                <a:endParaRPr lang="en-US" sz="2000" dirty="0" smtClean="0">
                  <a:sym typeface="Wingdings" pitchFamily="2" charset="2"/>
                </a:endParaRPr>
              </a:p>
              <a:p>
                <a:r>
                  <a:rPr lang="en-US" sz="2000" dirty="0" smtClean="0">
                    <a:sym typeface="Wingdings" pitchFamily="2" charset="2"/>
                  </a:rPr>
                  <a:t>A hierarchy on </a:t>
                </a:r>
                <a14:m>
                  <m:oMath xmlns:m="http://schemas.openxmlformats.org/officeDocument/2006/math">
                    <m:r>
                      <a:rPr lang="en-US" sz="2000" i="1" smtClean="0">
                        <a:latin typeface="Cambria Math"/>
                        <a:cs typeface="Arial" charset="0"/>
                      </a:rPr>
                      <m:t>𝜋</m:t>
                    </m:r>
                    <m:d>
                      <m:dPr>
                        <m:ctrlPr>
                          <a:rPr lang="en-US" sz="2000" i="1">
                            <a:latin typeface="Cambria Math"/>
                            <a:cs typeface="Arial" charset="0"/>
                          </a:rPr>
                        </m:ctrlPr>
                      </m:dPr>
                      <m:e>
                        <m:r>
                          <a:rPr lang="en-US" sz="2000" i="1">
                            <a:latin typeface="Cambria Math"/>
                            <a:cs typeface="Arial" charset="0"/>
                          </a:rPr>
                          <m:t>𝑙</m:t>
                        </m:r>
                      </m:e>
                    </m:d>
                  </m:oMath>
                </a14:m>
                <a:r>
                  <a:rPr lang="en-US" sz="2000" dirty="0" smtClean="0">
                    <a:sym typeface="Wingdings" pitchFamily="2" charset="2"/>
                  </a:rPr>
                  <a:t> of a </a:t>
                </a:r>
                <a:r>
                  <a:rPr lang="en-US" sz="2000" dirty="0"/>
                  <a:t>perfect 8-ary tree in the 6D </a:t>
                </a:r>
                <a:r>
                  <a:rPr lang="en-US" sz="2000" dirty="0" smtClean="0"/>
                  <a:t>space</a:t>
                </a:r>
              </a:p>
              <a:p>
                <a:pPr lvl="1"/>
                <a:r>
                  <a:rPr lang="en-US" sz="1600" dirty="0"/>
                  <a:t>A</a:t>
                </a:r>
                <a:r>
                  <a:rPr lang="en-US" sz="1600" dirty="0" smtClean="0"/>
                  <a:t> </a:t>
                </a:r>
                <a:r>
                  <a:rPr lang="en-US" sz="1600" dirty="0"/>
                  <a:t>balanced </a:t>
                </a:r>
                <a:r>
                  <a:rPr lang="en-US" sz="1600" dirty="0" err="1"/>
                  <a:t>kd</a:t>
                </a:r>
                <a:r>
                  <a:rPr lang="en-US" sz="1600" dirty="0"/>
                  <a:t>-tree with median </a:t>
                </a:r>
                <a:r>
                  <a:rPr lang="en-US" sz="1600" dirty="0" smtClean="0"/>
                  <a:t>splitting</a:t>
                </a:r>
              </a:p>
              <a:p>
                <a:pPr lvl="1"/>
                <a:r>
                  <a:rPr lang="en-US" sz="1600" dirty="0"/>
                  <a:t>C</a:t>
                </a:r>
                <a:r>
                  <a:rPr lang="en-US" sz="1600" dirty="0" smtClean="0"/>
                  <a:t>ollapse </a:t>
                </a:r>
                <a:r>
                  <a:rPr lang="en-US" sz="1600" dirty="0"/>
                  <a:t>every three non-leaf levels into one </a:t>
                </a:r>
                <a:r>
                  <a:rPr lang="en-US" sz="1600" dirty="0" smtClean="0"/>
                  <a:t>level</a:t>
                </a:r>
              </a:p>
              <a:p>
                <a:r>
                  <a:rPr lang="en-US" sz="2000" dirty="0" smtClean="0"/>
                  <a:t>Traversal in depth first order</a:t>
                </a:r>
              </a:p>
              <a:p>
                <a:pPr lvl="1"/>
                <a:r>
                  <a:rPr lang="en-US" sz="1600" dirty="0" smtClean="0">
                    <a:sym typeface="Wingdings" pitchFamily="2" charset="2"/>
                  </a:rPr>
                  <a:t>A </a:t>
                </a:r>
                <a:r>
                  <a:rPr lang="en-US" sz="1600" dirty="0" err="1" smtClean="0">
                    <a:sym typeface="Wingdings" pitchFamily="2" charset="2"/>
                  </a:rPr>
                  <a:t>stackless</a:t>
                </a:r>
                <a:r>
                  <a:rPr lang="en-US" sz="1600" dirty="0" smtClean="0">
                    <a:sym typeface="Wingdings" pitchFamily="2" charset="2"/>
                  </a:rPr>
                  <a:t> traversal</a:t>
                </a:r>
                <a:endParaRPr lang="en-US" sz="1600" dirty="0">
                  <a:sym typeface="Wingdings" pitchFamily="2" charset="2"/>
                </a:endParaRPr>
              </a:p>
              <a:p>
                <a:endParaRPr lang="en-US" sz="2000" dirty="0"/>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blipFill rotWithShape="1">
                <a:blip r:embed="rId3"/>
                <a:stretch>
                  <a:fillRect l="-593" r="-370" b="-44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278056" y="1149350"/>
                <a:ext cx="2587888" cy="8090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latin typeface="Cambria Math"/>
                        </a:rPr>
                        <m:t>𝒅</m:t>
                      </m:r>
                      <m:r>
                        <a:rPr lang="en-US" sz="2400" b="1" i="1" smtClean="0">
                          <a:latin typeface="Cambria Math"/>
                          <a:ea typeface="Cambria Math"/>
                        </a:rPr>
                        <m:t>≥</m:t>
                      </m:r>
                      <m:f>
                        <m:fPr>
                          <m:ctrlPr>
                            <a:rPr lang="en-US" sz="2400" b="1" i="1" smtClean="0">
                              <a:latin typeface="Cambria Math"/>
                              <a:ea typeface="Cambria Math"/>
                            </a:rPr>
                          </m:ctrlPr>
                        </m:fPr>
                        <m:num>
                          <m:d>
                            <m:dPr>
                              <m:begChr m:val="|"/>
                              <m:endChr m:val="|"/>
                              <m:ctrlPr>
                                <a:rPr lang="en-US" sz="2400" b="1" i="1" smtClean="0">
                                  <a:latin typeface="Cambria Math"/>
                                </a:rPr>
                              </m:ctrlPr>
                            </m:dPr>
                            <m:e>
                              <m:r>
                                <a:rPr lang="en-US" sz="2400" b="1" i="1" smtClean="0">
                                  <a:latin typeface="Cambria Math"/>
                                  <a:cs typeface="Arial" charset="0"/>
                                </a:rPr>
                                <m:t>𝝅</m:t>
                              </m:r>
                              <m:d>
                                <m:dPr>
                                  <m:ctrlPr>
                                    <a:rPr lang="en-US" sz="2400" b="1" i="1">
                                      <a:latin typeface="Cambria Math"/>
                                      <a:cs typeface="Arial" charset="0"/>
                                    </a:rPr>
                                  </m:ctrlPr>
                                </m:dPr>
                                <m:e>
                                  <m:r>
                                    <a:rPr lang="en-US" sz="2400" b="1" i="1">
                                      <a:latin typeface="Cambria Math"/>
                                      <a:cs typeface="Arial" charset="0"/>
                                    </a:rPr>
                                    <m:t>𝒍</m:t>
                                  </m:r>
                                </m:e>
                              </m:d>
                              <m:r>
                                <a:rPr lang="en-US" sz="2400" b="1" i="1" smtClean="0">
                                  <a:latin typeface="Cambria Math"/>
                                  <a:ea typeface="Cambria Math"/>
                                  <a:cs typeface="Arial" charset="0"/>
                                </a:rPr>
                                <m:t>∙</m:t>
                              </m:r>
                              <m:r>
                                <a:rPr lang="en-US" sz="2400" b="1" i="1">
                                  <a:latin typeface="Cambria Math"/>
                                  <a:cs typeface="Arial" charset="0"/>
                                </a:rPr>
                                <m:t>𝝕</m:t>
                              </m:r>
                              <m:d>
                                <m:dPr>
                                  <m:ctrlPr>
                                    <a:rPr lang="en-US" sz="2400" b="1" i="1">
                                      <a:latin typeface="Cambria Math"/>
                                      <a:cs typeface="Arial" charset="0"/>
                                    </a:rPr>
                                  </m:ctrlPr>
                                </m:dPr>
                                <m:e>
                                  <m:sSup>
                                    <m:sSupPr>
                                      <m:ctrlPr>
                                        <a:rPr lang="en-US" sz="2400" b="1" i="1" smtClean="0">
                                          <a:latin typeface="Cambria Math"/>
                                          <a:cs typeface="Arial" charset="0"/>
                                        </a:rPr>
                                      </m:ctrlPr>
                                    </m:sSupPr>
                                    <m:e>
                                      <m:r>
                                        <a:rPr lang="en-US" sz="2400" b="1" i="1">
                                          <a:latin typeface="Cambria Math"/>
                                          <a:cs typeface="Arial" charset="0"/>
                                        </a:rPr>
                                        <m:t>𝒍</m:t>
                                      </m:r>
                                    </m:e>
                                    <m:sup>
                                      <m:r>
                                        <a:rPr lang="en-US" sz="2400" b="1" i="1" smtClean="0">
                                          <a:latin typeface="Cambria Math"/>
                                          <a:cs typeface="Arial" charset="0"/>
                                        </a:rPr>
                                        <m:t>′</m:t>
                                      </m:r>
                                    </m:sup>
                                  </m:sSup>
                                </m:e>
                              </m:d>
                            </m:e>
                          </m:d>
                        </m:num>
                        <m:den>
                          <m:sSup>
                            <m:sSupPr>
                              <m:ctrlPr>
                                <a:rPr lang="en-US" sz="2400" b="1" i="1" smtClean="0">
                                  <a:latin typeface="Cambria Math"/>
                                  <a:ea typeface="Cambria Math"/>
                                </a:rPr>
                              </m:ctrlPr>
                            </m:sSupPr>
                            <m:e>
                              <m:r>
                                <a:rPr lang="en-US" sz="2400" b="1" i="1" smtClean="0">
                                  <a:latin typeface="Cambria Math"/>
                                  <a:ea typeface="Cambria Math"/>
                                </a:rPr>
                                <m:t>𝒄</m:t>
                              </m:r>
                            </m:e>
                            <m:sup>
                              <m:r>
                                <a:rPr lang="en-US" sz="2400" b="1" i="1" smtClean="0">
                                  <a:latin typeface="Cambria Math"/>
                                  <a:ea typeface="Cambria Math"/>
                                </a:rPr>
                                <m:t>𝟐</m:t>
                              </m:r>
                            </m:sup>
                          </m:sSup>
                        </m:den>
                      </m:f>
                    </m:oMath>
                  </m:oMathPara>
                </a14:m>
                <a:endParaRPr lang="en-US" sz="2400" b="1" dirty="0"/>
              </a:p>
            </p:txBody>
          </p:sp>
        </mc:Choice>
        <mc:Fallback xmlns="">
          <p:sp>
            <p:nvSpPr>
              <p:cNvPr id="7" name="TextBox 6"/>
              <p:cNvSpPr txBox="1">
                <a:spLocks noRot="1" noChangeAspect="1" noMove="1" noResize="1" noEditPoints="1" noAdjustHandles="1" noChangeArrowheads="1" noChangeShapeType="1" noTextEdit="1"/>
              </p:cNvSpPr>
              <p:nvPr/>
            </p:nvSpPr>
            <p:spPr>
              <a:xfrm>
                <a:off x="3278056" y="1149350"/>
                <a:ext cx="2587888" cy="809068"/>
              </a:xfrm>
              <a:prstGeom prst="rect">
                <a:avLst/>
              </a:prstGeom>
              <a:blipFill rotWithShape="1">
                <a:blip r:embed="rId4"/>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latin typeface="Arial" charset="0"/>
                <a:cs typeface="Arial" charset="0"/>
              </a:rPr>
              <a:t>Radiance Estimation</a:t>
            </a:r>
          </a:p>
        </p:txBody>
      </p:sp>
      <mc:AlternateContent xmlns:mc="http://schemas.openxmlformats.org/markup-compatibility/2006" xmlns:a14="http://schemas.microsoft.com/office/drawing/2010/main">
        <mc:Choice Requires="a14">
          <p:sp>
            <p:nvSpPr>
              <p:cNvPr id="2" name="Content Placeholder 1"/>
              <p:cNvSpPr>
                <a:spLocks noGrp="1"/>
              </p:cNvSpPr>
              <p:nvPr>
                <p:ph sz="half" idx="1"/>
              </p:nvPr>
            </p:nvSpPr>
            <p:spPr/>
            <p:txBody>
              <a:bodyPr/>
              <a:lstStyle/>
              <a:p>
                <a:r>
                  <a:rPr lang="en-US" sz="2000" dirty="0" smtClean="0"/>
                  <a:t>Gather with a fixed radius of </a:t>
                </a:r>
                <a14:m>
                  <m:oMath xmlns:m="http://schemas.openxmlformats.org/officeDocument/2006/math">
                    <m:r>
                      <a:rPr lang="en-US" sz="2000" b="0" i="1" smtClean="0">
                        <a:latin typeface="Cambria Math"/>
                      </a:rPr>
                      <m:t>𝑟</m:t>
                    </m:r>
                  </m:oMath>
                </a14:m>
                <a:r>
                  <a:rPr lang="en-US" sz="2000" dirty="0" smtClean="0"/>
                  <a:t>, approximate radiance as </a:t>
                </a:r>
                <a14:m>
                  <m:oMath xmlns:m="http://schemas.openxmlformats.org/officeDocument/2006/math">
                    <m:r>
                      <a:rPr lang="en-US" sz="2000" b="0" i="1" smtClean="0">
                        <a:latin typeface="Cambria Math"/>
                      </a:rPr>
                      <m:t>𝑥</m:t>
                    </m:r>
                    <m:r>
                      <a:rPr lang="en-US" sz="2000" b="0" i="1" smtClean="0">
                        <a:latin typeface="Cambria Math"/>
                      </a:rPr>
                      <m:t>"</m:t>
                    </m:r>
                  </m:oMath>
                </a14:m>
                <a:endParaRPr lang="en-US" sz="2000" b="0" dirty="0" smtClean="0"/>
              </a:p>
              <a:p>
                <a:endParaRPr lang="en-US" sz="2000" dirty="0" smtClean="0"/>
              </a:p>
              <a:p>
                <a:endParaRPr lang="en-US" sz="2000" dirty="0" smtClean="0"/>
              </a:p>
              <a:p>
                <a:endParaRPr lang="en-US" sz="2000" dirty="0" smtClean="0"/>
              </a:p>
              <a:p>
                <a:pPr lvl="1"/>
                <a:endParaRPr lang="en-US" sz="1600" dirty="0" smtClean="0"/>
              </a:p>
              <a:p>
                <a:r>
                  <a:rPr lang="en-US" sz="2000" dirty="0" smtClean="0"/>
                  <a:t>Accumulate all intersecting lighting rays</a:t>
                </a:r>
                <a:endParaRPr lang="en-US" sz="2000" dirty="0"/>
              </a:p>
              <a:p>
                <a:endParaRPr lang="en-US" sz="2000" dirty="0"/>
              </a:p>
            </p:txBody>
          </p:sp>
        </mc:Choice>
        <mc:Fallback xmlns="">
          <p:sp>
            <p:nvSpPr>
              <p:cNvPr id="2" name="Content Placeholder 1"/>
              <p:cNvSpPr>
                <a:spLocks noGrp="1" noRot="1" noChangeAspect="1" noMove="1" noResize="1" noEditPoints="1" noAdjustHandles="1" noChangeArrowheads="1" noChangeShapeType="1" noTextEdit="1"/>
              </p:cNvSpPr>
              <p:nvPr>
                <p:ph sz="half" idx="1"/>
              </p:nvPr>
            </p:nvSpPr>
            <p:spPr>
              <a:blipFill rotWithShape="1">
                <a:blip r:embed="rId3"/>
                <a:stretch>
                  <a:fillRect l="-1207" t="-718" r="-9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802740" y="3914116"/>
                <a:ext cx="1703993" cy="6805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a:rPr>
                          </m:ctrlPr>
                        </m:sSubPr>
                        <m:e>
                          <m:r>
                            <a:rPr lang="en-US" sz="1400" b="0" i="1" smtClean="0">
                              <a:latin typeface="Cambria Math"/>
                            </a:rPr>
                            <m:t>𝐿</m:t>
                          </m:r>
                        </m:e>
                        <m:sub>
                          <m:r>
                            <a:rPr lang="en-US" sz="1400" b="0" i="1" smtClean="0">
                              <a:latin typeface="Cambria Math"/>
                            </a:rPr>
                            <m:t>𝑠</m:t>
                          </m:r>
                        </m:sub>
                      </m:sSub>
                      <m:r>
                        <a:rPr lang="en-US" sz="1400" b="0" i="1" smtClean="0">
                          <a:latin typeface="Cambria Math"/>
                        </a:rPr>
                        <m:t>≈</m:t>
                      </m:r>
                      <m:nary>
                        <m:naryPr>
                          <m:chr m:val="∑"/>
                          <m:ctrlPr>
                            <a:rPr lang="en-US" sz="1400" b="0" i="1" smtClean="0">
                              <a:latin typeface="Cambria Math"/>
                            </a:rPr>
                          </m:ctrlPr>
                        </m:naryPr>
                        <m:sub>
                          <m:r>
                            <m:rPr>
                              <m:brk m:alnAt="23"/>
                            </m:rPr>
                            <a:rPr lang="en-US" sz="1400" b="0" i="1" smtClean="0">
                              <a:latin typeface="Cambria Math"/>
                            </a:rPr>
                            <m:t>𝑙</m:t>
                          </m:r>
                          <m:r>
                            <a:rPr lang="en-US" sz="1400" b="0" i="1" smtClean="0">
                              <a:latin typeface="Cambria Math"/>
                            </a:rPr>
                            <m:t>=1</m:t>
                          </m:r>
                        </m:sub>
                        <m:sup>
                          <m:r>
                            <a:rPr lang="en-US" sz="1400" b="0" i="1" smtClean="0">
                              <a:latin typeface="Cambria Math"/>
                            </a:rPr>
                            <m:t>𝑛</m:t>
                          </m:r>
                        </m:sup>
                        <m:e>
                          <m:sSub>
                            <m:sSubPr>
                              <m:ctrlPr>
                                <a:rPr lang="en-US" sz="1400" b="0" i="1" smtClean="0">
                                  <a:latin typeface="Cambria Math"/>
                                </a:rPr>
                              </m:ctrlPr>
                            </m:sSubPr>
                            <m:e>
                              <m:r>
                                <a:rPr lang="en-US" sz="1400" b="0" i="1" smtClean="0">
                                  <a:latin typeface="Cambria Math"/>
                                </a:rPr>
                                <m:t>𝐿</m:t>
                              </m:r>
                            </m:e>
                            <m:sub>
                              <m:r>
                                <a:rPr lang="en-US" sz="1400" b="0" i="1" smtClean="0">
                                  <a:latin typeface="Cambria Math"/>
                                </a:rPr>
                                <m:t>𝑟</m:t>
                              </m:r>
                            </m:sub>
                          </m:sSub>
                          <m:d>
                            <m:dPr>
                              <m:ctrlPr>
                                <a:rPr lang="en-US" sz="1400" b="0" i="1" smtClean="0">
                                  <a:latin typeface="Cambria Math"/>
                                </a:rPr>
                              </m:ctrlPr>
                            </m:dPr>
                            <m:e>
                              <m:r>
                                <a:rPr lang="en-US" sz="1400" b="0" i="1" smtClean="0">
                                  <a:latin typeface="Cambria Math"/>
                                </a:rPr>
                                <m:t>𝑥</m:t>
                              </m:r>
                              <m:r>
                                <a:rPr lang="en-US" sz="1400" b="0" i="1" smtClean="0">
                                  <a:latin typeface="Cambria Math"/>
                                </a:rPr>
                                <m:t>,</m:t>
                              </m:r>
                              <m:sSub>
                                <m:sSubPr>
                                  <m:ctrlPr>
                                    <a:rPr lang="en-US" sz="1400" b="0" i="1" smtClean="0">
                                      <a:latin typeface="Cambria Math"/>
                                    </a:rPr>
                                  </m:ctrlPr>
                                </m:sSubPr>
                                <m:e>
                                  <m:r>
                                    <a:rPr lang="en-US" sz="1400" b="0" i="1" smtClean="0">
                                      <a:latin typeface="Cambria Math"/>
                                    </a:rPr>
                                    <m:t>𝑥</m:t>
                                  </m:r>
                                </m:e>
                                <m:sub>
                                  <m:r>
                                    <a:rPr lang="en-US" sz="1400" b="0" i="1" smtClean="0">
                                      <a:latin typeface="Cambria Math"/>
                                    </a:rPr>
                                    <m:t>0</m:t>
                                  </m:r>
                                </m:sub>
                              </m:sSub>
                              <m:r>
                                <a:rPr lang="en-US" sz="1400" b="0" i="1" smtClean="0">
                                  <a:latin typeface="Cambria Math"/>
                                </a:rPr>
                                <m:t>,</m:t>
                              </m:r>
                              <m:r>
                                <a:rPr lang="en-US" sz="1400" b="0" i="1" smtClean="0">
                                  <a:latin typeface="Cambria Math"/>
                                </a:rPr>
                                <m:t>𝑙</m:t>
                              </m:r>
                            </m:e>
                          </m:d>
                        </m:e>
                      </m:nary>
                    </m:oMath>
                  </m:oMathPara>
                </a14:m>
                <a:endParaRPr lang="en-US" sz="1400" dirty="0"/>
              </a:p>
            </p:txBody>
          </p:sp>
        </mc:Choice>
        <mc:Fallback xmlns="">
          <p:sp>
            <p:nvSpPr>
              <p:cNvPr id="5" name="TextBox 4"/>
              <p:cNvSpPr txBox="1">
                <a:spLocks noRot="1" noChangeAspect="1" noMove="1" noResize="1" noEditPoints="1" noAdjustHandles="1" noChangeArrowheads="1" noChangeShapeType="1" noTextEdit="1"/>
              </p:cNvSpPr>
              <p:nvPr/>
            </p:nvSpPr>
            <p:spPr>
              <a:xfrm>
                <a:off x="1802740" y="3914116"/>
                <a:ext cx="1703993" cy="68050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954561" y="2431786"/>
                <a:ext cx="3400353" cy="5538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𝑤</m:t>
                      </m:r>
                      <m:d>
                        <m:dPr>
                          <m:ctrlPr>
                            <a:rPr lang="en-US" sz="1400" b="0" i="1" smtClean="0">
                              <a:latin typeface="Cambria Math"/>
                            </a:rPr>
                          </m:ctrlPr>
                        </m:dPr>
                        <m:e>
                          <m:r>
                            <a:rPr lang="en-US" sz="1400" b="0" i="1" smtClean="0">
                              <a:latin typeface="Cambria Math"/>
                            </a:rPr>
                            <m:t>𝑥</m:t>
                          </m:r>
                          <m:r>
                            <a:rPr lang="en-US" sz="1400" b="0" i="1" smtClean="0">
                              <a:latin typeface="Cambria Math"/>
                            </a:rPr>
                            <m:t>",</m:t>
                          </m:r>
                          <m:r>
                            <a:rPr lang="en-US" sz="1400" b="0" i="1" smtClean="0">
                              <a:latin typeface="Cambria Math"/>
                            </a:rPr>
                            <m:t>𝑥</m:t>
                          </m:r>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e>
                      </m:d>
                      <m:r>
                        <a:rPr lang="en-US" sz="1400" b="0" i="1" smtClean="0">
                          <a:latin typeface="Cambria Math"/>
                        </a:rPr>
                        <m:t>=</m:t>
                      </m:r>
                      <m:f>
                        <m:fPr>
                          <m:ctrlPr>
                            <a:rPr lang="en-US" sz="1400" b="0" i="1" smtClean="0">
                              <a:latin typeface="Cambria Math"/>
                            </a:rPr>
                          </m:ctrlPr>
                        </m:fPr>
                        <m:num>
                          <m:r>
                            <a:rPr lang="en-US" sz="1400" b="0" i="1" smtClean="0">
                              <a:latin typeface="Cambria Math"/>
                            </a:rPr>
                            <m:t>𝜏</m:t>
                          </m:r>
                          <m:d>
                            <m:dPr>
                              <m:ctrlPr>
                                <a:rPr lang="en-US" sz="1400" b="0" i="1" smtClean="0">
                                  <a:latin typeface="Cambria Math"/>
                                </a:rPr>
                              </m:ctrlPr>
                            </m:dPr>
                            <m:e>
                              <m:sSup>
                                <m:sSupPr>
                                  <m:ctrlPr>
                                    <a:rPr lang="en-US" sz="1400" b="0" i="1" smtClean="0">
                                      <a:latin typeface="Cambria Math"/>
                                    </a:rPr>
                                  </m:ctrlPr>
                                </m:sSupPr>
                                <m:e>
                                  <m:r>
                                    <a:rPr lang="en-US" sz="1400" b="0" i="1" smtClean="0">
                                      <a:latin typeface="Cambria Math"/>
                                    </a:rPr>
                                    <m:t>𝑥</m:t>
                                  </m:r>
                                </m:e>
                                <m:sup>
                                  <m:r>
                                    <a:rPr lang="en-US" sz="1400" b="0" i="1" smtClean="0">
                                      <a:latin typeface="Cambria Math"/>
                                    </a:rPr>
                                    <m:t>′</m:t>
                                  </m:r>
                                </m:sup>
                              </m:sSup>
                              <m:r>
                                <a:rPr lang="en-US" sz="1400" b="0" i="1" smtClean="0">
                                  <a:latin typeface="Cambria Math"/>
                                </a:rPr>
                                <m:t>,</m:t>
                              </m:r>
                              <m:r>
                                <a:rPr lang="en-US" sz="1400" b="0" i="1" smtClean="0">
                                  <a:latin typeface="Cambria Math"/>
                                </a:rPr>
                                <m:t>𝑥</m:t>
                              </m:r>
                            </m:e>
                          </m:d>
                          <m:r>
                            <a:rPr lang="en-US" sz="1400" b="0" i="1" smtClean="0">
                              <a:latin typeface="Cambria Math"/>
                            </a:rPr>
                            <m:t>𝜎</m:t>
                          </m:r>
                          <m:d>
                            <m:dPr>
                              <m:ctrlPr>
                                <a:rPr lang="en-US" sz="1400" b="0" i="1" smtClean="0">
                                  <a:latin typeface="Cambria Math"/>
                                </a:rPr>
                              </m:ctrlPr>
                            </m:dPr>
                            <m:e>
                              <m:sSup>
                                <m:sSupPr>
                                  <m:ctrlPr>
                                    <a:rPr lang="en-US" sz="1400" b="0" i="1" smtClean="0">
                                      <a:latin typeface="Cambria Math"/>
                                    </a:rPr>
                                  </m:ctrlPr>
                                </m:sSupPr>
                                <m:e>
                                  <m:r>
                                    <a:rPr lang="en-US" sz="1400" b="0" i="1" smtClean="0">
                                      <a:latin typeface="Cambria Math"/>
                                    </a:rPr>
                                    <m:t>𝑥</m:t>
                                  </m:r>
                                </m:e>
                                <m:sup>
                                  <m:r>
                                    <a:rPr lang="en-US" sz="1400" b="0" i="1" smtClean="0">
                                      <a:latin typeface="Cambria Math"/>
                                    </a:rPr>
                                    <m:t>′</m:t>
                                  </m:r>
                                </m:sup>
                              </m:sSup>
                            </m:e>
                          </m:d>
                          <m:r>
                            <a:rPr lang="en-US" sz="1400" b="0" i="1" smtClean="0">
                              <a:latin typeface="Cambria Math"/>
                            </a:rPr>
                            <m:t>𝑓</m:t>
                          </m:r>
                          <m:d>
                            <m:dPr>
                              <m:ctrlPr>
                                <a:rPr lang="en-US" sz="1400" b="0" i="1" smtClean="0">
                                  <a:latin typeface="Cambria Math"/>
                                </a:rPr>
                              </m:ctrlPr>
                            </m:dPr>
                            <m:e>
                              <m:sSup>
                                <m:sSupPr>
                                  <m:ctrlPr>
                                    <a:rPr lang="en-US" sz="1400" b="0" i="1" smtClean="0">
                                      <a:latin typeface="Cambria Math"/>
                                    </a:rPr>
                                  </m:ctrlPr>
                                </m:sSupPr>
                                <m:e>
                                  <m:r>
                                    <a:rPr lang="en-US" sz="1400" b="0" i="1" smtClean="0">
                                      <a:latin typeface="Cambria Math"/>
                                    </a:rPr>
                                    <m:t>𝑥</m:t>
                                  </m:r>
                                </m:e>
                                <m:sup>
                                  <m:r>
                                    <a:rPr lang="en-US" sz="1400" b="0" i="1" smtClean="0">
                                      <a:latin typeface="Cambria Math"/>
                                    </a:rPr>
                                    <m:t>′</m:t>
                                  </m:r>
                                </m:sup>
                              </m:sSup>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e>
                          </m:d>
                        </m:num>
                        <m:den>
                          <m:r>
                            <a:rPr lang="en-US" sz="1400" b="0" i="1" smtClean="0">
                              <a:latin typeface="Cambria Math"/>
                            </a:rPr>
                            <m:t>𝜋</m:t>
                          </m:r>
                          <m:sSup>
                            <m:sSupPr>
                              <m:ctrlPr>
                                <a:rPr lang="en-US" sz="1400" b="0" i="1" smtClean="0">
                                  <a:latin typeface="Cambria Math"/>
                                </a:rPr>
                              </m:ctrlPr>
                            </m:sSupPr>
                            <m:e>
                              <m:r>
                                <a:rPr lang="en-US" sz="1400" b="0" i="1" smtClean="0">
                                  <a:latin typeface="Cambria Math"/>
                                </a:rPr>
                                <m:t>𝑟</m:t>
                              </m:r>
                            </m:e>
                            <m:sup>
                              <m:r>
                                <a:rPr lang="en-US" sz="1400" b="0" i="1" smtClean="0">
                                  <a:latin typeface="Cambria Math"/>
                                </a:rPr>
                                <m:t>2</m:t>
                              </m:r>
                            </m:sup>
                          </m:sSup>
                          <m:d>
                            <m:dPr>
                              <m:begChr m:val="‖"/>
                              <m:endChr m:val="‖"/>
                              <m:ctrlPr>
                                <a:rPr lang="en-US" sz="1400" b="0" i="1" smtClean="0">
                                  <a:latin typeface="Cambria Math"/>
                                </a:rPr>
                              </m:ctrlPr>
                            </m:dPr>
                            <m:e>
                              <m:r>
                                <a:rPr lang="en-US" sz="1400" b="0" i="1" smtClean="0">
                                  <a:latin typeface="Cambria Math"/>
                                </a:rPr>
                                <m:t>𝑥</m:t>
                              </m:r>
                              <m:r>
                                <a:rPr lang="en-US" sz="1400" b="0" i="1" smtClean="0">
                                  <a:latin typeface="Cambria Math"/>
                                </a:rPr>
                                <m:t>−</m:t>
                              </m:r>
                              <m:sSub>
                                <m:sSubPr>
                                  <m:ctrlPr>
                                    <a:rPr lang="en-US" sz="1400" b="0" i="1" smtClean="0">
                                      <a:latin typeface="Cambria Math"/>
                                    </a:rPr>
                                  </m:ctrlPr>
                                </m:sSubPr>
                                <m:e>
                                  <m:r>
                                    <a:rPr lang="en-US" sz="1400" b="0" i="1" smtClean="0">
                                      <a:latin typeface="Cambria Math"/>
                                    </a:rPr>
                                    <m:t>𝑥</m:t>
                                  </m:r>
                                </m:e>
                                <m:sub>
                                  <m:r>
                                    <a:rPr lang="en-US" sz="1400" b="0" i="1" smtClean="0">
                                      <a:latin typeface="Cambria Math"/>
                                    </a:rPr>
                                    <m:t>0</m:t>
                                  </m:r>
                                </m:sub>
                              </m:sSub>
                            </m:e>
                          </m:d>
                        </m:den>
                      </m:f>
                    </m:oMath>
                  </m:oMathPara>
                </a14:m>
                <a:endParaRPr lang="en-US" sz="1400" dirty="0"/>
              </a:p>
            </p:txBody>
          </p:sp>
        </mc:Choice>
        <mc:Fallback xmlns="">
          <p:sp>
            <p:nvSpPr>
              <p:cNvPr id="6" name="TextBox 5"/>
              <p:cNvSpPr txBox="1">
                <a:spLocks noRot="1" noChangeAspect="1" noMove="1" noResize="1" noEditPoints="1" noAdjustHandles="1" noChangeArrowheads="1" noChangeShapeType="1" noTextEdit="1"/>
              </p:cNvSpPr>
              <p:nvPr/>
            </p:nvSpPr>
            <p:spPr>
              <a:xfrm>
                <a:off x="954561" y="2431786"/>
                <a:ext cx="3400353" cy="55387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61276" y="1810013"/>
                <a:ext cx="3986924" cy="62177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rPr>
                          </m:ctrlPr>
                        </m:sSubPr>
                        <m:e>
                          <m:r>
                            <a:rPr lang="en-US" sz="1400" b="0" i="1" smtClean="0">
                              <a:latin typeface="Cambria Math"/>
                            </a:rPr>
                            <m:t>𝐿</m:t>
                          </m:r>
                        </m:e>
                        <m:sub>
                          <m:r>
                            <a:rPr lang="en-US" sz="1400" b="0" i="1" smtClean="0">
                              <a:latin typeface="Cambria Math"/>
                            </a:rPr>
                            <m:t>𝑟</m:t>
                          </m:r>
                        </m:sub>
                      </m:sSub>
                      <m:d>
                        <m:dPr>
                          <m:ctrlPr>
                            <a:rPr lang="en-US" sz="1400" i="1" smtClean="0">
                              <a:latin typeface="Cambria Math"/>
                            </a:rPr>
                          </m:ctrlPr>
                        </m:dPr>
                        <m:e>
                          <m:r>
                            <a:rPr lang="en-US" sz="1400" b="0" i="1" smtClean="0">
                              <a:latin typeface="Cambria Math"/>
                            </a:rPr>
                            <m:t>𝑥</m:t>
                          </m:r>
                          <m:sSub>
                            <m:sSubPr>
                              <m:ctrlPr>
                                <a:rPr lang="en-US" sz="1400" b="0" i="1" smtClean="0">
                                  <a:latin typeface="Cambria Math"/>
                                </a:rPr>
                              </m:ctrlPr>
                            </m:sSubPr>
                            <m:e>
                              <m:r>
                                <a:rPr lang="en-US" sz="1400" b="0" i="1" smtClean="0">
                                  <a:latin typeface="Cambria Math"/>
                                </a:rPr>
                                <m:t>,</m:t>
                              </m:r>
                              <m:r>
                                <a:rPr lang="en-US" sz="1400" b="0" i="1" smtClean="0">
                                  <a:latin typeface="Cambria Math"/>
                                </a:rPr>
                                <m:t>𝑥</m:t>
                              </m:r>
                            </m:e>
                            <m:sub>
                              <m:r>
                                <a:rPr lang="en-US" sz="1400" b="0" i="1" smtClean="0">
                                  <a:latin typeface="Cambria Math"/>
                                </a:rPr>
                                <m:t>0</m:t>
                              </m:r>
                            </m:sub>
                          </m:sSub>
                          <m:r>
                            <a:rPr lang="en-US" sz="1400" b="0" i="1" smtClean="0">
                              <a:latin typeface="Cambria Math"/>
                            </a:rPr>
                            <m:t>,</m:t>
                          </m:r>
                          <m:r>
                            <a:rPr lang="en-US" sz="1400" b="0" i="1" smtClean="0">
                              <a:latin typeface="Cambria Math"/>
                            </a:rPr>
                            <m:t>𝑙</m:t>
                          </m:r>
                        </m:e>
                      </m:d>
                      <m:r>
                        <a:rPr lang="en-US" sz="1400" b="0" i="1" smtClean="0">
                          <a:latin typeface="Cambria Math"/>
                        </a:rPr>
                        <m:t>≈</m:t>
                      </m:r>
                      <m:r>
                        <a:rPr lang="en-US" sz="1400" b="0" i="1" smtClean="0">
                          <a:latin typeface="Cambria Math"/>
                        </a:rPr>
                        <m:t>𝑤</m:t>
                      </m:r>
                      <m:d>
                        <m:dPr>
                          <m:ctrlPr>
                            <a:rPr lang="en-US" sz="1400" b="0" i="1" smtClean="0">
                              <a:latin typeface="Cambria Math"/>
                            </a:rPr>
                          </m:ctrlPr>
                        </m:dPr>
                        <m:e>
                          <m:r>
                            <a:rPr lang="en-US" sz="1400" b="0" i="1" smtClean="0">
                              <a:latin typeface="Cambria Math"/>
                            </a:rPr>
                            <m:t>𝑥</m:t>
                          </m:r>
                          <m:r>
                            <a:rPr lang="en-US" sz="1400" b="0" i="1" smtClean="0">
                              <a:latin typeface="Cambria Math"/>
                            </a:rPr>
                            <m:t>",</m:t>
                          </m:r>
                          <m:r>
                            <a:rPr lang="en-US" sz="1400" b="0" i="1" smtClean="0">
                              <a:latin typeface="Cambria Math"/>
                            </a:rPr>
                            <m:t>𝑥</m:t>
                          </m:r>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e>
                      </m:d>
                      <m:sSub>
                        <m:sSubPr>
                          <m:ctrlPr>
                            <a:rPr lang="en-US" sz="1400" b="0" i="1" smtClean="0">
                              <a:latin typeface="Cambria Math"/>
                            </a:rPr>
                          </m:ctrlPr>
                        </m:sSubPr>
                        <m:e>
                          <m:r>
                            <m:rPr>
                              <m:sty m:val="p"/>
                            </m:rPr>
                            <a:rPr lang="en-US" sz="1400" b="0" i="0" smtClean="0">
                              <a:latin typeface="Cambria Math"/>
                            </a:rPr>
                            <m:t>Φ</m:t>
                          </m:r>
                        </m:e>
                        <m:sub>
                          <m:r>
                            <a:rPr lang="en-US" sz="1400" b="0" i="1" smtClean="0">
                              <a:latin typeface="Cambria Math"/>
                            </a:rPr>
                            <m:t>𝑙</m:t>
                          </m:r>
                        </m:sub>
                      </m:sSub>
                      <m:d>
                        <m:dPr>
                          <m:ctrlPr>
                            <a:rPr lang="en-US" sz="1400" b="0" i="1" smtClean="0">
                              <a:latin typeface="Cambria Math"/>
                            </a:rPr>
                          </m:ctrlPr>
                        </m:dPr>
                        <m:e>
                          <m:r>
                            <a:rPr lang="en-US" sz="1400" b="0" i="1" smtClean="0">
                              <a:latin typeface="Cambria Math"/>
                            </a:rPr>
                            <m:t>𝑥</m:t>
                          </m:r>
                          <m:r>
                            <a:rPr lang="en-US" sz="1400" b="0" i="1" smtClean="0">
                              <a:latin typeface="Cambria Math"/>
                            </a:rPr>
                            <m:t>",</m:t>
                          </m:r>
                          <m:acc>
                            <m:accPr>
                              <m:chr m:val="⃗"/>
                              <m:ctrlPr>
                                <a:rPr lang="en-US" sz="1400" b="0" i="1" smtClean="0">
                                  <a:latin typeface="Cambria Math"/>
                                </a:rPr>
                              </m:ctrlPr>
                            </m:accPr>
                            <m:e>
                              <m:r>
                                <a:rPr lang="en-US" sz="1400" b="0" i="1" smtClean="0">
                                  <a:latin typeface="Cambria Math"/>
                                </a:rPr>
                                <m:t>𝑤</m:t>
                              </m:r>
                            </m:e>
                          </m:acc>
                          <m:r>
                            <a:rPr lang="en-US" sz="1400" b="0" i="1" smtClean="0">
                              <a:latin typeface="Cambria Math"/>
                            </a:rPr>
                            <m:t>′</m:t>
                          </m:r>
                        </m:e>
                      </m:d>
                      <m:f>
                        <m:fPr>
                          <m:ctrlPr>
                            <a:rPr lang="en-US" sz="1400" b="0" i="1" smtClean="0">
                              <a:latin typeface="Cambria Math"/>
                            </a:rPr>
                          </m:ctrlPr>
                        </m:fPr>
                        <m:num>
                          <m:sSup>
                            <m:sSupPr>
                              <m:ctrlPr>
                                <a:rPr lang="en-US" sz="1400" b="0" i="1" smtClean="0">
                                  <a:latin typeface="Cambria Math"/>
                                </a:rPr>
                              </m:ctrlPr>
                            </m:sSupPr>
                            <m:e>
                              <m:d>
                                <m:dPr>
                                  <m:ctrlPr>
                                    <a:rPr lang="en-US" sz="1400" b="0" i="1" smtClean="0">
                                      <a:latin typeface="Cambria Math"/>
                                    </a:rPr>
                                  </m:ctrlPr>
                                </m:dPr>
                                <m:e>
                                  <m:sSup>
                                    <m:sSupPr>
                                      <m:ctrlPr>
                                        <a:rPr lang="en-US" sz="1400" b="0" i="1" smtClean="0">
                                          <a:latin typeface="Cambria Math"/>
                                        </a:rPr>
                                      </m:ctrlPr>
                                    </m:sSupPr>
                                    <m:e>
                                      <m:r>
                                        <a:rPr lang="en-US" sz="1400" b="0" i="1" smtClean="0">
                                          <a:latin typeface="Cambria Math"/>
                                        </a:rPr>
                                        <m:t>𝑟</m:t>
                                      </m:r>
                                    </m:e>
                                    <m:sup>
                                      <m:r>
                                        <a:rPr lang="en-US" sz="1400" b="0" i="1" smtClean="0">
                                          <a:latin typeface="Cambria Math"/>
                                        </a:rPr>
                                        <m:t>2</m:t>
                                      </m:r>
                                    </m:sup>
                                  </m:sSup>
                                  <m:r>
                                    <a:rPr lang="en-US" sz="1400" b="0" i="1" smtClean="0">
                                      <a:latin typeface="Cambria Math"/>
                                    </a:rPr>
                                    <m:t>−</m:t>
                                  </m:r>
                                  <m:sSup>
                                    <m:sSupPr>
                                      <m:ctrlPr>
                                        <a:rPr lang="en-US" sz="1400" b="0" i="1" smtClean="0">
                                          <a:latin typeface="Cambria Math"/>
                                        </a:rPr>
                                      </m:ctrlPr>
                                    </m:sSupPr>
                                    <m:e>
                                      <m:r>
                                        <a:rPr lang="en-US" sz="1400" b="0" i="1" smtClean="0">
                                          <a:latin typeface="Cambria Math"/>
                                        </a:rPr>
                                        <m:t>𝑑</m:t>
                                      </m:r>
                                    </m:e>
                                    <m:sup>
                                      <m:r>
                                        <a:rPr lang="en-US" sz="1400" b="0" i="1" smtClean="0">
                                          <a:latin typeface="Cambria Math"/>
                                        </a:rPr>
                                        <m:t>2</m:t>
                                      </m:r>
                                    </m:sup>
                                  </m:sSup>
                                </m:e>
                              </m:d>
                            </m:e>
                            <m:sup>
                              <m:f>
                                <m:fPr>
                                  <m:ctrlPr>
                                    <a:rPr lang="en-US" sz="1400" b="0" i="1" smtClean="0">
                                      <a:latin typeface="Cambria Math"/>
                                    </a:rPr>
                                  </m:ctrlPr>
                                </m:fPr>
                                <m:num>
                                  <m:r>
                                    <a:rPr lang="en-US" sz="1400" b="0" i="1" smtClean="0">
                                      <a:latin typeface="Cambria Math"/>
                                    </a:rPr>
                                    <m:t>1</m:t>
                                  </m:r>
                                </m:num>
                                <m:den>
                                  <m:r>
                                    <a:rPr lang="en-US" sz="1400" b="0" i="1" smtClean="0">
                                      <a:latin typeface="Cambria Math"/>
                                    </a:rPr>
                                    <m:t>2</m:t>
                                  </m:r>
                                </m:den>
                              </m:f>
                            </m:sup>
                          </m:sSup>
                        </m:num>
                        <m:den>
                          <m:func>
                            <m:funcPr>
                              <m:ctrlPr>
                                <a:rPr lang="en-US" sz="1400" b="0" i="1" smtClean="0">
                                  <a:latin typeface="Cambria Math"/>
                                </a:rPr>
                              </m:ctrlPr>
                            </m:funcPr>
                            <m:fName>
                              <m:r>
                                <m:rPr>
                                  <m:sty m:val="p"/>
                                </m:rPr>
                                <a:rPr lang="en-US" sz="1400" b="0" i="0" smtClean="0">
                                  <a:latin typeface="Cambria Math"/>
                                </a:rPr>
                                <m:t>sin</m:t>
                              </m:r>
                            </m:fName>
                            <m:e>
                              <m:r>
                                <a:rPr lang="en-US" sz="1400" b="0" i="1" smtClean="0">
                                  <a:latin typeface="Cambria Math"/>
                                </a:rPr>
                                <m:t>𝜃</m:t>
                              </m:r>
                            </m:e>
                          </m:func>
                        </m:den>
                      </m:f>
                    </m:oMath>
                  </m:oMathPara>
                </a14:m>
                <a:endParaRPr lang="en-US" sz="1400" dirty="0"/>
              </a:p>
            </p:txBody>
          </p:sp>
        </mc:Choice>
        <mc:Fallback xmlns="">
          <p:sp>
            <p:nvSpPr>
              <p:cNvPr id="8" name="TextBox 7"/>
              <p:cNvSpPr txBox="1">
                <a:spLocks noRot="1" noChangeAspect="1" noMove="1" noResize="1" noEditPoints="1" noAdjustHandles="1" noChangeArrowheads="1" noChangeShapeType="1" noTextEdit="1"/>
              </p:cNvSpPr>
              <p:nvPr/>
            </p:nvSpPr>
            <p:spPr>
              <a:xfrm>
                <a:off x="661276" y="1810013"/>
                <a:ext cx="3986924" cy="621773"/>
              </a:xfrm>
              <a:prstGeom prst="rect">
                <a:avLst/>
              </a:prstGeom>
              <a:blipFill rotWithShape="1">
                <a:blip r:embed="rId6"/>
                <a:stretch>
                  <a:fillRect/>
                </a:stretch>
              </a:blipFill>
            </p:spPr>
            <p:txBody>
              <a:bodyPr/>
              <a:lstStyle/>
              <a:p>
                <a:r>
                  <a:rPr lang="en-US">
                    <a:noFill/>
                  </a:rPr>
                  <a:t> </a:t>
                </a:r>
              </a:p>
            </p:txBody>
          </p:sp>
        </mc:Fallback>
      </mc:AlternateContent>
      <p:grpSp>
        <p:nvGrpSpPr>
          <p:cNvPr id="3" name="Group 2"/>
          <p:cNvGrpSpPr/>
          <p:nvPr/>
        </p:nvGrpSpPr>
        <p:grpSpPr>
          <a:xfrm>
            <a:off x="4613564" y="1489595"/>
            <a:ext cx="4073236" cy="2346135"/>
            <a:chOff x="4613564" y="1489595"/>
            <a:chExt cx="4073236" cy="2346135"/>
          </a:xfrm>
        </p:grpSpPr>
        <p:sp>
          <p:nvSpPr>
            <p:cNvPr id="9" name="Rectangle 8"/>
            <p:cNvSpPr/>
            <p:nvPr/>
          </p:nvSpPr>
          <p:spPr>
            <a:xfrm>
              <a:off x="5480465" y="2208810"/>
              <a:ext cx="2351314" cy="944089"/>
            </a:xfrm>
            <a:prstGeom prst="rect">
              <a:avLst/>
            </a:prstGeom>
            <a:solidFill>
              <a:schemeClr val="accent1">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0" name="Oval 9"/>
            <p:cNvSpPr/>
            <p:nvPr/>
          </p:nvSpPr>
          <p:spPr>
            <a:xfrm>
              <a:off x="7612084" y="2208810"/>
              <a:ext cx="439390" cy="944089"/>
            </a:xfrm>
            <a:prstGeom prst="ellipse">
              <a:avLst/>
            </a:prstGeom>
            <a:solidFill>
              <a:schemeClr val="accent1">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1" name="Oval 10"/>
            <p:cNvSpPr/>
            <p:nvPr/>
          </p:nvSpPr>
          <p:spPr>
            <a:xfrm>
              <a:off x="5260771" y="2208810"/>
              <a:ext cx="439390" cy="944089"/>
            </a:xfrm>
            <a:prstGeom prst="ellipse">
              <a:avLst/>
            </a:prstGeom>
            <a:solidFill>
              <a:schemeClr val="accent1">
                <a:lumMod val="40000"/>
                <a:lumOff val="60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2" name="Arc 11"/>
            <p:cNvSpPr/>
            <p:nvPr/>
          </p:nvSpPr>
          <p:spPr>
            <a:xfrm>
              <a:off x="5260773" y="2208810"/>
              <a:ext cx="439388" cy="944089"/>
            </a:xfrm>
            <a:prstGeom prst="arc">
              <a:avLst/>
            </a:prstGeom>
            <a:ln w="12700">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latin typeface="Times New Roman" pitchFamily="18" charset="0"/>
                <a:cs typeface="Times New Roman" pitchFamily="18" charset="0"/>
              </a:endParaRPr>
            </a:p>
          </p:txBody>
        </p:sp>
        <p:sp>
          <p:nvSpPr>
            <p:cNvPr id="13" name="Arc 12"/>
            <p:cNvSpPr/>
            <p:nvPr/>
          </p:nvSpPr>
          <p:spPr>
            <a:xfrm flipV="1">
              <a:off x="5260773" y="2208810"/>
              <a:ext cx="439388" cy="944089"/>
            </a:xfrm>
            <a:prstGeom prst="arc">
              <a:avLst/>
            </a:prstGeom>
            <a:ln w="12700">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latin typeface="Times New Roman" pitchFamily="18" charset="0"/>
                <a:cs typeface="Times New Roman" pitchFamily="18" charset="0"/>
              </a:endParaRPr>
            </a:p>
          </p:txBody>
        </p:sp>
        <p:sp>
          <p:nvSpPr>
            <p:cNvPr id="14" name="Arc 13"/>
            <p:cNvSpPr/>
            <p:nvPr/>
          </p:nvSpPr>
          <p:spPr>
            <a:xfrm flipH="1">
              <a:off x="5260771" y="2208810"/>
              <a:ext cx="439388" cy="944089"/>
            </a:xfrm>
            <a:prstGeom prst="arc">
              <a:avLst/>
            </a:prstGeom>
            <a:ln w="127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latin typeface="Times New Roman" pitchFamily="18" charset="0"/>
                <a:cs typeface="Times New Roman" pitchFamily="18" charset="0"/>
              </a:endParaRPr>
            </a:p>
          </p:txBody>
        </p:sp>
        <p:sp>
          <p:nvSpPr>
            <p:cNvPr id="15" name="Arc 14"/>
            <p:cNvSpPr/>
            <p:nvPr/>
          </p:nvSpPr>
          <p:spPr>
            <a:xfrm flipH="1" flipV="1">
              <a:off x="5260771" y="2208810"/>
              <a:ext cx="439388" cy="944089"/>
            </a:xfrm>
            <a:prstGeom prst="arc">
              <a:avLst/>
            </a:prstGeom>
            <a:ln w="127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latin typeface="Times New Roman" pitchFamily="18" charset="0"/>
                <a:cs typeface="Times New Roman" pitchFamily="18" charset="0"/>
              </a:endParaRPr>
            </a:p>
          </p:txBody>
        </p:sp>
        <p:cxnSp>
          <p:nvCxnSpPr>
            <p:cNvPr id="16" name="Straight Connector 15"/>
            <p:cNvCxnSpPr>
              <a:endCxn id="15" idx="2"/>
            </p:cNvCxnSpPr>
            <p:nvPr/>
          </p:nvCxnSpPr>
          <p:spPr>
            <a:xfrm>
              <a:off x="4613564" y="2680854"/>
              <a:ext cx="647207" cy="0"/>
            </a:xfrm>
            <a:prstGeom prst="line">
              <a:avLst/>
            </a:prstGeom>
            <a:ln w="12700"/>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4" idx="2"/>
            </p:cNvCxnSpPr>
            <p:nvPr/>
          </p:nvCxnSpPr>
          <p:spPr>
            <a:xfrm flipV="1">
              <a:off x="5260771" y="2680854"/>
              <a:ext cx="2571008" cy="1"/>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7831779" y="2680854"/>
              <a:ext cx="855021" cy="1"/>
            </a:xfrm>
            <a:prstGeom prst="straightConnector1">
              <a:avLst/>
            </a:prstGeom>
            <a:ln w="12700">
              <a:tailEnd type="stealt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6923316" y="1490353"/>
              <a:ext cx="617517" cy="718457"/>
            </a:xfrm>
            <a:prstGeom prst="line">
              <a:avLst/>
            </a:prstGeom>
            <a:ln w="12700">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6412677" y="2208810"/>
              <a:ext cx="510639" cy="605642"/>
            </a:xfrm>
            <a:prstGeom prst="line">
              <a:avLst/>
            </a:prstGeom>
            <a:ln w="12700">
              <a:solidFill>
                <a:schemeClr val="accent6">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5522028" y="2814452"/>
              <a:ext cx="890650" cy="1021278"/>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5438901" y="2633353"/>
              <a:ext cx="83127" cy="95002"/>
            </a:xfrm>
            <a:prstGeom prst="ellipse">
              <a:avLst/>
            </a:prstGeom>
            <a:solidFill>
              <a:schemeClr val="tx2">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3" name="Oval 22"/>
            <p:cNvSpPr/>
            <p:nvPr/>
          </p:nvSpPr>
          <p:spPr>
            <a:xfrm>
              <a:off x="7790215" y="2633354"/>
              <a:ext cx="83127" cy="95002"/>
            </a:xfrm>
            <a:prstGeom prst="ellipse">
              <a:avLst/>
            </a:prstGeom>
            <a:solidFill>
              <a:schemeClr val="tx2">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4" name="Oval 23"/>
            <p:cNvSpPr/>
            <p:nvPr/>
          </p:nvSpPr>
          <p:spPr>
            <a:xfrm>
              <a:off x="6412678" y="2719450"/>
              <a:ext cx="83127" cy="95002"/>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5" name="Oval 24"/>
            <p:cNvSpPr/>
            <p:nvPr/>
          </p:nvSpPr>
          <p:spPr>
            <a:xfrm>
              <a:off x="6840189" y="2208810"/>
              <a:ext cx="83127" cy="95002"/>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6" name="Oval 25"/>
            <p:cNvSpPr/>
            <p:nvPr/>
          </p:nvSpPr>
          <p:spPr>
            <a:xfrm>
              <a:off x="6611591" y="2464130"/>
              <a:ext cx="83127" cy="95002"/>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cxnSp>
          <p:nvCxnSpPr>
            <p:cNvPr id="27" name="Straight Connector 26"/>
            <p:cNvCxnSpPr>
              <a:stCxn id="26" idx="6"/>
            </p:cNvCxnSpPr>
            <p:nvPr/>
          </p:nvCxnSpPr>
          <p:spPr>
            <a:xfrm>
              <a:off x="6694718" y="2511631"/>
              <a:ext cx="472040" cy="0"/>
            </a:xfrm>
            <a:prstGeom prst="line">
              <a:avLst/>
            </a:prstGeom>
            <a:ln w="12700">
              <a:solidFill>
                <a:schemeClr val="accent3">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6653154" y="2563356"/>
              <a:ext cx="2968" cy="117498"/>
            </a:xfrm>
            <a:prstGeom prst="line">
              <a:avLst/>
            </a:prstGeom>
            <a:ln w="12700">
              <a:solidFill>
                <a:schemeClr val="accent3">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9" name="Freeform 28"/>
            <p:cNvSpPr/>
            <p:nvPr/>
          </p:nvSpPr>
          <p:spPr>
            <a:xfrm>
              <a:off x="6732201" y="2431785"/>
              <a:ext cx="45719" cy="79846"/>
            </a:xfrm>
            <a:custGeom>
              <a:avLst/>
              <a:gdLst>
                <a:gd name="connsiteX0" fmla="*/ 0 w 66675"/>
                <a:gd name="connsiteY0" fmla="*/ 0 h 127000"/>
                <a:gd name="connsiteX1" fmla="*/ 53975 w 66675"/>
                <a:gd name="connsiteY1" fmla="*/ 50800 h 127000"/>
                <a:gd name="connsiteX2" fmla="*/ 66675 w 66675"/>
                <a:gd name="connsiteY2" fmla="*/ 127000 h 127000"/>
              </a:gdLst>
              <a:ahLst/>
              <a:cxnLst>
                <a:cxn ang="0">
                  <a:pos x="connsiteX0" y="connsiteY0"/>
                </a:cxn>
                <a:cxn ang="0">
                  <a:pos x="connsiteX1" y="connsiteY1"/>
                </a:cxn>
                <a:cxn ang="0">
                  <a:pos x="connsiteX2" y="connsiteY2"/>
                </a:cxn>
              </a:cxnLst>
              <a:rect l="l" t="t" r="r" b="b"/>
              <a:pathLst>
                <a:path w="66675" h="127000">
                  <a:moveTo>
                    <a:pt x="0" y="0"/>
                  </a:moveTo>
                  <a:cubicBezTo>
                    <a:pt x="21431" y="14816"/>
                    <a:pt x="42863" y="29633"/>
                    <a:pt x="53975" y="50800"/>
                  </a:cubicBezTo>
                  <a:cubicBezTo>
                    <a:pt x="65088" y="71967"/>
                    <a:pt x="60325" y="103188"/>
                    <a:pt x="66675" y="127000"/>
                  </a:cubicBezTo>
                </a:path>
              </a:pathLst>
            </a:custGeom>
            <a:ln w="12700">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latin typeface="Times New Roman" pitchFamily="18" charset="0"/>
                <a:cs typeface="Times New Roman" pitchFamily="18" charset="0"/>
              </a:endParaRPr>
            </a:p>
          </p:txBody>
        </p:sp>
        <p:sp>
          <p:nvSpPr>
            <p:cNvPr id="30" name="TextBox 29"/>
            <p:cNvSpPr txBox="1"/>
            <p:nvPr/>
          </p:nvSpPr>
          <p:spPr>
            <a:xfrm>
              <a:off x="8369876" y="2447476"/>
              <a:ext cx="293670" cy="276999"/>
            </a:xfrm>
            <a:prstGeom prst="rect">
              <a:avLst/>
            </a:prstGeom>
            <a:noFill/>
          </p:spPr>
          <p:txBody>
            <a:bodyPr wrap="none" rtlCol="0">
              <a:spAutoFit/>
            </a:bodyPr>
            <a:lstStyle/>
            <a:p>
              <a:r>
                <a:rPr lang="el-GR" sz="1200" i="1" dirty="0" smtClean="0">
                  <a:latin typeface="Times New Roman" pitchFamily="18" charset="0"/>
                  <a:cs typeface="Times New Roman" pitchFamily="18" charset="0"/>
                </a:rPr>
                <a:t>ω</a:t>
              </a:r>
              <a:endParaRPr lang="en-US" sz="1200" i="1" dirty="0">
                <a:latin typeface="Times New Roman" pitchFamily="18" charset="0"/>
                <a:cs typeface="Times New Roman" pitchFamily="18" charset="0"/>
              </a:endParaRPr>
            </a:p>
          </p:txBody>
        </p:sp>
        <p:sp>
          <p:nvSpPr>
            <p:cNvPr id="31" name="TextBox 30"/>
            <p:cNvSpPr txBox="1"/>
            <p:nvPr/>
          </p:nvSpPr>
          <p:spPr>
            <a:xfrm>
              <a:off x="6683929" y="2459330"/>
              <a:ext cx="261610" cy="276999"/>
            </a:xfrm>
            <a:prstGeom prst="rect">
              <a:avLst/>
            </a:prstGeom>
            <a:noFill/>
          </p:spPr>
          <p:txBody>
            <a:bodyPr wrap="none" rtlCol="0">
              <a:spAutoFit/>
            </a:bodyPr>
            <a:lstStyle/>
            <a:p>
              <a:r>
                <a:rPr lang="en-US" sz="1200" i="1" dirty="0">
                  <a:latin typeface="Times New Roman" pitchFamily="18" charset="0"/>
                  <a:cs typeface="Times New Roman" pitchFamily="18" charset="0"/>
                </a:rPr>
                <a:t>d</a:t>
              </a:r>
            </a:p>
          </p:txBody>
        </p:sp>
        <p:sp>
          <p:nvSpPr>
            <p:cNvPr id="32" name="TextBox 31"/>
            <p:cNvSpPr txBox="1"/>
            <p:nvPr/>
          </p:nvSpPr>
          <p:spPr>
            <a:xfrm>
              <a:off x="5659390" y="3461298"/>
              <a:ext cx="327334" cy="276999"/>
            </a:xfrm>
            <a:prstGeom prst="rect">
              <a:avLst/>
            </a:prstGeom>
            <a:noFill/>
          </p:spPr>
          <p:txBody>
            <a:bodyPr wrap="none" rtlCol="0">
              <a:spAutoFit/>
            </a:bodyPr>
            <a:lstStyle/>
            <a:p>
              <a:r>
                <a:rPr lang="el-GR" sz="1200" i="1" dirty="0" smtClean="0">
                  <a:latin typeface="Times New Roman" pitchFamily="18" charset="0"/>
                  <a:cs typeface="Times New Roman" pitchFamily="18" charset="0"/>
                </a:rPr>
                <a:t>ω</a:t>
              </a:r>
              <a:r>
                <a:rPr lang="en-US" sz="1200" i="1" dirty="0" smtClean="0">
                  <a:latin typeface="Times New Roman" pitchFamily="18" charset="0"/>
                  <a:cs typeface="Times New Roman" pitchFamily="18" charset="0"/>
                </a:rPr>
                <a:t>'</a:t>
              </a:r>
              <a:endParaRPr lang="en-US" sz="1200" i="1" dirty="0">
                <a:latin typeface="Times New Roman" pitchFamily="18" charset="0"/>
                <a:cs typeface="Times New Roman" pitchFamily="18" charset="0"/>
              </a:endParaRPr>
            </a:p>
          </p:txBody>
        </p:sp>
        <p:cxnSp>
          <p:nvCxnSpPr>
            <p:cNvPr id="33" name="Straight Arrow Connector 32"/>
            <p:cNvCxnSpPr>
              <a:stCxn id="23" idx="7"/>
              <a:endCxn id="10" idx="7"/>
            </p:cNvCxnSpPr>
            <p:nvPr/>
          </p:nvCxnSpPr>
          <p:spPr>
            <a:xfrm flipV="1">
              <a:off x="7861168" y="2347069"/>
              <a:ext cx="125959" cy="300198"/>
            </a:xfrm>
            <a:prstGeom prst="straightConnector1">
              <a:avLst/>
            </a:prstGeom>
            <a:ln w="12700">
              <a:tailEnd type="arrow"/>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7739440" y="2326214"/>
              <a:ext cx="243978"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r</a:t>
              </a:r>
              <a:endParaRPr lang="en-US" sz="1200" i="1" dirty="0">
                <a:latin typeface="Times New Roman" pitchFamily="18" charset="0"/>
                <a:cs typeface="Times New Roman" pitchFamily="18" charset="0"/>
              </a:endParaRPr>
            </a:p>
          </p:txBody>
        </p:sp>
        <p:sp>
          <p:nvSpPr>
            <p:cNvPr id="35" name="TextBox 34"/>
            <p:cNvSpPr txBox="1"/>
            <p:nvPr/>
          </p:nvSpPr>
          <p:spPr>
            <a:xfrm>
              <a:off x="7684141" y="2680854"/>
              <a:ext cx="253596" cy="276999"/>
            </a:xfrm>
            <a:prstGeom prst="rect">
              <a:avLst/>
            </a:prstGeom>
            <a:noFill/>
          </p:spPr>
          <p:txBody>
            <a:bodyPr wrap="none" rtlCol="0">
              <a:spAutoFit/>
            </a:bodyPr>
            <a:lstStyle/>
            <a:p>
              <a:r>
                <a:rPr lang="en-US" sz="1200" i="1" dirty="0">
                  <a:latin typeface="Times New Roman" pitchFamily="18" charset="0"/>
                  <a:cs typeface="Times New Roman" pitchFamily="18" charset="0"/>
                </a:rPr>
                <a:t>x</a:t>
              </a:r>
            </a:p>
          </p:txBody>
        </p:sp>
        <p:sp>
          <p:nvSpPr>
            <p:cNvPr id="36" name="TextBox 35"/>
            <p:cNvSpPr txBox="1"/>
            <p:nvPr/>
          </p:nvSpPr>
          <p:spPr>
            <a:xfrm>
              <a:off x="5352865" y="2680854"/>
              <a:ext cx="30489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x</a:t>
              </a:r>
              <a:r>
                <a:rPr lang="en-US" sz="1200" i="1" baseline="-25000" dirty="0">
                  <a:latin typeface="Times New Roman" pitchFamily="18" charset="0"/>
                  <a:cs typeface="Times New Roman" pitchFamily="18" charset="0"/>
                </a:rPr>
                <a:t>0</a:t>
              </a:r>
            </a:p>
          </p:txBody>
        </p:sp>
        <p:sp>
          <p:nvSpPr>
            <p:cNvPr id="37" name="TextBox 36"/>
            <p:cNvSpPr txBox="1"/>
            <p:nvPr/>
          </p:nvSpPr>
          <p:spPr>
            <a:xfrm>
              <a:off x="6319240" y="2735998"/>
              <a:ext cx="30489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x</a:t>
              </a:r>
              <a:r>
                <a:rPr lang="en-US" sz="1200" i="1" baseline="-25000" dirty="0" smtClean="0">
                  <a:latin typeface="Times New Roman" pitchFamily="18" charset="0"/>
                  <a:cs typeface="Times New Roman" pitchFamily="18" charset="0"/>
                </a:rPr>
                <a:t>1</a:t>
              </a:r>
              <a:endParaRPr lang="en-US" sz="1200" i="1" baseline="-25000" dirty="0">
                <a:latin typeface="Times New Roman" pitchFamily="18" charset="0"/>
                <a:cs typeface="Times New Roman" pitchFamily="18" charset="0"/>
              </a:endParaRPr>
            </a:p>
          </p:txBody>
        </p:sp>
        <p:sp>
          <p:nvSpPr>
            <p:cNvPr id="38" name="TextBox 37"/>
            <p:cNvSpPr txBox="1"/>
            <p:nvPr/>
          </p:nvSpPr>
          <p:spPr>
            <a:xfrm>
              <a:off x="6704894" y="1965026"/>
              <a:ext cx="30489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x</a:t>
              </a:r>
              <a:r>
                <a:rPr lang="en-US" sz="1200" i="1" baseline="-25000" dirty="0" smtClean="0">
                  <a:latin typeface="Times New Roman" pitchFamily="18" charset="0"/>
                  <a:cs typeface="Times New Roman" pitchFamily="18" charset="0"/>
                </a:rPr>
                <a:t>2</a:t>
              </a:r>
              <a:endParaRPr lang="en-US" sz="1200" i="1" baseline="-25000" dirty="0">
                <a:latin typeface="Times New Roman" pitchFamily="18" charset="0"/>
                <a:cs typeface="Times New Roman" pitchFamily="18" charset="0"/>
              </a:endParaRPr>
            </a:p>
          </p:txBody>
        </p:sp>
        <p:sp>
          <p:nvSpPr>
            <p:cNvPr id="39" name="TextBox 38"/>
            <p:cNvSpPr txBox="1"/>
            <p:nvPr/>
          </p:nvSpPr>
          <p:spPr>
            <a:xfrm>
              <a:off x="6470880" y="2267968"/>
              <a:ext cx="338554"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x”</a:t>
              </a:r>
              <a:endParaRPr lang="en-US" sz="1200" i="1" baseline="-25000" dirty="0">
                <a:latin typeface="Times New Roman" pitchFamily="18" charset="0"/>
                <a:cs typeface="Times New Roman" pitchFamily="18" charset="0"/>
              </a:endParaRPr>
            </a:p>
          </p:txBody>
        </p:sp>
        <p:sp>
          <p:nvSpPr>
            <p:cNvPr id="40" name="TextBox 39"/>
            <p:cNvSpPr txBox="1"/>
            <p:nvPr/>
          </p:nvSpPr>
          <p:spPr>
            <a:xfrm>
              <a:off x="6694718" y="2293643"/>
              <a:ext cx="260008" cy="276999"/>
            </a:xfrm>
            <a:prstGeom prst="rect">
              <a:avLst/>
            </a:prstGeom>
            <a:noFill/>
          </p:spPr>
          <p:txBody>
            <a:bodyPr wrap="none" rtlCol="0">
              <a:spAutoFit/>
            </a:bodyPr>
            <a:lstStyle/>
            <a:p>
              <a:r>
                <a:rPr lang="el-GR" sz="1200" i="1" dirty="0">
                  <a:latin typeface="Times New Roman" pitchFamily="18" charset="0"/>
                  <a:cs typeface="Times New Roman" pitchFamily="18" charset="0"/>
                </a:rPr>
                <a:t>θ</a:t>
              </a:r>
              <a:endParaRPr lang="en-US" sz="1200" i="1" dirty="0">
                <a:latin typeface="Times New Roman" pitchFamily="18" charset="0"/>
                <a:cs typeface="Times New Roman" pitchFamily="18" charset="0"/>
              </a:endParaRPr>
            </a:p>
          </p:txBody>
        </p:sp>
        <p:sp>
          <p:nvSpPr>
            <p:cNvPr id="41" name="TextBox 40"/>
            <p:cNvSpPr txBox="1"/>
            <p:nvPr/>
          </p:nvSpPr>
          <p:spPr>
            <a:xfrm>
              <a:off x="7199420" y="1489595"/>
              <a:ext cx="227948" cy="276999"/>
            </a:xfrm>
            <a:prstGeom prst="rect">
              <a:avLst/>
            </a:prstGeom>
            <a:noFill/>
          </p:spPr>
          <p:txBody>
            <a:bodyPr wrap="none" rtlCol="0">
              <a:spAutoFit/>
            </a:bodyPr>
            <a:lstStyle/>
            <a:p>
              <a:r>
                <a:rPr lang="en-US" sz="1200" i="1" dirty="0">
                  <a:latin typeface="Times New Roman" pitchFamily="18" charset="0"/>
                  <a:cs typeface="Times New Roman" pitchFamily="18" charset="0"/>
                </a:rPr>
                <a:t>l</a:t>
              </a:r>
            </a:p>
          </p:txBody>
        </p:sp>
      </p:grpSp>
      <p:cxnSp>
        <p:nvCxnSpPr>
          <p:cNvPr id="52" name="Straight Connector 51"/>
          <p:cNvCxnSpPr/>
          <p:nvPr/>
        </p:nvCxnSpPr>
        <p:spPr>
          <a:xfrm>
            <a:off x="6657251" y="2632347"/>
            <a:ext cx="41642" cy="0"/>
          </a:xfrm>
          <a:prstGeom prst="line">
            <a:avLst/>
          </a:prstGeom>
          <a:ln w="12700" cap="sq">
            <a:solidFill>
              <a:schemeClr val="accent3">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6698893" y="2632347"/>
            <a:ext cx="0" cy="41494"/>
          </a:xfrm>
          <a:prstGeom prst="line">
            <a:avLst/>
          </a:prstGeom>
          <a:ln w="12700" cap="sq">
            <a:solidFill>
              <a:schemeClr val="accent3">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4581" name="Straight Arrow Connector 24580"/>
          <p:cNvCxnSpPr/>
          <p:nvPr/>
        </p:nvCxnSpPr>
        <p:spPr>
          <a:xfrm flipH="1">
            <a:off x="7842282" y="2042555"/>
            <a:ext cx="118221" cy="332509"/>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a:off x="6454241" y="2026003"/>
            <a:ext cx="93235" cy="332509"/>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p:cTn id="7" dur="1000" fill="hold"/>
                                        <p:tgtEl>
                                          <p:spTgt spid="24581"/>
                                        </p:tgtEl>
                                        <p:attrNameLst>
                                          <p:attrName>ppt_w</p:attrName>
                                        </p:attrNameLst>
                                      </p:cBhvr>
                                      <p:tavLst>
                                        <p:tav tm="0">
                                          <p:val>
                                            <p:fltVal val="0"/>
                                          </p:val>
                                        </p:tav>
                                        <p:tav tm="100000">
                                          <p:val>
                                            <p:strVal val="#ppt_w"/>
                                          </p:val>
                                        </p:tav>
                                      </p:tavLst>
                                    </p:anim>
                                    <p:anim calcmode="lin" valueType="num">
                                      <p:cBhvr>
                                        <p:cTn id="8" dur="1000" fill="hold"/>
                                        <p:tgtEl>
                                          <p:spTgt spid="24581"/>
                                        </p:tgtEl>
                                        <p:attrNameLst>
                                          <p:attrName>ppt_h</p:attrName>
                                        </p:attrNameLst>
                                      </p:cBhvr>
                                      <p:tavLst>
                                        <p:tav tm="0">
                                          <p:val>
                                            <p:fltVal val="0"/>
                                          </p:val>
                                        </p:tav>
                                        <p:tav tm="100000">
                                          <p:val>
                                            <p:strVal val="#ppt_h"/>
                                          </p:val>
                                        </p:tav>
                                      </p:tavLst>
                                    </p:anim>
                                    <p:anim calcmode="lin" valueType="num">
                                      <p:cBhvr>
                                        <p:cTn id="9" dur="1000" fill="hold"/>
                                        <p:tgtEl>
                                          <p:spTgt spid="24581"/>
                                        </p:tgtEl>
                                        <p:attrNameLst>
                                          <p:attrName>style.rotation</p:attrName>
                                        </p:attrNameLst>
                                      </p:cBhvr>
                                      <p:tavLst>
                                        <p:tav tm="0">
                                          <p:val>
                                            <p:fltVal val="90"/>
                                          </p:val>
                                        </p:tav>
                                        <p:tav tm="100000">
                                          <p:val>
                                            <p:fltVal val="0"/>
                                          </p:val>
                                        </p:tav>
                                      </p:tavLst>
                                    </p:anim>
                                    <p:animEffect transition="in" filter="fade">
                                      <p:cBhvr>
                                        <p:cTn id="10" dur="1000"/>
                                        <p:tgtEl>
                                          <p:spTgt spid="2458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p:cTn id="15" dur="1000" fill="hold"/>
                                        <p:tgtEl>
                                          <p:spTgt spid="71"/>
                                        </p:tgtEl>
                                        <p:attrNameLst>
                                          <p:attrName>ppt_w</p:attrName>
                                        </p:attrNameLst>
                                      </p:cBhvr>
                                      <p:tavLst>
                                        <p:tav tm="0">
                                          <p:val>
                                            <p:fltVal val="0"/>
                                          </p:val>
                                        </p:tav>
                                        <p:tav tm="100000">
                                          <p:val>
                                            <p:strVal val="#ppt_w"/>
                                          </p:val>
                                        </p:tav>
                                      </p:tavLst>
                                    </p:anim>
                                    <p:anim calcmode="lin" valueType="num">
                                      <p:cBhvr>
                                        <p:cTn id="16" dur="1000" fill="hold"/>
                                        <p:tgtEl>
                                          <p:spTgt spid="71"/>
                                        </p:tgtEl>
                                        <p:attrNameLst>
                                          <p:attrName>ppt_h</p:attrName>
                                        </p:attrNameLst>
                                      </p:cBhvr>
                                      <p:tavLst>
                                        <p:tav tm="0">
                                          <p:val>
                                            <p:fltVal val="0"/>
                                          </p:val>
                                        </p:tav>
                                        <p:tav tm="100000">
                                          <p:val>
                                            <p:strVal val="#ppt_h"/>
                                          </p:val>
                                        </p:tav>
                                      </p:tavLst>
                                    </p:anim>
                                    <p:anim calcmode="lin" valueType="num">
                                      <p:cBhvr>
                                        <p:cTn id="17" dur="1000" fill="hold"/>
                                        <p:tgtEl>
                                          <p:spTgt spid="71"/>
                                        </p:tgtEl>
                                        <p:attrNameLst>
                                          <p:attrName>style.rotation</p:attrName>
                                        </p:attrNameLst>
                                      </p:cBhvr>
                                      <p:tavLst>
                                        <p:tav tm="0">
                                          <p:val>
                                            <p:fltVal val="90"/>
                                          </p:val>
                                        </p:tav>
                                        <p:tav tm="100000">
                                          <p:val>
                                            <p:fltVal val="0"/>
                                          </p:val>
                                        </p:tav>
                                      </p:tavLst>
                                    </p:anim>
                                    <p:animEffect transition="in" filter="fade">
                                      <p:cBhvr>
                                        <p:cTn id="18"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7" name="Straight Arrow Connector 36"/>
          <p:cNvCxnSpPr>
            <a:endCxn id="26" idx="0"/>
          </p:cNvCxnSpPr>
          <p:nvPr/>
        </p:nvCxnSpPr>
        <p:spPr>
          <a:xfrm flipV="1">
            <a:off x="6660783" y="3453384"/>
            <a:ext cx="819284" cy="241627"/>
          </a:xfrm>
          <a:prstGeom prst="straightConnector1">
            <a:avLst/>
          </a:prstGeom>
          <a:ln w="12700">
            <a:tailEnd type="none"/>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H="1">
            <a:off x="7155495" y="3445753"/>
            <a:ext cx="364235" cy="716849"/>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sp>
        <p:nvSpPr>
          <p:cNvPr id="25602" name="Title 1"/>
          <p:cNvSpPr>
            <a:spLocks noGrp="1"/>
          </p:cNvSpPr>
          <p:nvPr>
            <p:ph type="title"/>
          </p:nvPr>
        </p:nvSpPr>
        <p:spPr/>
        <p:txBody>
          <a:bodyPr/>
          <a:lstStyle/>
          <a:p>
            <a:r>
              <a:rPr lang="en-US" dirty="0" smtClean="0">
                <a:latin typeface="Arial" charset="0"/>
                <a:cs typeface="Arial" charset="0"/>
              </a:rPr>
              <a:t>Algorithm Details</a:t>
            </a:r>
          </a:p>
        </p:txBody>
      </p:sp>
      <p:sp>
        <p:nvSpPr>
          <p:cNvPr id="2" name="Content Placeholder 1"/>
          <p:cNvSpPr>
            <a:spLocks noGrp="1"/>
          </p:cNvSpPr>
          <p:nvPr>
            <p:ph sz="half" idx="1"/>
          </p:nvPr>
        </p:nvSpPr>
        <p:spPr/>
        <p:txBody>
          <a:bodyPr/>
          <a:lstStyle/>
          <a:p>
            <a:r>
              <a:rPr lang="en-US" sz="1800" dirty="0" smtClean="0">
                <a:solidFill>
                  <a:schemeClr val="bg1">
                    <a:lumMod val="65000"/>
                  </a:schemeClr>
                </a:solidFill>
              </a:rPr>
              <a:t>Tracing rays</a:t>
            </a:r>
          </a:p>
          <a:p>
            <a:pPr lvl="1"/>
            <a:r>
              <a:rPr lang="en-US" sz="1400" dirty="0" smtClean="0">
                <a:solidFill>
                  <a:schemeClr val="bg1">
                    <a:lumMod val="65000"/>
                  </a:schemeClr>
                </a:solidFill>
              </a:rPr>
              <a:t>Initial </a:t>
            </a:r>
            <a:r>
              <a:rPr lang="en-US" sz="1400" dirty="0">
                <a:solidFill>
                  <a:schemeClr val="bg1">
                    <a:lumMod val="65000"/>
                  </a:schemeClr>
                </a:solidFill>
              </a:rPr>
              <a:t>flux of each lighting ray </a:t>
            </a:r>
            <a:r>
              <a:rPr lang="en-US" sz="1400" dirty="0" smtClean="0">
                <a:solidFill>
                  <a:schemeClr val="bg1">
                    <a:lumMod val="65000"/>
                  </a:schemeClr>
                </a:solidFill>
              </a:rPr>
              <a:t>segment</a:t>
            </a:r>
          </a:p>
          <a:p>
            <a:pPr lvl="1"/>
            <a:r>
              <a:rPr lang="en-US" sz="1400" dirty="0" smtClean="0">
                <a:solidFill>
                  <a:schemeClr val="bg1">
                    <a:lumMod val="65000"/>
                  </a:schemeClr>
                </a:solidFill>
              </a:rPr>
              <a:t>Initial transmittance-to-viewpoint </a:t>
            </a:r>
            <a:r>
              <a:rPr lang="en-US" sz="1400" dirty="0">
                <a:solidFill>
                  <a:schemeClr val="bg1">
                    <a:lumMod val="65000"/>
                  </a:schemeClr>
                </a:solidFill>
              </a:rPr>
              <a:t>of each viewing ray </a:t>
            </a:r>
            <a:r>
              <a:rPr lang="en-US" sz="1400" dirty="0" smtClean="0">
                <a:solidFill>
                  <a:schemeClr val="bg1">
                    <a:lumMod val="65000"/>
                  </a:schemeClr>
                </a:solidFill>
              </a:rPr>
              <a:t>segment</a:t>
            </a:r>
          </a:p>
          <a:p>
            <a:endParaRPr lang="en-US" sz="1800" dirty="0" smtClean="0">
              <a:solidFill>
                <a:schemeClr val="bg1">
                  <a:lumMod val="65000"/>
                </a:schemeClr>
              </a:solidFill>
            </a:endParaRPr>
          </a:p>
          <a:p>
            <a:r>
              <a:rPr lang="en-US" sz="1800" dirty="0" smtClean="0">
                <a:solidFill>
                  <a:schemeClr val="bg1">
                    <a:lumMod val="65000"/>
                  </a:schemeClr>
                </a:solidFill>
              </a:rPr>
              <a:t>Attenuation </a:t>
            </a:r>
            <a:r>
              <a:rPr lang="en-US" sz="1800" dirty="0">
                <a:solidFill>
                  <a:schemeClr val="bg1">
                    <a:lumMod val="65000"/>
                  </a:schemeClr>
                </a:solidFill>
              </a:rPr>
              <a:t>and </a:t>
            </a:r>
            <a:r>
              <a:rPr lang="en-US" sz="1800" dirty="0" smtClean="0">
                <a:solidFill>
                  <a:schemeClr val="bg1">
                    <a:lumMod val="65000"/>
                  </a:schemeClr>
                </a:solidFill>
              </a:rPr>
              <a:t>scattering in homogeneous participating media</a:t>
            </a:r>
          </a:p>
          <a:p>
            <a:endParaRPr lang="en-US" sz="1800" dirty="0" smtClean="0">
              <a:solidFill>
                <a:schemeClr val="bg1">
                  <a:lumMod val="65000"/>
                </a:schemeClr>
              </a:solidFill>
            </a:endParaRPr>
          </a:p>
          <a:p>
            <a:r>
              <a:rPr lang="en-US" sz="1800" dirty="0" smtClean="0">
                <a:solidFill>
                  <a:schemeClr val="bg1">
                    <a:lumMod val="65000"/>
                  </a:schemeClr>
                </a:solidFill>
              </a:rPr>
              <a:t>Deposit the accumulated radiance of each viewing ray segment to its corresponding pixel</a:t>
            </a:r>
            <a:endParaRPr lang="en-US" sz="1800" dirty="0">
              <a:solidFill>
                <a:schemeClr val="bg1">
                  <a:lumMod val="65000"/>
                </a:schemeClr>
              </a:solidFill>
            </a:endParaRPr>
          </a:p>
        </p:txBody>
      </p:sp>
      <p:pic>
        <p:nvPicPr>
          <p:cNvPr id="4" name="Picture 2" descr="C:\Users\sunxin\AppData\Local\Microsoft\Windows\Temporary Internet Files\Content.IE5\K7A5KPB4\MC90002374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4021" y="1116689"/>
            <a:ext cx="361273" cy="4801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sunxin\AppData\Local\Microsoft\Windows\Temporary Internet Files\Content.IE5\K7A5KPB4\MC900352244[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855431" y="3073781"/>
            <a:ext cx="404642" cy="468532"/>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6964074" y="2144104"/>
            <a:ext cx="1313644" cy="409904"/>
          </a:xfrm>
          <a:prstGeom prst="ellipse">
            <a:avLst/>
          </a:prstGeom>
          <a:solidFill>
            <a:schemeClr val="accent3">
              <a:lumMod val="20000"/>
              <a:lumOff val="80000"/>
            </a:schemeClr>
          </a:solidFill>
          <a:ln w="12700">
            <a:solidFill>
              <a:schemeClr val="accent3">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Glass Len</a:t>
            </a:r>
            <a:endParaRPr lang="en-US" sz="1400" dirty="0">
              <a:solidFill>
                <a:schemeClr val="tx1"/>
              </a:solidFill>
            </a:endParaRPr>
          </a:p>
        </p:txBody>
      </p:sp>
      <p:sp>
        <p:nvSpPr>
          <p:cNvPr id="6" name="Rectangle 5"/>
          <p:cNvSpPr/>
          <p:nvPr/>
        </p:nvSpPr>
        <p:spPr>
          <a:xfrm>
            <a:off x="5794628" y="3701445"/>
            <a:ext cx="1340069" cy="354723"/>
          </a:xfrm>
          <a:prstGeom prst="rect">
            <a:avLst/>
          </a:prstGeom>
          <a:pattFill prst="wdUpDiag">
            <a:fgClr>
              <a:schemeClr val="accent3">
                <a:lumMod val="20000"/>
                <a:lumOff val="80000"/>
              </a:schemeClr>
            </a:fgClr>
            <a:bgClr>
              <a:schemeClr val="bg1"/>
            </a:bgClr>
          </a:pattFill>
          <a:ln w="12700">
            <a:solidFill>
              <a:schemeClr val="accent3">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Mirror</a:t>
            </a:r>
            <a:endParaRPr lang="en-US" sz="1400" dirty="0">
              <a:solidFill>
                <a:schemeClr val="tx1"/>
              </a:solidFill>
            </a:endParaRPr>
          </a:p>
        </p:txBody>
      </p:sp>
      <p:cxnSp>
        <p:nvCxnSpPr>
          <p:cNvPr id="10" name="Straight Arrow Connector 9"/>
          <p:cNvCxnSpPr>
            <a:stCxn id="26" idx="0"/>
          </p:cNvCxnSpPr>
          <p:nvPr/>
        </p:nvCxnSpPr>
        <p:spPr>
          <a:xfrm flipV="1">
            <a:off x="7480067" y="3218587"/>
            <a:ext cx="797651" cy="234797"/>
          </a:xfrm>
          <a:prstGeom prst="straightConnector1">
            <a:avLst/>
          </a:prstGeom>
          <a:ln w="12700">
            <a:tailEnd type="stealth"/>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5353051" y="3308047"/>
            <a:ext cx="1300819" cy="386236"/>
          </a:xfrm>
          <a:prstGeom prst="straightConnector1">
            <a:avLst/>
          </a:prstGeom>
          <a:ln w="12700">
            <a:tailEnd type="non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26" idx="1"/>
          </p:cNvCxnSpPr>
          <p:nvPr/>
        </p:nvCxnSpPr>
        <p:spPr>
          <a:xfrm flipH="1">
            <a:off x="7496889" y="2525553"/>
            <a:ext cx="488242" cy="952648"/>
          </a:xfrm>
          <a:prstGeom prst="straightConnector1">
            <a:avLst/>
          </a:prstGeom>
          <a:ln w="12700">
            <a:solidFill>
              <a:schemeClr val="accent6">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7620896" y="1476375"/>
            <a:ext cx="364235" cy="696715"/>
          </a:xfrm>
          <a:prstGeom prst="straightConnector1">
            <a:avLst/>
          </a:prstGeom>
          <a:ln w="12700">
            <a:solidFill>
              <a:schemeClr val="accent6">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985131" y="2170709"/>
            <a:ext cx="0" cy="357225"/>
          </a:xfrm>
          <a:prstGeom prst="line">
            <a:avLst/>
          </a:prstGeom>
          <a:ln w="12700">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6" name="Oval 25"/>
          <p:cNvSpPr/>
          <p:nvPr/>
        </p:nvSpPr>
        <p:spPr>
          <a:xfrm rot="15546585">
            <a:off x="7480772" y="3405363"/>
            <a:ext cx="77917" cy="8078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cxnSp>
        <p:nvCxnSpPr>
          <p:cNvPr id="27" name="Straight Connector 26"/>
          <p:cNvCxnSpPr/>
          <p:nvPr/>
        </p:nvCxnSpPr>
        <p:spPr>
          <a:xfrm flipH="1">
            <a:off x="5524500" y="2881313"/>
            <a:ext cx="9525" cy="919162"/>
          </a:xfrm>
          <a:prstGeom prst="line">
            <a:avLst/>
          </a:prstGeom>
          <a:ln w="38100">
            <a:solidFill>
              <a:schemeClr val="accent5">
                <a:lumMod val="60000"/>
                <a:lumOff val="40000"/>
              </a:schemeClr>
            </a:solidFill>
            <a:headEnd type="diamond" w="sm" len="sm"/>
            <a:tailEnd type="diamond" w="sm" len="sm"/>
          </a:ln>
          <a:effectLst/>
        </p:spPr>
        <p:style>
          <a:lnRef idx="2">
            <a:schemeClr val="accent1"/>
          </a:lnRef>
          <a:fillRef idx="0">
            <a:schemeClr val="accent1"/>
          </a:fillRef>
          <a:effectRef idx="1">
            <a:schemeClr val="accent1"/>
          </a:effectRef>
          <a:fontRef idx="minor">
            <a:schemeClr val="tx1"/>
          </a:fontRef>
        </p:style>
      </p:cxnSp>
      <p:sp>
        <p:nvSpPr>
          <p:cNvPr id="29" name="Oval 28"/>
          <p:cNvSpPr/>
          <p:nvPr/>
        </p:nvSpPr>
        <p:spPr>
          <a:xfrm rot="15546585">
            <a:off x="5490303" y="3317673"/>
            <a:ext cx="77917" cy="80781"/>
          </a:xfrm>
          <a:prstGeom prst="ellipse">
            <a:avLst/>
          </a:prstGeom>
          <a:solidFill>
            <a:schemeClr val="accent5">
              <a:lumMod val="20000"/>
              <a:lumOff val="80000"/>
            </a:schemeClr>
          </a:solidFill>
          <a:ln w="12700">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30" name="Oval 29"/>
          <p:cNvSpPr/>
          <p:nvPr/>
        </p:nvSpPr>
        <p:spPr>
          <a:xfrm rot="15546585">
            <a:off x="6614912" y="3653892"/>
            <a:ext cx="77917" cy="80781"/>
          </a:xfrm>
          <a:prstGeom prst="ellipse">
            <a:avLst/>
          </a:prstGeom>
          <a:solidFill>
            <a:schemeClr val="accent3">
              <a:lumMod val="60000"/>
              <a:lumOff val="40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32" name="Oval 31"/>
          <p:cNvSpPr/>
          <p:nvPr/>
        </p:nvSpPr>
        <p:spPr>
          <a:xfrm rot="15546585">
            <a:off x="7946171" y="2485163"/>
            <a:ext cx="77917" cy="80781"/>
          </a:xfrm>
          <a:prstGeom prst="ellipse">
            <a:avLst/>
          </a:prstGeom>
          <a:solidFill>
            <a:schemeClr val="accent3">
              <a:lumMod val="60000"/>
              <a:lumOff val="40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33" name="Content Placeholder 1"/>
          <p:cNvSpPr>
            <a:spLocks noGrp="1"/>
          </p:cNvSpPr>
          <p:nvPr>
            <p:ph sz="half" idx="1"/>
          </p:nvPr>
        </p:nvSpPr>
        <p:spPr>
          <a:xfrm>
            <a:off x="457200" y="1198800"/>
            <a:ext cx="4038600" cy="3394472"/>
          </a:xfrm>
        </p:spPr>
        <p:txBody>
          <a:bodyPr/>
          <a:lstStyle/>
          <a:p>
            <a:r>
              <a:rPr lang="en-US" sz="1800" dirty="0" smtClean="0"/>
              <a:t>Tracing rays</a:t>
            </a:r>
          </a:p>
          <a:p>
            <a:pPr lvl="1"/>
            <a:r>
              <a:rPr lang="en-US" sz="1400" dirty="0" smtClean="0"/>
              <a:t>Initial </a:t>
            </a:r>
            <a:r>
              <a:rPr lang="en-US" sz="1400" dirty="0"/>
              <a:t>flux of each lighting ray </a:t>
            </a:r>
            <a:r>
              <a:rPr lang="en-US" sz="1400" dirty="0" smtClean="0"/>
              <a:t>segment</a:t>
            </a:r>
          </a:p>
          <a:p>
            <a:pPr lvl="1"/>
            <a:r>
              <a:rPr lang="en-US" sz="1400" dirty="0" smtClean="0"/>
              <a:t>Initial transmittance-to-viewpoint </a:t>
            </a:r>
            <a:r>
              <a:rPr lang="en-US" sz="1400" dirty="0"/>
              <a:t>of each viewing ray </a:t>
            </a:r>
            <a:r>
              <a:rPr lang="en-US" sz="1400" dirty="0" smtClean="0"/>
              <a:t>segment</a:t>
            </a:r>
          </a:p>
          <a:p>
            <a:endParaRPr lang="en-US" sz="1800" dirty="0" smtClean="0"/>
          </a:p>
          <a:p>
            <a:r>
              <a:rPr lang="en-US" sz="1800" dirty="0" smtClean="0"/>
              <a:t>Attenuation </a:t>
            </a:r>
            <a:r>
              <a:rPr lang="en-US" sz="1800" dirty="0"/>
              <a:t>and </a:t>
            </a:r>
            <a:r>
              <a:rPr lang="en-US" sz="1800" dirty="0" smtClean="0"/>
              <a:t>scattering in homogeneous participating media</a:t>
            </a:r>
          </a:p>
          <a:p>
            <a:endParaRPr lang="en-US" sz="1800" dirty="0" smtClean="0"/>
          </a:p>
          <a:p>
            <a:r>
              <a:rPr lang="en-US" sz="1800" dirty="0" smtClean="0"/>
              <a:t>Deposit the accumulated radiance of each viewing ray segment to its corresponding pixel</a:t>
            </a:r>
            <a:endParaRPr lang="en-US" sz="1800" dirty="0"/>
          </a:p>
        </p:txBody>
      </p:sp>
      <p:sp>
        <p:nvSpPr>
          <p:cNvPr id="40" name="Rectangle 39"/>
          <p:cNvSpPr/>
          <p:nvPr/>
        </p:nvSpPr>
        <p:spPr>
          <a:xfrm>
            <a:off x="5188463" y="2466449"/>
            <a:ext cx="681598" cy="307777"/>
          </a:xfrm>
          <a:prstGeom prst="rect">
            <a:avLst/>
          </a:prstGeom>
        </p:spPr>
        <p:txBody>
          <a:bodyPr wrap="none">
            <a:spAutoFit/>
          </a:bodyPr>
          <a:lstStyle/>
          <a:p>
            <a:pPr algn="ctr"/>
            <a:r>
              <a:rPr lang="en-US" sz="1400" dirty="0" smtClean="0"/>
              <a:t>Image</a:t>
            </a:r>
            <a:endParaRPr lang="en-US" sz="1400" dirty="0"/>
          </a:p>
        </p:txBody>
      </p:sp>
      <p:cxnSp>
        <p:nvCxnSpPr>
          <p:cNvPr id="23" name="Straight Arrow Connector 22"/>
          <p:cNvCxnSpPr/>
          <p:nvPr/>
        </p:nvCxnSpPr>
        <p:spPr>
          <a:xfrm flipH="1" flipV="1">
            <a:off x="8049977" y="2554008"/>
            <a:ext cx="288257" cy="143617"/>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6545580" y="3308047"/>
            <a:ext cx="107743" cy="303960"/>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6987249" y="3218587"/>
            <a:ext cx="162816" cy="264286"/>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7425111" y="2872856"/>
            <a:ext cx="283285" cy="148821"/>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H="1">
            <a:off x="5583358" y="3073781"/>
            <a:ext cx="211270" cy="260605"/>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3">
                                            <p:txEl>
                                              <p:pRg st="1" end="1"/>
                                            </p:txEl>
                                          </p:spTgt>
                                        </p:tgtEl>
                                        <p:attrNameLst>
                                          <p:attrName>style.visibility</p:attrName>
                                        </p:attrNameLst>
                                      </p:cBhvr>
                                      <p:to>
                                        <p:strVal val="visible"/>
                                      </p:to>
                                    </p:set>
                                    <p:animEffect transition="in" filter="fade">
                                      <p:cBhvr>
                                        <p:cTn id="10" dur="500"/>
                                        <p:tgtEl>
                                          <p:spTgt spid="3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xEl>
                                              <p:pRg st="2" end="2"/>
                                            </p:txEl>
                                          </p:spTgt>
                                        </p:tgtEl>
                                        <p:attrNameLst>
                                          <p:attrName>style.visibility</p:attrName>
                                        </p:attrNameLst>
                                      </p:cBhvr>
                                      <p:to>
                                        <p:strVal val="visible"/>
                                      </p:to>
                                    </p:set>
                                    <p:animEffect transition="in" filter="fade">
                                      <p:cBhvr>
                                        <p:cTn id="13" dur="500"/>
                                        <p:tgtEl>
                                          <p:spTgt spid="33">
                                            <p:txEl>
                                              <p:pRg st="2" end="2"/>
                                            </p:txEl>
                                          </p:spTgt>
                                        </p:tgtEl>
                                      </p:cBhvr>
                                    </p:animEffect>
                                  </p:childTnLst>
                                </p:cTn>
                              </p:par>
                              <p:par>
                                <p:cTn id="14" presetID="31"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1000" fill="hold"/>
                                        <p:tgtEl>
                                          <p:spTgt spid="23"/>
                                        </p:tgtEl>
                                        <p:attrNameLst>
                                          <p:attrName>ppt_w</p:attrName>
                                        </p:attrNameLst>
                                      </p:cBhvr>
                                      <p:tavLst>
                                        <p:tav tm="0">
                                          <p:val>
                                            <p:fltVal val="0"/>
                                          </p:val>
                                        </p:tav>
                                        <p:tav tm="100000">
                                          <p:val>
                                            <p:strVal val="#ppt_w"/>
                                          </p:val>
                                        </p:tav>
                                      </p:tavLst>
                                    </p:anim>
                                    <p:anim calcmode="lin" valueType="num">
                                      <p:cBhvr>
                                        <p:cTn id="17" dur="1000" fill="hold"/>
                                        <p:tgtEl>
                                          <p:spTgt spid="23"/>
                                        </p:tgtEl>
                                        <p:attrNameLst>
                                          <p:attrName>ppt_h</p:attrName>
                                        </p:attrNameLst>
                                      </p:cBhvr>
                                      <p:tavLst>
                                        <p:tav tm="0">
                                          <p:val>
                                            <p:fltVal val="0"/>
                                          </p:val>
                                        </p:tav>
                                        <p:tav tm="100000">
                                          <p:val>
                                            <p:strVal val="#ppt_h"/>
                                          </p:val>
                                        </p:tav>
                                      </p:tavLst>
                                    </p:anim>
                                    <p:anim calcmode="lin" valueType="num">
                                      <p:cBhvr>
                                        <p:cTn id="18" dur="1000" fill="hold"/>
                                        <p:tgtEl>
                                          <p:spTgt spid="23"/>
                                        </p:tgtEl>
                                        <p:attrNameLst>
                                          <p:attrName>style.rotation</p:attrName>
                                        </p:attrNameLst>
                                      </p:cBhvr>
                                      <p:tavLst>
                                        <p:tav tm="0">
                                          <p:val>
                                            <p:fltVal val="90"/>
                                          </p:val>
                                        </p:tav>
                                        <p:tav tm="100000">
                                          <p:val>
                                            <p:fltVal val="0"/>
                                          </p:val>
                                        </p:tav>
                                      </p:tavLst>
                                    </p:anim>
                                    <p:animEffect transition="in" filter="fade">
                                      <p:cBhvr>
                                        <p:cTn id="19" dur="1000"/>
                                        <p:tgtEl>
                                          <p:spTgt spid="23"/>
                                        </p:tgtEl>
                                      </p:cBhvr>
                                    </p:animEffect>
                                  </p:childTnLst>
                                </p:cTn>
                              </p:par>
                              <p:par>
                                <p:cTn id="20" presetID="31"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1000" fill="hold"/>
                                        <p:tgtEl>
                                          <p:spTgt spid="24"/>
                                        </p:tgtEl>
                                        <p:attrNameLst>
                                          <p:attrName>ppt_w</p:attrName>
                                        </p:attrNameLst>
                                      </p:cBhvr>
                                      <p:tavLst>
                                        <p:tav tm="0">
                                          <p:val>
                                            <p:fltVal val="0"/>
                                          </p:val>
                                        </p:tav>
                                        <p:tav tm="100000">
                                          <p:val>
                                            <p:strVal val="#ppt_w"/>
                                          </p:val>
                                        </p:tav>
                                      </p:tavLst>
                                    </p:anim>
                                    <p:anim calcmode="lin" valueType="num">
                                      <p:cBhvr>
                                        <p:cTn id="23" dur="1000" fill="hold"/>
                                        <p:tgtEl>
                                          <p:spTgt spid="24"/>
                                        </p:tgtEl>
                                        <p:attrNameLst>
                                          <p:attrName>ppt_h</p:attrName>
                                        </p:attrNameLst>
                                      </p:cBhvr>
                                      <p:tavLst>
                                        <p:tav tm="0">
                                          <p:val>
                                            <p:fltVal val="0"/>
                                          </p:val>
                                        </p:tav>
                                        <p:tav tm="100000">
                                          <p:val>
                                            <p:strVal val="#ppt_h"/>
                                          </p:val>
                                        </p:tav>
                                      </p:tavLst>
                                    </p:anim>
                                    <p:anim calcmode="lin" valueType="num">
                                      <p:cBhvr>
                                        <p:cTn id="24" dur="1000" fill="hold"/>
                                        <p:tgtEl>
                                          <p:spTgt spid="24"/>
                                        </p:tgtEl>
                                        <p:attrNameLst>
                                          <p:attrName>style.rotation</p:attrName>
                                        </p:attrNameLst>
                                      </p:cBhvr>
                                      <p:tavLst>
                                        <p:tav tm="0">
                                          <p:val>
                                            <p:fltVal val="90"/>
                                          </p:val>
                                        </p:tav>
                                        <p:tav tm="100000">
                                          <p:val>
                                            <p:fltVal val="0"/>
                                          </p:val>
                                        </p:tav>
                                      </p:tavLst>
                                    </p:anim>
                                    <p:animEffect transition="in" filter="fade">
                                      <p:cBhvr>
                                        <p:cTn id="25" dur="10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3">
                                            <p:txEl>
                                              <p:pRg st="4" end="4"/>
                                            </p:txEl>
                                          </p:spTgt>
                                        </p:tgtEl>
                                        <p:attrNameLst>
                                          <p:attrName>style.visibility</p:attrName>
                                        </p:attrNameLst>
                                      </p:cBhvr>
                                      <p:to>
                                        <p:strVal val="visible"/>
                                      </p:to>
                                    </p:set>
                                    <p:animEffect transition="in" filter="fade">
                                      <p:cBhvr>
                                        <p:cTn id="30" dur="500"/>
                                        <p:tgtEl>
                                          <p:spTgt spid="33">
                                            <p:txEl>
                                              <p:pRg st="4" end="4"/>
                                            </p:txEl>
                                          </p:spTgt>
                                        </p:tgtEl>
                                      </p:cBhvr>
                                    </p:animEffect>
                                  </p:childTnLst>
                                </p:cTn>
                              </p:par>
                              <p:par>
                                <p:cTn id="31" presetID="1" presetClass="exit" presetSubtype="0" fill="hold" nodeType="withEffect">
                                  <p:stCondLst>
                                    <p:cond delay="0"/>
                                  </p:stCondLst>
                                  <p:childTnLst>
                                    <p:set>
                                      <p:cBhvr>
                                        <p:cTn id="32" dur="1" fill="hold">
                                          <p:stCondLst>
                                            <p:cond delay="0"/>
                                          </p:stCondLst>
                                        </p:cTn>
                                        <p:tgtEl>
                                          <p:spTgt spid="23"/>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4"/>
                                        </p:tgtEl>
                                        <p:attrNameLst>
                                          <p:attrName>style.visibility</p:attrName>
                                        </p:attrNameLst>
                                      </p:cBhvr>
                                      <p:to>
                                        <p:strVal val="hidden"/>
                                      </p:to>
                                    </p:set>
                                  </p:childTnLst>
                                </p:cTn>
                              </p:par>
                              <p:par>
                                <p:cTn id="35" presetID="3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1000" fill="hold"/>
                                        <p:tgtEl>
                                          <p:spTgt spid="31"/>
                                        </p:tgtEl>
                                        <p:attrNameLst>
                                          <p:attrName>ppt_w</p:attrName>
                                        </p:attrNameLst>
                                      </p:cBhvr>
                                      <p:tavLst>
                                        <p:tav tm="0">
                                          <p:val>
                                            <p:fltVal val="0"/>
                                          </p:val>
                                        </p:tav>
                                        <p:tav tm="100000">
                                          <p:val>
                                            <p:strVal val="#ppt_w"/>
                                          </p:val>
                                        </p:tav>
                                      </p:tavLst>
                                    </p:anim>
                                    <p:anim calcmode="lin" valueType="num">
                                      <p:cBhvr>
                                        <p:cTn id="38" dur="1000" fill="hold"/>
                                        <p:tgtEl>
                                          <p:spTgt spid="31"/>
                                        </p:tgtEl>
                                        <p:attrNameLst>
                                          <p:attrName>ppt_h</p:attrName>
                                        </p:attrNameLst>
                                      </p:cBhvr>
                                      <p:tavLst>
                                        <p:tav tm="0">
                                          <p:val>
                                            <p:fltVal val="0"/>
                                          </p:val>
                                        </p:tav>
                                        <p:tav tm="100000">
                                          <p:val>
                                            <p:strVal val="#ppt_h"/>
                                          </p:val>
                                        </p:tav>
                                      </p:tavLst>
                                    </p:anim>
                                    <p:anim calcmode="lin" valueType="num">
                                      <p:cBhvr>
                                        <p:cTn id="39" dur="1000" fill="hold"/>
                                        <p:tgtEl>
                                          <p:spTgt spid="31"/>
                                        </p:tgtEl>
                                        <p:attrNameLst>
                                          <p:attrName>style.rotation</p:attrName>
                                        </p:attrNameLst>
                                      </p:cBhvr>
                                      <p:tavLst>
                                        <p:tav tm="0">
                                          <p:val>
                                            <p:fltVal val="90"/>
                                          </p:val>
                                        </p:tav>
                                        <p:tav tm="100000">
                                          <p:val>
                                            <p:fltVal val="0"/>
                                          </p:val>
                                        </p:tav>
                                      </p:tavLst>
                                    </p:anim>
                                    <p:animEffect transition="in" filter="fade">
                                      <p:cBhvr>
                                        <p:cTn id="40" dur="1000"/>
                                        <p:tgtEl>
                                          <p:spTgt spid="31"/>
                                        </p:tgtEl>
                                      </p:cBhvr>
                                    </p:animEffect>
                                  </p:childTnLst>
                                </p:cTn>
                              </p:par>
                              <p:par>
                                <p:cTn id="41" presetID="31"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p:cTn id="43" dur="1000" fill="hold"/>
                                        <p:tgtEl>
                                          <p:spTgt spid="28"/>
                                        </p:tgtEl>
                                        <p:attrNameLst>
                                          <p:attrName>ppt_w</p:attrName>
                                        </p:attrNameLst>
                                      </p:cBhvr>
                                      <p:tavLst>
                                        <p:tav tm="0">
                                          <p:val>
                                            <p:fltVal val="0"/>
                                          </p:val>
                                        </p:tav>
                                        <p:tav tm="100000">
                                          <p:val>
                                            <p:strVal val="#ppt_w"/>
                                          </p:val>
                                        </p:tav>
                                      </p:tavLst>
                                    </p:anim>
                                    <p:anim calcmode="lin" valueType="num">
                                      <p:cBhvr>
                                        <p:cTn id="44" dur="1000" fill="hold"/>
                                        <p:tgtEl>
                                          <p:spTgt spid="28"/>
                                        </p:tgtEl>
                                        <p:attrNameLst>
                                          <p:attrName>ppt_h</p:attrName>
                                        </p:attrNameLst>
                                      </p:cBhvr>
                                      <p:tavLst>
                                        <p:tav tm="0">
                                          <p:val>
                                            <p:fltVal val="0"/>
                                          </p:val>
                                        </p:tav>
                                        <p:tav tm="100000">
                                          <p:val>
                                            <p:strVal val="#ppt_h"/>
                                          </p:val>
                                        </p:tav>
                                      </p:tavLst>
                                    </p:anim>
                                    <p:anim calcmode="lin" valueType="num">
                                      <p:cBhvr>
                                        <p:cTn id="45" dur="1000" fill="hold"/>
                                        <p:tgtEl>
                                          <p:spTgt spid="28"/>
                                        </p:tgtEl>
                                        <p:attrNameLst>
                                          <p:attrName>style.rotation</p:attrName>
                                        </p:attrNameLst>
                                      </p:cBhvr>
                                      <p:tavLst>
                                        <p:tav tm="0">
                                          <p:val>
                                            <p:fltVal val="90"/>
                                          </p:val>
                                        </p:tav>
                                        <p:tav tm="100000">
                                          <p:val>
                                            <p:fltVal val="0"/>
                                          </p:val>
                                        </p:tav>
                                      </p:tavLst>
                                    </p:anim>
                                    <p:animEffect transition="in" filter="fade">
                                      <p:cBhvr>
                                        <p:cTn id="46" dur="10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3">
                                            <p:txEl>
                                              <p:pRg st="6" end="6"/>
                                            </p:txEl>
                                          </p:spTgt>
                                        </p:tgtEl>
                                        <p:attrNameLst>
                                          <p:attrName>style.visibility</p:attrName>
                                        </p:attrNameLst>
                                      </p:cBhvr>
                                      <p:to>
                                        <p:strVal val="visible"/>
                                      </p:to>
                                    </p:set>
                                    <p:animEffect transition="in" filter="fade">
                                      <p:cBhvr>
                                        <p:cTn id="51" dur="500"/>
                                        <p:tgtEl>
                                          <p:spTgt spid="33">
                                            <p:txEl>
                                              <p:pRg st="6" end="6"/>
                                            </p:txEl>
                                          </p:spTgt>
                                        </p:tgtEl>
                                      </p:cBhvr>
                                    </p:animEffect>
                                  </p:childTnLst>
                                </p:cTn>
                              </p:par>
                              <p:par>
                                <p:cTn id="52" presetID="1" presetClass="exit" presetSubtype="0" fill="hold" nodeType="withEffect">
                                  <p:stCondLst>
                                    <p:cond delay="0"/>
                                  </p:stCondLst>
                                  <p:childTnLst>
                                    <p:set>
                                      <p:cBhvr>
                                        <p:cTn id="53" dur="1" fill="hold">
                                          <p:stCondLst>
                                            <p:cond delay="0"/>
                                          </p:stCondLst>
                                        </p:cTn>
                                        <p:tgtEl>
                                          <p:spTgt spid="31"/>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28"/>
                                        </p:tgtEl>
                                        <p:attrNameLst>
                                          <p:attrName>style.visibility</p:attrName>
                                        </p:attrNameLst>
                                      </p:cBhvr>
                                      <p:to>
                                        <p:strVal val="hidden"/>
                                      </p:to>
                                    </p:set>
                                  </p:childTnLst>
                                </p:cTn>
                              </p:par>
                              <p:par>
                                <p:cTn id="56" presetID="31" presetClass="entr" presetSubtype="0" fill="hold" nodeType="with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1000" fill="hold"/>
                                        <p:tgtEl>
                                          <p:spTgt spid="35"/>
                                        </p:tgtEl>
                                        <p:attrNameLst>
                                          <p:attrName>ppt_w</p:attrName>
                                        </p:attrNameLst>
                                      </p:cBhvr>
                                      <p:tavLst>
                                        <p:tav tm="0">
                                          <p:val>
                                            <p:fltVal val="0"/>
                                          </p:val>
                                        </p:tav>
                                        <p:tav tm="100000">
                                          <p:val>
                                            <p:strVal val="#ppt_w"/>
                                          </p:val>
                                        </p:tav>
                                      </p:tavLst>
                                    </p:anim>
                                    <p:anim calcmode="lin" valueType="num">
                                      <p:cBhvr>
                                        <p:cTn id="59" dur="1000" fill="hold"/>
                                        <p:tgtEl>
                                          <p:spTgt spid="35"/>
                                        </p:tgtEl>
                                        <p:attrNameLst>
                                          <p:attrName>ppt_h</p:attrName>
                                        </p:attrNameLst>
                                      </p:cBhvr>
                                      <p:tavLst>
                                        <p:tav tm="0">
                                          <p:val>
                                            <p:fltVal val="0"/>
                                          </p:val>
                                        </p:tav>
                                        <p:tav tm="100000">
                                          <p:val>
                                            <p:strVal val="#ppt_h"/>
                                          </p:val>
                                        </p:tav>
                                      </p:tavLst>
                                    </p:anim>
                                    <p:anim calcmode="lin" valueType="num">
                                      <p:cBhvr>
                                        <p:cTn id="60" dur="1000" fill="hold"/>
                                        <p:tgtEl>
                                          <p:spTgt spid="35"/>
                                        </p:tgtEl>
                                        <p:attrNameLst>
                                          <p:attrName>style.rotation</p:attrName>
                                        </p:attrNameLst>
                                      </p:cBhvr>
                                      <p:tavLst>
                                        <p:tav tm="0">
                                          <p:val>
                                            <p:fltVal val="90"/>
                                          </p:val>
                                        </p:tav>
                                        <p:tav tm="100000">
                                          <p:val>
                                            <p:fltVal val="0"/>
                                          </p:val>
                                        </p:tav>
                                      </p:tavLst>
                                    </p:anim>
                                    <p:animEffect transition="in" filter="fade">
                                      <p:cBhvr>
                                        <p:cTn id="61"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latin typeface="Arial" charset="0"/>
                <a:cs typeface="Arial" charset="0"/>
              </a:rPr>
              <a:t>Demo:    Soccer Player</a:t>
            </a:r>
          </a:p>
        </p:txBody>
      </p:sp>
      <p:pic>
        <p:nvPicPr>
          <p:cNvPr id="4" name="LSG_sunwen.wmv">
            <a:hlinkClick r:id="" action="ppaction://media"/>
          </p:cNvPr>
          <p:cNvPicPr>
            <a:picLocks noGrp="1" noRot="1" noChangeAspect="1"/>
          </p:cNvPicPr>
          <p:nvPr>
            <p:ph sz="half" idx="1"/>
            <a:videoFile r:link="rId1"/>
          </p:nvPr>
        </p:nvPicPr>
        <p:blipFill>
          <a:blip r:embed="rId4">
            <a:extLst>
              <a:ext uri="{28A0092B-C50C-407E-A947-70E740481C1C}">
                <a14:useLocalDpi xmlns:a14="http://schemas.microsoft.com/office/drawing/2010/main" val="0"/>
              </a:ext>
            </a:extLst>
          </a:blip>
          <a:srcRect/>
          <a:stretch>
            <a:fillRect/>
          </a:stretch>
        </p:blipFill>
        <p:spPr>
          <a:xfrm>
            <a:off x="720725" y="1260475"/>
            <a:ext cx="4267200" cy="3200400"/>
          </a:xfrm>
          <a:ln w="25400">
            <a:solidFill>
              <a:srgbClr val="FFC000"/>
            </a:solidFill>
            <a:miter lim="800000"/>
            <a:headEnd/>
            <a:tailEnd/>
          </a:ln>
        </p:spPr>
      </p:pic>
      <p:sp>
        <p:nvSpPr>
          <p:cNvPr id="26628" name="Content Placeholder 2"/>
          <p:cNvSpPr>
            <a:spLocks noGrp="1"/>
          </p:cNvSpPr>
          <p:nvPr>
            <p:ph sz="half" idx="2"/>
          </p:nvPr>
        </p:nvSpPr>
        <p:spPr>
          <a:xfrm>
            <a:off x="5194300" y="1200150"/>
            <a:ext cx="3562350" cy="3394075"/>
          </a:xfrm>
        </p:spPr>
        <p:txBody>
          <a:bodyPr/>
          <a:lstStyle/>
          <a:p>
            <a:r>
              <a:rPr lang="en-US" sz="1600" dirty="0" smtClean="0">
                <a:latin typeface="Arial" charset="0"/>
                <a:ea typeface="ＭＳ Ｐゴシック" pitchFamily="-112" charset="-128"/>
                <a:cs typeface="Arial" charset="0"/>
              </a:rPr>
              <a:t>Effects visible from reflectors and refractors</a:t>
            </a:r>
          </a:p>
          <a:p>
            <a:pPr lvl="1"/>
            <a:endParaRPr lang="en-US" sz="1400" dirty="0" smtClean="0">
              <a:latin typeface="Arial" charset="0"/>
              <a:ea typeface="ＭＳ Ｐゴシック" pitchFamily="-112" charset="-128"/>
              <a:cs typeface="Arial" charset="0"/>
            </a:endParaRPr>
          </a:p>
          <a:p>
            <a:pPr lvl="1"/>
            <a:r>
              <a:rPr lang="en-US" sz="1400" dirty="0" smtClean="0">
                <a:latin typeface="Arial" charset="0"/>
                <a:ea typeface="ＭＳ Ｐゴシック" pitchFamily="-112" charset="-128"/>
                <a:cs typeface="Arial" charset="0"/>
              </a:rPr>
              <a:t>Volumetric caustics</a:t>
            </a:r>
          </a:p>
          <a:p>
            <a:pPr lvl="1"/>
            <a:endParaRPr lang="en-US" sz="1400" dirty="0" smtClean="0">
              <a:latin typeface="Arial" charset="0"/>
              <a:ea typeface="ＭＳ Ｐゴシック" pitchFamily="-112" charset="-128"/>
              <a:cs typeface="Arial" charset="0"/>
            </a:endParaRPr>
          </a:p>
          <a:p>
            <a:pPr lvl="1"/>
            <a:r>
              <a:rPr lang="en-US" sz="1400" dirty="0" smtClean="0">
                <a:latin typeface="Arial" charset="0"/>
                <a:ea typeface="ＭＳ Ｐゴシック" pitchFamily="-112" charset="-128"/>
                <a:cs typeface="Arial" charset="0"/>
              </a:rPr>
              <a:t>Glows around light sources</a:t>
            </a:r>
          </a:p>
          <a:p>
            <a:pPr lvl="1"/>
            <a:endParaRPr lang="en-US" sz="1400" dirty="0" smtClean="0">
              <a:latin typeface="Arial" charset="0"/>
              <a:ea typeface="ＭＳ Ｐゴシック" pitchFamily="-112" charset="-128"/>
              <a:cs typeface="Arial" charset="0"/>
            </a:endParaRPr>
          </a:p>
          <a:p>
            <a:pPr lvl="1"/>
            <a:r>
              <a:rPr lang="en-US" sz="1400" dirty="0" smtClean="0">
                <a:latin typeface="Arial" charset="0"/>
                <a:ea typeface="ＭＳ Ｐゴシック" pitchFamily="-112" charset="-128"/>
                <a:cs typeface="Arial" charset="0"/>
              </a:rPr>
              <a:t>Glows in directions near volumetric caustics</a:t>
            </a:r>
          </a:p>
          <a:p>
            <a:pPr lvl="1"/>
            <a:endParaRPr lang="en-US" sz="1600" dirty="0" smtClean="0">
              <a:latin typeface="Arial" charset="0"/>
              <a:ea typeface="ＭＳ Ｐゴシック" pitchFamily="-112" charset="-128"/>
              <a:cs typeface="Arial" charset="0"/>
            </a:endParaRPr>
          </a:p>
          <a:p>
            <a:pPr lvl="1"/>
            <a:endParaRPr lang="en-US" sz="1600" dirty="0" smtClean="0">
              <a:latin typeface="Arial" charset="0"/>
              <a:ea typeface="ＭＳ Ｐゴシック" pitchFamily="-112"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70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latin typeface="Arial" charset="0"/>
                <a:cs typeface="Arial" charset="0"/>
              </a:rPr>
              <a:t>Demo:    Crystal Taj Mahal</a:t>
            </a:r>
          </a:p>
        </p:txBody>
      </p:sp>
      <p:pic>
        <p:nvPicPr>
          <p:cNvPr id="4" name="LSG_taj.wmv">
            <a:hlinkClick r:id="" action="ppaction://media"/>
          </p:cNvPr>
          <p:cNvPicPr>
            <a:picLocks noGrp="1" noRot="1" noChangeAspect="1"/>
          </p:cNvPicPr>
          <p:nvPr>
            <p:ph sz="half" idx="1"/>
            <a:videoFile r:link="rId1"/>
          </p:nvPr>
        </p:nvPicPr>
        <p:blipFill>
          <a:blip r:embed="rId4">
            <a:extLst>
              <a:ext uri="{28A0092B-C50C-407E-A947-70E740481C1C}">
                <a14:useLocalDpi xmlns:a14="http://schemas.microsoft.com/office/drawing/2010/main" val="0"/>
              </a:ext>
            </a:extLst>
          </a:blip>
          <a:srcRect/>
          <a:stretch>
            <a:fillRect/>
          </a:stretch>
        </p:blipFill>
        <p:spPr>
          <a:xfrm>
            <a:off x="720725" y="1260475"/>
            <a:ext cx="4267200" cy="3200400"/>
          </a:xfrm>
          <a:ln w="25400">
            <a:solidFill>
              <a:srgbClr val="FFC000"/>
            </a:solidFill>
            <a:miter lim="800000"/>
            <a:headEnd/>
            <a:tailEnd/>
          </a:ln>
        </p:spPr>
      </p:pic>
      <p:sp>
        <p:nvSpPr>
          <p:cNvPr id="27652" name="Content Placeholder 2"/>
          <p:cNvSpPr>
            <a:spLocks noGrp="1"/>
          </p:cNvSpPr>
          <p:nvPr>
            <p:ph sz="half" idx="2"/>
          </p:nvPr>
        </p:nvSpPr>
        <p:spPr>
          <a:xfrm>
            <a:off x="5194300" y="1200150"/>
            <a:ext cx="3536950" cy="3394075"/>
          </a:xfrm>
        </p:spPr>
        <p:txBody>
          <a:bodyPr/>
          <a:lstStyle/>
          <a:p>
            <a:r>
              <a:rPr lang="en-US" sz="1600" smtClean="0">
                <a:latin typeface="Arial" charset="0"/>
                <a:ea typeface="ＭＳ Ｐゴシック" pitchFamily="-112" charset="-128"/>
                <a:cs typeface="Arial" charset="0"/>
              </a:rPr>
              <a:t>Combination of surface &amp; volumetric caustics</a:t>
            </a:r>
          </a:p>
          <a:p>
            <a:endParaRPr lang="en-US" sz="1600" smtClean="0">
              <a:latin typeface="Arial" charset="0"/>
              <a:ea typeface="ＭＳ Ｐゴシック" pitchFamily="-112" charset="-128"/>
              <a:cs typeface="Arial" charset="0"/>
            </a:endParaRPr>
          </a:p>
          <a:p>
            <a:r>
              <a:rPr lang="en-US" sz="1600" smtClean="0">
                <a:latin typeface="Arial" charset="0"/>
                <a:ea typeface="ＭＳ Ｐゴシック" pitchFamily="-112" charset="-128"/>
                <a:cs typeface="Arial" charset="0"/>
              </a:rPr>
              <a:t>A large number of specular bounces</a:t>
            </a:r>
          </a:p>
          <a:p>
            <a:endParaRPr lang="en-US" sz="1600" smtClean="0">
              <a:latin typeface="Arial" charset="0"/>
              <a:ea typeface="ＭＳ Ｐゴシック" pitchFamily="-112" charset="-128"/>
              <a:cs typeface="Arial" charset="0"/>
            </a:endParaRPr>
          </a:p>
          <a:p>
            <a:r>
              <a:rPr lang="en-US" sz="1600" smtClean="0">
                <a:latin typeface="Arial" charset="0"/>
                <a:ea typeface="ＭＳ Ｐゴシック" pitchFamily="-112" charset="-128"/>
                <a:cs typeface="Arial" charset="0"/>
              </a:rPr>
              <a:t>Numerous short line segments</a:t>
            </a:r>
            <a:endParaRPr lang="en-US" sz="1400" smtClean="0">
              <a:latin typeface="Arial" charset="0"/>
              <a:ea typeface="ＭＳ Ｐゴシック" pitchFamily="-112"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70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latin typeface="Arial" charset="0"/>
                <a:cs typeface="Arial" charset="0"/>
              </a:rPr>
              <a:t>Demo:    Washroom</a:t>
            </a:r>
          </a:p>
        </p:txBody>
      </p:sp>
      <p:pic>
        <p:nvPicPr>
          <p:cNvPr id="4" name="LSG_indoor.wmv">
            <a:hlinkClick r:id="" action="ppaction://media"/>
          </p:cNvPr>
          <p:cNvPicPr>
            <a:picLocks noGrp="1" noRot="1" noChangeAspect="1"/>
          </p:cNvPicPr>
          <p:nvPr>
            <p:ph sz="half" idx="1"/>
            <a:videoFile r:link="rId1"/>
          </p:nvPr>
        </p:nvPicPr>
        <p:blipFill>
          <a:blip r:embed="rId4">
            <a:extLst>
              <a:ext uri="{28A0092B-C50C-407E-A947-70E740481C1C}">
                <a14:useLocalDpi xmlns:a14="http://schemas.microsoft.com/office/drawing/2010/main" val="0"/>
              </a:ext>
            </a:extLst>
          </a:blip>
          <a:srcRect/>
          <a:stretch>
            <a:fillRect/>
          </a:stretch>
        </p:blipFill>
        <p:spPr>
          <a:xfrm>
            <a:off x="720725" y="1260475"/>
            <a:ext cx="4267200" cy="3200400"/>
          </a:xfrm>
          <a:ln w="25400">
            <a:solidFill>
              <a:srgbClr val="FFC000"/>
            </a:solidFill>
            <a:miter lim="800000"/>
            <a:headEnd/>
            <a:tailEnd/>
          </a:ln>
        </p:spPr>
      </p:pic>
      <p:sp>
        <p:nvSpPr>
          <p:cNvPr id="28676" name="Content Placeholder 2"/>
          <p:cNvSpPr>
            <a:spLocks noGrp="1"/>
          </p:cNvSpPr>
          <p:nvPr>
            <p:ph sz="half" idx="2"/>
          </p:nvPr>
        </p:nvSpPr>
        <p:spPr>
          <a:xfrm>
            <a:off x="5194300" y="1200150"/>
            <a:ext cx="3492500" cy="3394075"/>
          </a:xfrm>
        </p:spPr>
        <p:txBody>
          <a:bodyPr/>
          <a:lstStyle/>
          <a:p>
            <a:r>
              <a:rPr lang="en-US" sz="1600" smtClean="0">
                <a:latin typeface="Arial" charset="0"/>
                <a:ea typeface="ＭＳ Ｐゴシック" pitchFamily="-112" charset="-128"/>
                <a:cs typeface="Arial" charset="0"/>
              </a:rPr>
              <a:t>Fog effects from both direct &amp; indirect lighting</a:t>
            </a:r>
          </a:p>
          <a:p>
            <a:endParaRPr lang="en-US" sz="1600" smtClean="0">
              <a:latin typeface="Arial" charset="0"/>
              <a:ea typeface="ＭＳ Ｐゴシック" pitchFamily="-112" charset="-128"/>
              <a:cs typeface="Arial" charset="0"/>
            </a:endParaRPr>
          </a:p>
          <a:p>
            <a:r>
              <a:rPr lang="en-US" sz="1600" smtClean="0">
                <a:latin typeface="Arial" charset="0"/>
                <a:ea typeface="ＭＳ Ｐゴシック" pitchFamily="-112" charset="-128"/>
                <a:cs typeface="Arial" charset="0"/>
              </a:rPr>
              <a:t>Volumetric caustics generated from both direct &amp; indirect lighting</a:t>
            </a:r>
          </a:p>
          <a:p>
            <a:endParaRPr lang="en-US" sz="1600" smtClean="0">
              <a:latin typeface="Arial" charset="0"/>
              <a:ea typeface="ＭＳ Ｐゴシック" pitchFamily="-112" charset="-128"/>
              <a:cs typeface="Arial" charset="0"/>
            </a:endParaRPr>
          </a:p>
          <a:p>
            <a:r>
              <a:rPr lang="en-US" sz="1600" smtClean="0">
                <a:latin typeface="Arial" charset="0"/>
                <a:ea typeface="ＭＳ Ｐゴシック" pitchFamily="-112" charset="-128"/>
                <a:cs typeface="Arial" charset="0"/>
              </a:rPr>
              <a:t>Volumetric caustics generated from both large &amp; small scale objects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74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latin typeface="Arial" charset="0"/>
                <a:cs typeface="Arial" charset="0"/>
              </a:rPr>
              <a:t>Demo:    Underwater</a:t>
            </a:r>
          </a:p>
        </p:txBody>
      </p:sp>
      <p:pic>
        <p:nvPicPr>
          <p:cNvPr id="4" name="LSG_underwater.wmv">
            <a:hlinkClick r:id="" action="ppaction://media"/>
          </p:cNvPr>
          <p:cNvPicPr>
            <a:picLocks noGrp="1" noRot="1" noChangeAspect="1"/>
          </p:cNvPicPr>
          <p:nvPr>
            <p:ph sz="half" idx="1"/>
            <a:videoFile r:link="rId1"/>
          </p:nvPr>
        </p:nvPicPr>
        <p:blipFill>
          <a:blip r:embed="rId4">
            <a:extLst>
              <a:ext uri="{28A0092B-C50C-407E-A947-70E740481C1C}">
                <a14:useLocalDpi xmlns:a14="http://schemas.microsoft.com/office/drawing/2010/main" val="0"/>
              </a:ext>
            </a:extLst>
          </a:blip>
          <a:srcRect/>
          <a:stretch>
            <a:fillRect/>
          </a:stretch>
        </p:blipFill>
        <p:spPr>
          <a:xfrm>
            <a:off x="720725" y="1260475"/>
            <a:ext cx="4267200" cy="3200400"/>
          </a:xfrm>
          <a:ln w="25400">
            <a:solidFill>
              <a:srgbClr val="FFC000"/>
            </a:solidFill>
            <a:miter lim="800000"/>
            <a:headEnd/>
            <a:tailEnd/>
          </a:ln>
        </p:spPr>
      </p:pic>
      <p:sp>
        <p:nvSpPr>
          <p:cNvPr id="29700" name="Content Placeholder 2"/>
          <p:cNvSpPr>
            <a:spLocks noGrp="1"/>
          </p:cNvSpPr>
          <p:nvPr>
            <p:ph sz="half" idx="2"/>
          </p:nvPr>
        </p:nvSpPr>
        <p:spPr>
          <a:xfrm>
            <a:off x="5194300" y="1200150"/>
            <a:ext cx="3492500" cy="3394075"/>
          </a:xfrm>
        </p:spPr>
        <p:txBody>
          <a:bodyPr/>
          <a:lstStyle/>
          <a:p>
            <a:r>
              <a:rPr lang="en-US" sz="1600" dirty="0" smtClean="0">
                <a:latin typeface="Arial" charset="0"/>
                <a:ea typeface="ＭＳ Ｐゴシック" pitchFamily="-112" charset="-128"/>
                <a:cs typeface="Arial" charset="0"/>
              </a:rPr>
              <a:t>Top part of the submarine: reflects volume caustics in the water</a:t>
            </a:r>
          </a:p>
          <a:p>
            <a:endParaRPr lang="en-US" sz="1600" dirty="0" smtClean="0">
              <a:latin typeface="Arial" charset="0"/>
              <a:ea typeface="ＭＳ Ｐゴシック" pitchFamily="-112" charset="-128"/>
              <a:cs typeface="Arial" charset="0"/>
            </a:endParaRPr>
          </a:p>
          <a:p>
            <a:r>
              <a:rPr lang="en-US" sz="1600" dirty="0">
                <a:latin typeface="Arial" charset="0"/>
                <a:ea typeface="ＭＳ Ｐゴシック" pitchFamily="-112" charset="-128"/>
                <a:cs typeface="Arial" charset="0"/>
              </a:rPr>
              <a:t>B</a:t>
            </a:r>
            <a:r>
              <a:rPr lang="en-US" sz="1600" dirty="0" smtClean="0">
                <a:latin typeface="Arial" charset="0"/>
                <a:ea typeface="ＭＳ Ｐゴシック" pitchFamily="-112" charset="-128"/>
                <a:cs typeface="Arial" charset="0"/>
              </a:rPr>
              <a:t>ottom of the submarine: reflects surface caustics on the sand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72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latin typeface="Arial" charset="0"/>
                <a:cs typeface="Arial" charset="0"/>
              </a:rPr>
              <a:t>Performance</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400382653"/>
              </p:ext>
            </p:extLst>
          </p:nvPr>
        </p:nvGraphicFramePr>
        <p:xfrm>
          <a:off x="457200" y="1200150"/>
          <a:ext cx="8229600" cy="2875280"/>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370840">
                <a:tc rowSpan="2">
                  <a:txBody>
                    <a:bodyPr/>
                    <a:lstStyle/>
                    <a:p>
                      <a:pPr algn="ctr"/>
                      <a:r>
                        <a:rPr lang="en-US" sz="1100" b="0" i="0" dirty="0" smtClean="0">
                          <a:latin typeface="+mj-lt"/>
                          <a:ea typeface="Cambria Math" pitchFamily="18" charset="0"/>
                          <a:cs typeface="Arial" pitchFamily="34" charset="0"/>
                        </a:rPr>
                        <a:t>Scene</a:t>
                      </a:r>
                      <a:endParaRPr lang="en-US" sz="1100" b="0" i="0" dirty="0">
                        <a:latin typeface="+mj-lt"/>
                        <a:ea typeface="Cambria Math" pitchFamily="18" charset="0"/>
                        <a:cs typeface="Arial" pitchFamily="34" charset="0"/>
                      </a:endParaRPr>
                    </a:p>
                  </a:txBody>
                  <a:tcPr/>
                </a:tc>
                <a:tc gridSpan="4">
                  <a:txBody>
                    <a:bodyPr/>
                    <a:lstStyle/>
                    <a:p>
                      <a:pPr algn="ctr"/>
                      <a:r>
                        <a:rPr lang="en-US" sz="1100" b="0" i="0" dirty="0" smtClean="0">
                          <a:latin typeface="+mj-lt"/>
                          <a:ea typeface="Cambria Math" pitchFamily="18" charset="0"/>
                          <a:cs typeface="Arial" pitchFamily="34" charset="0"/>
                        </a:rPr>
                        <a:t>Line space gathering</a:t>
                      </a:r>
                      <a:endParaRPr lang="en-US" sz="1100" b="0" i="0" dirty="0">
                        <a:latin typeface="+mj-lt"/>
                        <a:ea typeface="Cambria Math" pitchFamily="18" charset="0"/>
                        <a:cs typeface="Arial" pitchFamily="34"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gridSpan="3">
                  <a:txBody>
                    <a:bodyPr/>
                    <a:lstStyle/>
                    <a:p>
                      <a:pPr algn="ctr"/>
                      <a:r>
                        <a:rPr lang="en-US" sz="1100" b="0" i="0" dirty="0" smtClean="0">
                          <a:latin typeface="+mj-lt"/>
                          <a:ea typeface="Cambria Math" pitchFamily="18" charset="0"/>
                          <a:cs typeface="Arial" pitchFamily="34" charset="0"/>
                        </a:rPr>
                        <a:t>Volumetric</a:t>
                      </a:r>
                      <a:r>
                        <a:rPr lang="en-US" sz="1100" b="0" i="0" baseline="0" dirty="0" smtClean="0">
                          <a:latin typeface="+mj-lt"/>
                          <a:ea typeface="Cambria Math" pitchFamily="18" charset="0"/>
                          <a:cs typeface="Arial" pitchFamily="34" charset="0"/>
                        </a:rPr>
                        <a:t> photon mapping</a:t>
                      </a:r>
                      <a:endParaRPr lang="en-US" sz="1100" b="0" i="0" dirty="0">
                        <a:latin typeface="+mj-lt"/>
                        <a:ea typeface="Cambria Math" pitchFamily="18" charset="0"/>
                        <a:cs typeface="Arial" pitchFamily="34" charset="0"/>
                      </a:endParaRPr>
                    </a:p>
                  </a:txBody>
                  <a:tcPr/>
                </a:tc>
                <a:tc hMerge="1">
                  <a:txBody>
                    <a:bodyPr/>
                    <a:lstStyle/>
                    <a:p>
                      <a:endParaRPr lang="en-US" dirty="0"/>
                    </a:p>
                  </a:txBody>
                  <a:tcPr/>
                </a:tc>
                <a:tc hMerge="1">
                  <a:txBody>
                    <a:bodyPr/>
                    <a:lstStyle/>
                    <a:p>
                      <a:endParaRPr lang="en-US" dirty="0"/>
                    </a:p>
                  </a:txBody>
                  <a:tcPr/>
                </a:tc>
              </a:tr>
              <a:tr h="370840">
                <a:tc vMerge="1">
                  <a:txBody>
                    <a:bodyPr/>
                    <a:lstStyle/>
                    <a:p>
                      <a:endParaRPr lang="en-US" dirty="0"/>
                    </a:p>
                  </a:txBody>
                  <a:tcPr/>
                </a:tc>
                <a:tc>
                  <a:txBody>
                    <a:bodyPr/>
                    <a:lstStyle/>
                    <a:p>
                      <a:pPr algn="ctr"/>
                      <a:r>
                        <a:rPr lang="en-US" sz="1100" b="0" i="0" dirty="0" smtClean="0">
                          <a:latin typeface="+mj-lt"/>
                          <a:ea typeface="Cambria Math" pitchFamily="18" charset="0"/>
                          <a:cs typeface="Arial" pitchFamily="34" charset="0"/>
                        </a:rPr>
                        <a:t>Number of lighting</a:t>
                      </a:r>
                      <a:r>
                        <a:rPr lang="en-US" sz="1100" b="0" i="0" baseline="0" dirty="0" smtClean="0">
                          <a:latin typeface="+mj-lt"/>
                          <a:ea typeface="Cambria Math" pitchFamily="18" charset="0"/>
                          <a:cs typeface="Arial" pitchFamily="34" charset="0"/>
                        </a:rPr>
                        <a:t> rays</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Memory</a:t>
                      </a:r>
                    </a:p>
                    <a:p>
                      <a:pPr algn="ctr"/>
                      <a:r>
                        <a:rPr lang="en-US" sz="1100" b="0" i="0" dirty="0" err="1" smtClean="0">
                          <a:latin typeface="+mj-lt"/>
                          <a:ea typeface="Cambria Math" pitchFamily="18" charset="0"/>
                          <a:cs typeface="Arial" pitchFamily="34" charset="0"/>
                        </a:rPr>
                        <a:t>GBytes</a:t>
                      </a:r>
                      <a:endParaRPr lang="en-US" sz="1100" b="0" i="0" dirty="0" smtClean="0">
                        <a:latin typeface="+mj-lt"/>
                        <a:ea typeface="Cambria Math" pitchFamily="18" charset="0"/>
                        <a:cs typeface="Arial" pitchFamily="34" charset="0"/>
                      </a:endParaRPr>
                    </a:p>
                    <a:p>
                      <a:pPr algn="ctr"/>
                      <a:r>
                        <a:rPr lang="en-US" sz="1100" b="0" i="0" dirty="0" smtClean="0">
                          <a:latin typeface="+mj-lt"/>
                          <a:ea typeface="Cambria Math" pitchFamily="18" charset="0"/>
                          <a:cs typeface="Arial" pitchFamily="34" charset="0"/>
                        </a:rPr>
                        <a:t>(CPU)</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Time</a:t>
                      </a:r>
                    </a:p>
                    <a:p>
                      <a:pPr algn="ctr"/>
                      <a:r>
                        <a:rPr lang="en-US" sz="1100" b="0" i="0" dirty="0" smtClean="0">
                          <a:latin typeface="+mj-lt"/>
                          <a:ea typeface="Cambria Math" pitchFamily="18" charset="0"/>
                          <a:cs typeface="Arial" pitchFamily="34" charset="0"/>
                        </a:rPr>
                        <a:t>Minutes</a:t>
                      </a:r>
                    </a:p>
                    <a:p>
                      <a:pPr algn="ctr"/>
                      <a:r>
                        <a:rPr lang="en-US" sz="1100" b="0" i="0" dirty="0" smtClean="0">
                          <a:latin typeface="+mj-lt"/>
                          <a:ea typeface="Cambria Math" pitchFamily="18" charset="0"/>
                          <a:cs typeface="Arial" pitchFamily="34" charset="0"/>
                        </a:rPr>
                        <a:t>(CPU)</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Time</a:t>
                      </a:r>
                    </a:p>
                    <a:p>
                      <a:pPr algn="ctr"/>
                      <a:r>
                        <a:rPr lang="en-US" sz="1100" b="0" i="0" dirty="0" smtClean="0">
                          <a:latin typeface="+mj-lt"/>
                          <a:ea typeface="Cambria Math" pitchFamily="18" charset="0"/>
                          <a:cs typeface="Arial" pitchFamily="34" charset="0"/>
                        </a:rPr>
                        <a:t>Minutes</a:t>
                      </a:r>
                    </a:p>
                    <a:p>
                      <a:pPr algn="ctr"/>
                      <a:r>
                        <a:rPr lang="en-US" sz="1100" b="0" i="0" dirty="0" smtClean="0">
                          <a:latin typeface="+mj-lt"/>
                          <a:ea typeface="Cambria Math" pitchFamily="18" charset="0"/>
                          <a:cs typeface="Arial" pitchFamily="34" charset="0"/>
                        </a:rPr>
                        <a:t>(GPU)</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Number of photon</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Memory</a:t>
                      </a:r>
                    </a:p>
                    <a:p>
                      <a:pPr algn="ctr"/>
                      <a:r>
                        <a:rPr lang="en-US" sz="1100" b="0" i="0" dirty="0" err="1" smtClean="0">
                          <a:latin typeface="+mj-lt"/>
                          <a:ea typeface="Cambria Math" pitchFamily="18" charset="0"/>
                          <a:cs typeface="Arial" pitchFamily="34" charset="0"/>
                        </a:rPr>
                        <a:t>GBytes</a:t>
                      </a:r>
                      <a:endParaRPr lang="en-US" sz="1100" b="0" i="0" dirty="0" smtClean="0">
                        <a:latin typeface="+mj-lt"/>
                        <a:ea typeface="Cambria Math" pitchFamily="18" charset="0"/>
                        <a:cs typeface="Arial" pitchFamily="34" charset="0"/>
                      </a:endParaRPr>
                    </a:p>
                    <a:p>
                      <a:pPr algn="ctr"/>
                      <a:r>
                        <a:rPr lang="en-US" sz="1100" b="0" i="0" dirty="0" smtClean="0">
                          <a:latin typeface="+mj-lt"/>
                          <a:ea typeface="Cambria Math" pitchFamily="18" charset="0"/>
                          <a:cs typeface="Arial" pitchFamily="34" charset="0"/>
                        </a:rPr>
                        <a:t>(CPU)</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Time</a:t>
                      </a:r>
                    </a:p>
                    <a:p>
                      <a:pPr algn="ctr"/>
                      <a:r>
                        <a:rPr lang="en-US" sz="1100" b="0" i="0" dirty="0" smtClean="0">
                          <a:latin typeface="+mj-lt"/>
                          <a:ea typeface="Cambria Math" pitchFamily="18" charset="0"/>
                          <a:cs typeface="Arial" pitchFamily="34" charset="0"/>
                        </a:rPr>
                        <a:t>Minutes</a:t>
                      </a:r>
                    </a:p>
                    <a:p>
                      <a:pPr algn="ctr"/>
                      <a:r>
                        <a:rPr lang="en-US" sz="1100" b="0" i="0" dirty="0" smtClean="0">
                          <a:latin typeface="+mj-lt"/>
                          <a:ea typeface="Cambria Math" pitchFamily="18" charset="0"/>
                          <a:cs typeface="Arial" pitchFamily="34" charset="0"/>
                        </a:rPr>
                        <a:t>(CPU)</a:t>
                      </a:r>
                      <a:endParaRPr lang="en-US" sz="1100" b="0" i="0" dirty="0">
                        <a:latin typeface="+mj-lt"/>
                        <a:ea typeface="Cambria Math" pitchFamily="18" charset="0"/>
                        <a:cs typeface="Arial" pitchFamily="34" charset="0"/>
                      </a:endParaRPr>
                    </a:p>
                  </a:txBody>
                  <a:tcPr/>
                </a:tc>
              </a:tr>
              <a:tr h="370840">
                <a:tc>
                  <a:txBody>
                    <a:bodyPr/>
                    <a:lstStyle/>
                    <a:p>
                      <a:pPr algn="ctr"/>
                      <a:r>
                        <a:rPr lang="en-US" sz="1100" b="0" i="0" dirty="0" smtClean="0">
                          <a:latin typeface="+mj-lt"/>
                          <a:ea typeface="Cambria Math" pitchFamily="18" charset="0"/>
                          <a:cs typeface="Arial" pitchFamily="34" charset="0"/>
                        </a:rPr>
                        <a:t>Statuettes</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1,636K</a:t>
                      </a:r>
                      <a:endParaRPr lang="en-US" sz="1100" b="0" i="0" dirty="0">
                        <a:latin typeface="+mj-lt"/>
                        <a:ea typeface="Cambria Math" pitchFamily="18" charset="0"/>
                        <a:cs typeface="Arial" pitchFamily="34" charset="0"/>
                      </a:endParaRPr>
                    </a:p>
                  </a:txBody>
                  <a:tcPr/>
                </a:tc>
                <a:tc>
                  <a:txBody>
                    <a:bodyPr/>
                    <a:lstStyle/>
                    <a:p>
                      <a:pPr algn="ctr"/>
                      <a:r>
                        <a:rPr lang="en-US" sz="1400" b="1" i="0" dirty="0" smtClean="0">
                          <a:solidFill>
                            <a:srgbClr val="0000FF"/>
                          </a:solidFill>
                          <a:latin typeface="+mj-lt"/>
                          <a:ea typeface="Cambria Math" pitchFamily="18" charset="0"/>
                          <a:cs typeface="Arial" pitchFamily="34" charset="0"/>
                        </a:rPr>
                        <a:t>0.404</a:t>
                      </a:r>
                      <a:endParaRPr lang="en-US" sz="1400" b="1" i="0" dirty="0">
                        <a:solidFill>
                          <a:srgbClr val="0000FF"/>
                        </a:solidFill>
                        <a:latin typeface="+mj-lt"/>
                        <a:ea typeface="Cambria Math" pitchFamily="18" charset="0"/>
                        <a:cs typeface="Arial" pitchFamily="34" charset="0"/>
                      </a:endParaRPr>
                    </a:p>
                  </a:txBody>
                  <a:tcPr/>
                </a:tc>
                <a:tc>
                  <a:txBody>
                    <a:bodyPr/>
                    <a:lstStyle/>
                    <a:p>
                      <a:pPr algn="ctr"/>
                      <a:r>
                        <a:rPr lang="en-US" sz="1400" b="1" i="0" dirty="0" smtClean="0">
                          <a:solidFill>
                            <a:schemeClr val="accent2">
                              <a:lumMod val="75000"/>
                            </a:schemeClr>
                          </a:solidFill>
                          <a:latin typeface="+mj-lt"/>
                          <a:ea typeface="Cambria Math" pitchFamily="18" charset="0"/>
                          <a:cs typeface="Arial" pitchFamily="34" charset="0"/>
                        </a:rPr>
                        <a:t>26</a:t>
                      </a:r>
                      <a:endParaRPr lang="en-US" sz="1400" b="1" i="0" dirty="0">
                        <a:solidFill>
                          <a:schemeClr val="accent2">
                            <a:lumMod val="75000"/>
                          </a:schemeClr>
                        </a:solidFill>
                        <a:latin typeface="+mj-lt"/>
                        <a:ea typeface="Cambria Math" pitchFamily="18" charset="0"/>
                        <a:cs typeface="Arial" pitchFamily="34" charset="0"/>
                      </a:endParaRPr>
                    </a:p>
                  </a:txBody>
                  <a:tcPr/>
                </a:tc>
                <a:tc>
                  <a:txBody>
                    <a:bodyPr/>
                    <a:lstStyle/>
                    <a:p>
                      <a:pPr algn="ctr"/>
                      <a:r>
                        <a:rPr lang="en-US" sz="1400" b="1" i="0" dirty="0" smtClean="0">
                          <a:solidFill>
                            <a:schemeClr val="accent6">
                              <a:lumMod val="75000"/>
                            </a:schemeClr>
                          </a:solidFill>
                          <a:latin typeface="+mj-lt"/>
                          <a:ea typeface="Cambria Math" pitchFamily="18" charset="0"/>
                          <a:cs typeface="Arial" pitchFamily="34" charset="0"/>
                        </a:rPr>
                        <a:t>3.7</a:t>
                      </a:r>
                      <a:endParaRPr lang="en-US" sz="1400" b="1" i="0" dirty="0">
                        <a:solidFill>
                          <a:schemeClr val="accent6">
                            <a:lumMod val="75000"/>
                          </a:schemeClr>
                        </a:solidFill>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89M</a:t>
                      </a:r>
                      <a:endParaRPr lang="en-US" sz="1100" b="0" i="0" dirty="0">
                        <a:latin typeface="+mj-lt"/>
                        <a:ea typeface="Cambria Math" pitchFamily="18" charset="0"/>
                        <a:cs typeface="Arial" pitchFamily="34" charset="0"/>
                      </a:endParaRPr>
                    </a:p>
                  </a:txBody>
                  <a:tcPr/>
                </a:tc>
                <a:tc>
                  <a:txBody>
                    <a:bodyPr/>
                    <a:lstStyle/>
                    <a:p>
                      <a:pPr algn="ctr"/>
                      <a:r>
                        <a:rPr lang="en-US" sz="1400" b="1" i="0" dirty="0" smtClean="0">
                          <a:solidFill>
                            <a:srgbClr val="0000FF"/>
                          </a:solidFill>
                          <a:latin typeface="+mj-lt"/>
                          <a:ea typeface="Cambria Math" pitchFamily="18" charset="0"/>
                          <a:cs typeface="Arial" pitchFamily="34" charset="0"/>
                        </a:rPr>
                        <a:t>7.1</a:t>
                      </a:r>
                      <a:endParaRPr lang="en-US" sz="1400" b="1" i="0" dirty="0">
                        <a:solidFill>
                          <a:srgbClr val="0000FF"/>
                        </a:solidFill>
                        <a:latin typeface="+mj-lt"/>
                        <a:ea typeface="Cambria Math" pitchFamily="18" charset="0"/>
                        <a:cs typeface="Arial" pitchFamily="34" charset="0"/>
                      </a:endParaRPr>
                    </a:p>
                  </a:txBody>
                  <a:tcPr/>
                </a:tc>
                <a:tc>
                  <a:txBody>
                    <a:bodyPr/>
                    <a:lstStyle/>
                    <a:p>
                      <a:pPr algn="ctr"/>
                      <a:r>
                        <a:rPr lang="en-US" sz="1400" b="1" i="0" dirty="0" smtClean="0">
                          <a:solidFill>
                            <a:schemeClr val="accent2">
                              <a:lumMod val="75000"/>
                            </a:schemeClr>
                          </a:solidFill>
                          <a:latin typeface="+mj-lt"/>
                          <a:ea typeface="Cambria Math" pitchFamily="18" charset="0"/>
                          <a:cs typeface="Arial" pitchFamily="34" charset="0"/>
                        </a:rPr>
                        <a:t>729</a:t>
                      </a:r>
                      <a:endParaRPr lang="en-US" sz="1400" b="1" i="0" dirty="0">
                        <a:solidFill>
                          <a:schemeClr val="accent2">
                            <a:lumMod val="75000"/>
                          </a:schemeClr>
                        </a:solidFill>
                        <a:latin typeface="+mj-lt"/>
                        <a:ea typeface="Cambria Math" pitchFamily="18" charset="0"/>
                        <a:cs typeface="Arial" pitchFamily="34" charset="0"/>
                      </a:endParaRPr>
                    </a:p>
                  </a:txBody>
                  <a:tcPr/>
                </a:tc>
              </a:tr>
              <a:tr h="370840">
                <a:tc>
                  <a:txBody>
                    <a:bodyPr/>
                    <a:lstStyle/>
                    <a:p>
                      <a:pPr algn="ctr"/>
                      <a:r>
                        <a:rPr lang="en-US" sz="1100" b="0" i="0" dirty="0" smtClean="0">
                          <a:latin typeface="+mj-lt"/>
                          <a:ea typeface="Cambria Math" pitchFamily="18" charset="0"/>
                          <a:cs typeface="Arial" pitchFamily="34" charset="0"/>
                        </a:rPr>
                        <a:t>Soccer player</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1,535K</a:t>
                      </a:r>
                      <a:endParaRPr lang="en-US" sz="1100" b="0" i="0" dirty="0">
                        <a:latin typeface="+mj-lt"/>
                        <a:ea typeface="Cambria Math" pitchFamily="18" charset="0"/>
                        <a:cs typeface="Arial" pitchFamily="34" charset="0"/>
                      </a:endParaRPr>
                    </a:p>
                  </a:txBody>
                  <a:tcPr/>
                </a:tc>
                <a:tc>
                  <a:txBody>
                    <a:bodyPr/>
                    <a:lstStyle/>
                    <a:p>
                      <a:pPr algn="ctr"/>
                      <a:r>
                        <a:rPr lang="en-US" sz="1400" b="1" i="0" dirty="0" smtClean="0">
                          <a:solidFill>
                            <a:srgbClr val="0000FF"/>
                          </a:solidFill>
                          <a:latin typeface="+mj-lt"/>
                          <a:ea typeface="Cambria Math" pitchFamily="18" charset="0"/>
                          <a:cs typeface="Arial" pitchFamily="34" charset="0"/>
                        </a:rPr>
                        <a:t>0.354</a:t>
                      </a:r>
                      <a:endParaRPr lang="en-US" sz="1400" b="1" i="0" dirty="0">
                        <a:solidFill>
                          <a:srgbClr val="0000FF"/>
                        </a:solidFill>
                        <a:latin typeface="+mj-lt"/>
                        <a:ea typeface="Cambria Math" pitchFamily="18" charset="0"/>
                        <a:cs typeface="Arial" pitchFamily="34" charset="0"/>
                      </a:endParaRPr>
                    </a:p>
                  </a:txBody>
                  <a:tcPr/>
                </a:tc>
                <a:tc>
                  <a:txBody>
                    <a:bodyPr/>
                    <a:lstStyle/>
                    <a:p>
                      <a:pPr algn="ctr"/>
                      <a:r>
                        <a:rPr lang="en-US" sz="1400" b="1" i="0" dirty="0" smtClean="0">
                          <a:solidFill>
                            <a:schemeClr val="accent2">
                              <a:lumMod val="75000"/>
                            </a:schemeClr>
                          </a:solidFill>
                          <a:latin typeface="+mj-lt"/>
                          <a:ea typeface="Cambria Math" pitchFamily="18" charset="0"/>
                          <a:cs typeface="Arial" pitchFamily="34" charset="0"/>
                        </a:rPr>
                        <a:t>73</a:t>
                      </a:r>
                      <a:endParaRPr lang="en-US" sz="1400" b="1" i="0" dirty="0">
                        <a:solidFill>
                          <a:schemeClr val="accent2">
                            <a:lumMod val="75000"/>
                          </a:schemeClr>
                        </a:solidFill>
                        <a:latin typeface="+mj-lt"/>
                        <a:ea typeface="Cambria Math" pitchFamily="18" charset="0"/>
                        <a:cs typeface="Arial" pitchFamily="34" charset="0"/>
                      </a:endParaRPr>
                    </a:p>
                  </a:txBody>
                  <a:tcPr/>
                </a:tc>
                <a:tc>
                  <a:txBody>
                    <a:bodyPr/>
                    <a:lstStyle/>
                    <a:p>
                      <a:pPr algn="ctr"/>
                      <a:r>
                        <a:rPr lang="en-US" sz="1400" b="1" i="0" dirty="0" smtClean="0">
                          <a:solidFill>
                            <a:schemeClr val="accent6">
                              <a:lumMod val="75000"/>
                            </a:schemeClr>
                          </a:solidFill>
                          <a:latin typeface="+mj-lt"/>
                          <a:ea typeface="Cambria Math" pitchFamily="18" charset="0"/>
                          <a:cs typeface="Arial" pitchFamily="34" charset="0"/>
                        </a:rPr>
                        <a:t>6.5</a:t>
                      </a:r>
                      <a:endParaRPr lang="en-US" sz="1400" b="1" i="0" dirty="0">
                        <a:solidFill>
                          <a:schemeClr val="accent6">
                            <a:lumMod val="75000"/>
                          </a:schemeClr>
                        </a:solidFill>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92M</a:t>
                      </a:r>
                      <a:endParaRPr lang="en-US" sz="1100" b="0" i="0" dirty="0">
                        <a:latin typeface="+mj-lt"/>
                        <a:ea typeface="Cambria Math" pitchFamily="18" charset="0"/>
                        <a:cs typeface="Arial" pitchFamily="34" charset="0"/>
                      </a:endParaRPr>
                    </a:p>
                  </a:txBody>
                  <a:tcPr/>
                </a:tc>
                <a:tc>
                  <a:txBody>
                    <a:bodyPr/>
                    <a:lstStyle/>
                    <a:p>
                      <a:pPr algn="ctr"/>
                      <a:r>
                        <a:rPr lang="en-US" sz="1400" b="1" i="0" dirty="0" smtClean="0">
                          <a:solidFill>
                            <a:srgbClr val="0000FF"/>
                          </a:solidFill>
                          <a:latin typeface="+mj-lt"/>
                          <a:ea typeface="Cambria Math" pitchFamily="18" charset="0"/>
                          <a:cs typeface="Arial" pitchFamily="34" charset="0"/>
                        </a:rPr>
                        <a:t>7.1</a:t>
                      </a:r>
                      <a:endParaRPr lang="en-US" sz="1400" b="1" i="0" dirty="0">
                        <a:solidFill>
                          <a:srgbClr val="0000FF"/>
                        </a:solidFill>
                        <a:latin typeface="+mj-lt"/>
                        <a:ea typeface="Cambria Math" pitchFamily="18" charset="0"/>
                        <a:cs typeface="Arial" pitchFamily="34" charset="0"/>
                      </a:endParaRPr>
                    </a:p>
                  </a:txBody>
                  <a:tcPr/>
                </a:tc>
                <a:tc>
                  <a:txBody>
                    <a:bodyPr/>
                    <a:lstStyle/>
                    <a:p>
                      <a:pPr algn="ctr"/>
                      <a:r>
                        <a:rPr lang="en-US" sz="1400" b="1" i="0" dirty="0" smtClean="0">
                          <a:solidFill>
                            <a:schemeClr val="accent2">
                              <a:lumMod val="75000"/>
                            </a:schemeClr>
                          </a:solidFill>
                          <a:latin typeface="+mj-lt"/>
                          <a:ea typeface="Cambria Math" pitchFamily="18" charset="0"/>
                          <a:cs typeface="Arial" pitchFamily="34" charset="0"/>
                        </a:rPr>
                        <a:t>438</a:t>
                      </a:r>
                      <a:endParaRPr lang="en-US" sz="1400" b="1" i="0" dirty="0">
                        <a:solidFill>
                          <a:schemeClr val="accent2">
                            <a:lumMod val="75000"/>
                          </a:schemeClr>
                        </a:solidFill>
                        <a:latin typeface="+mj-lt"/>
                        <a:ea typeface="Cambria Math" pitchFamily="18" charset="0"/>
                        <a:cs typeface="Arial" pitchFamily="34" charset="0"/>
                      </a:endParaRPr>
                    </a:p>
                  </a:txBody>
                  <a:tcPr/>
                </a:tc>
              </a:tr>
              <a:tr h="370840">
                <a:tc>
                  <a:txBody>
                    <a:bodyPr/>
                    <a:lstStyle/>
                    <a:p>
                      <a:pPr algn="ctr"/>
                      <a:r>
                        <a:rPr lang="en-US" sz="1100" b="0" i="0" dirty="0" smtClean="0">
                          <a:latin typeface="+mj-lt"/>
                          <a:ea typeface="Cambria Math" pitchFamily="18" charset="0"/>
                          <a:cs typeface="Arial" pitchFamily="34" charset="0"/>
                        </a:rPr>
                        <a:t>Crystal</a:t>
                      </a:r>
                      <a:r>
                        <a:rPr lang="en-US" sz="1100" b="0" i="0" baseline="0" dirty="0" smtClean="0">
                          <a:latin typeface="+mj-lt"/>
                          <a:ea typeface="Cambria Math" pitchFamily="18" charset="0"/>
                          <a:cs typeface="Arial" pitchFamily="34" charset="0"/>
                        </a:rPr>
                        <a:t> </a:t>
                      </a:r>
                      <a:r>
                        <a:rPr lang="en-US" sz="1100" b="0" i="0" baseline="0" dirty="0" err="1" smtClean="0">
                          <a:latin typeface="+mj-lt"/>
                          <a:ea typeface="Cambria Math" pitchFamily="18" charset="0"/>
                          <a:cs typeface="Arial" pitchFamily="34" charset="0"/>
                        </a:rPr>
                        <a:t>Taj</a:t>
                      </a:r>
                      <a:r>
                        <a:rPr lang="en-US" sz="1100" b="0" i="0" baseline="0" dirty="0" smtClean="0">
                          <a:latin typeface="+mj-lt"/>
                          <a:ea typeface="Cambria Math" pitchFamily="18" charset="0"/>
                          <a:cs typeface="Arial" pitchFamily="34" charset="0"/>
                        </a:rPr>
                        <a:t> </a:t>
                      </a:r>
                      <a:r>
                        <a:rPr lang="en-US" sz="1100" b="0" i="0" baseline="0" dirty="0" err="1" smtClean="0">
                          <a:latin typeface="+mj-lt"/>
                          <a:ea typeface="Cambria Math" pitchFamily="18" charset="0"/>
                          <a:cs typeface="Arial" pitchFamily="34" charset="0"/>
                        </a:rPr>
                        <a:t>Mahal</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677K</a:t>
                      </a:r>
                      <a:endParaRPr lang="en-US" sz="1100" b="0" i="0" dirty="0">
                        <a:latin typeface="+mj-lt"/>
                        <a:ea typeface="Cambria Math" pitchFamily="18" charset="0"/>
                        <a:cs typeface="Arial" pitchFamily="34" charset="0"/>
                      </a:endParaRPr>
                    </a:p>
                  </a:txBody>
                  <a:tcPr/>
                </a:tc>
                <a:tc>
                  <a:txBody>
                    <a:bodyPr/>
                    <a:lstStyle/>
                    <a:p>
                      <a:pPr algn="ctr"/>
                      <a:r>
                        <a:rPr lang="en-US" sz="1400" b="1" i="0" dirty="0" smtClean="0">
                          <a:solidFill>
                            <a:srgbClr val="0000FF"/>
                          </a:solidFill>
                          <a:latin typeface="+mj-lt"/>
                          <a:ea typeface="Cambria Math" pitchFamily="18" charset="0"/>
                          <a:cs typeface="Arial" pitchFamily="34" charset="0"/>
                        </a:rPr>
                        <a:t>0.229</a:t>
                      </a:r>
                      <a:endParaRPr lang="en-US" sz="1400" b="1" i="0" dirty="0">
                        <a:solidFill>
                          <a:srgbClr val="0000FF"/>
                        </a:solidFill>
                        <a:latin typeface="+mj-lt"/>
                        <a:ea typeface="Cambria Math" pitchFamily="18" charset="0"/>
                        <a:cs typeface="Arial" pitchFamily="34" charset="0"/>
                      </a:endParaRPr>
                    </a:p>
                  </a:txBody>
                  <a:tcPr/>
                </a:tc>
                <a:tc>
                  <a:txBody>
                    <a:bodyPr/>
                    <a:lstStyle/>
                    <a:p>
                      <a:pPr algn="ctr"/>
                      <a:r>
                        <a:rPr lang="en-US" sz="1400" b="1" i="0" dirty="0" smtClean="0">
                          <a:solidFill>
                            <a:schemeClr val="accent2">
                              <a:lumMod val="75000"/>
                            </a:schemeClr>
                          </a:solidFill>
                          <a:latin typeface="+mj-lt"/>
                          <a:ea typeface="Cambria Math" pitchFamily="18" charset="0"/>
                          <a:cs typeface="Arial" pitchFamily="34" charset="0"/>
                        </a:rPr>
                        <a:t>53</a:t>
                      </a:r>
                      <a:endParaRPr lang="en-US" sz="1400" b="1" i="0" dirty="0">
                        <a:solidFill>
                          <a:schemeClr val="accent2">
                            <a:lumMod val="75000"/>
                          </a:schemeClr>
                        </a:solidFill>
                        <a:latin typeface="+mj-lt"/>
                        <a:ea typeface="Cambria Math" pitchFamily="18" charset="0"/>
                        <a:cs typeface="Arial" pitchFamily="34" charset="0"/>
                      </a:endParaRPr>
                    </a:p>
                  </a:txBody>
                  <a:tcPr/>
                </a:tc>
                <a:tc>
                  <a:txBody>
                    <a:bodyPr/>
                    <a:lstStyle/>
                    <a:p>
                      <a:pPr algn="ctr"/>
                      <a:r>
                        <a:rPr lang="en-US" sz="1400" b="1" i="0" dirty="0" smtClean="0">
                          <a:solidFill>
                            <a:schemeClr val="accent6">
                              <a:lumMod val="75000"/>
                            </a:schemeClr>
                          </a:solidFill>
                          <a:latin typeface="+mj-lt"/>
                          <a:ea typeface="Cambria Math" pitchFamily="18" charset="0"/>
                          <a:cs typeface="Arial" pitchFamily="34" charset="0"/>
                        </a:rPr>
                        <a:t>5.3</a:t>
                      </a:r>
                      <a:endParaRPr lang="en-US" sz="1400" b="1" i="0" dirty="0">
                        <a:solidFill>
                          <a:schemeClr val="accent6">
                            <a:lumMod val="75000"/>
                          </a:schemeClr>
                        </a:solidFill>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64M</a:t>
                      </a:r>
                      <a:endParaRPr lang="en-US" sz="1100" b="0" i="0" dirty="0">
                        <a:latin typeface="+mj-lt"/>
                        <a:ea typeface="Cambria Math" pitchFamily="18" charset="0"/>
                        <a:cs typeface="Arial" pitchFamily="34" charset="0"/>
                      </a:endParaRPr>
                    </a:p>
                  </a:txBody>
                  <a:tcPr/>
                </a:tc>
                <a:tc>
                  <a:txBody>
                    <a:bodyPr/>
                    <a:lstStyle/>
                    <a:p>
                      <a:pPr algn="ctr"/>
                      <a:r>
                        <a:rPr lang="en-US" sz="1400" b="1" i="0" dirty="0" smtClean="0">
                          <a:solidFill>
                            <a:srgbClr val="0000FF"/>
                          </a:solidFill>
                          <a:latin typeface="+mj-lt"/>
                          <a:ea typeface="Cambria Math" pitchFamily="18" charset="0"/>
                          <a:cs typeface="Arial" pitchFamily="34" charset="0"/>
                        </a:rPr>
                        <a:t>4.5</a:t>
                      </a:r>
                      <a:endParaRPr lang="en-US" sz="1400" b="1" i="0" dirty="0">
                        <a:solidFill>
                          <a:srgbClr val="0000FF"/>
                        </a:solidFill>
                        <a:latin typeface="+mj-lt"/>
                        <a:ea typeface="Cambria Math" pitchFamily="18" charset="0"/>
                        <a:cs typeface="Arial" pitchFamily="34" charset="0"/>
                      </a:endParaRPr>
                    </a:p>
                  </a:txBody>
                  <a:tcPr/>
                </a:tc>
                <a:tc>
                  <a:txBody>
                    <a:bodyPr/>
                    <a:lstStyle/>
                    <a:p>
                      <a:pPr algn="ctr"/>
                      <a:r>
                        <a:rPr lang="en-US" sz="1400" b="1" i="0" dirty="0" smtClean="0">
                          <a:solidFill>
                            <a:schemeClr val="accent2">
                              <a:lumMod val="75000"/>
                            </a:schemeClr>
                          </a:solidFill>
                          <a:latin typeface="+mj-lt"/>
                          <a:ea typeface="Cambria Math" pitchFamily="18" charset="0"/>
                          <a:cs typeface="Arial" pitchFamily="34" charset="0"/>
                        </a:rPr>
                        <a:t>843</a:t>
                      </a:r>
                      <a:endParaRPr lang="en-US" sz="1400" b="1" i="0" dirty="0">
                        <a:solidFill>
                          <a:schemeClr val="accent2">
                            <a:lumMod val="75000"/>
                          </a:schemeClr>
                        </a:solidFill>
                        <a:latin typeface="+mj-lt"/>
                        <a:ea typeface="Cambria Math" pitchFamily="18" charset="0"/>
                        <a:cs typeface="Arial" pitchFamily="34" charset="0"/>
                      </a:endParaRPr>
                    </a:p>
                  </a:txBody>
                  <a:tcPr/>
                </a:tc>
              </a:tr>
              <a:tr h="370840">
                <a:tc>
                  <a:txBody>
                    <a:bodyPr/>
                    <a:lstStyle/>
                    <a:p>
                      <a:pPr algn="ctr"/>
                      <a:r>
                        <a:rPr lang="en-US" sz="1100" b="0" i="0" dirty="0" smtClean="0">
                          <a:latin typeface="+mj-lt"/>
                          <a:ea typeface="Cambria Math" pitchFamily="18" charset="0"/>
                          <a:cs typeface="Arial" pitchFamily="34" charset="0"/>
                        </a:rPr>
                        <a:t>Washroom</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2.6M</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31.7</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r>
              <a:tr h="370840">
                <a:tc>
                  <a:txBody>
                    <a:bodyPr/>
                    <a:lstStyle/>
                    <a:p>
                      <a:pPr algn="ctr"/>
                      <a:r>
                        <a:rPr lang="en-US" sz="1100" b="0" i="0" dirty="0" smtClean="0">
                          <a:latin typeface="+mj-lt"/>
                          <a:ea typeface="Cambria Math" pitchFamily="18" charset="0"/>
                          <a:cs typeface="Arial" pitchFamily="34" charset="0"/>
                        </a:rPr>
                        <a:t>Underwater</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8.9M</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30.5</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c>
                  <a:txBody>
                    <a:bodyPr/>
                    <a:lstStyle/>
                    <a:p>
                      <a:pPr algn="ctr"/>
                      <a:r>
                        <a:rPr lang="en-US" sz="1100" b="0" i="0" dirty="0" smtClean="0">
                          <a:latin typeface="+mj-lt"/>
                          <a:ea typeface="Cambria Math" pitchFamily="18" charset="0"/>
                          <a:cs typeface="Arial" pitchFamily="34" charset="0"/>
                        </a:rPr>
                        <a:t>NA</a:t>
                      </a:r>
                      <a:endParaRPr lang="en-US" sz="1100" b="0" i="0" dirty="0">
                        <a:latin typeface="+mj-lt"/>
                        <a:ea typeface="Cambria Math" pitchFamily="18" charset="0"/>
                        <a:cs typeface="Arial" pitchFamily="34" charset="0"/>
                      </a:endParaRPr>
                    </a:p>
                  </a:txBody>
                  <a:tcPr/>
                </a:tc>
              </a:tr>
            </a:tbl>
          </a:graphicData>
        </a:graphic>
      </p:graphicFrame>
      <p:sp>
        <p:nvSpPr>
          <p:cNvPr id="3" name="Rectangle 2"/>
          <p:cNvSpPr/>
          <p:nvPr/>
        </p:nvSpPr>
        <p:spPr>
          <a:xfrm>
            <a:off x="457200" y="4151630"/>
            <a:ext cx="8229600" cy="615553"/>
          </a:xfrm>
          <a:prstGeom prst="rect">
            <a:avLst/>
          </a:prstGeom>
        </p:spPr>
        <p:txBody>
          <a:bodyPr wrap="square">
            <a:spAutoFit/>
          </a:bodyPr>
          <a:lstStyle/>
          <a:p>
            <a:r>
              <a:rPr lang="en-US" sz="1600" b="1" dirty="0" smtClean="0">
                <a:latin typeface="Arial" pitchFamily="34" charset="0"/>
                <a:cs typeface="Arial" pitchFamily="34" charset="0"/>
              </a:rPr>
              <a:t>CPU:    </a:t>
            </a:r>
            <a:r>
              <a:rPr lang="en-US" sz="1600" dirty="0" smtClean="0">
                <a:latin typeface="Arial" pitchFamily="34" charset="0"/>
                <a:cs typeface="Arial" pitchFamily="34" charset="0"/>
              </a:rPr>
              <a:t>D</a:t>
            </a:r>
            <a:r>
              <a:rPr lang="pt-BR" sz="1600" dirty="0" smtClean="0">
                <a:latin typeface="Arial" pitchFamily="34" charset="0"/>
                <a:cs typeface="Arial" pitchFamily="34" charset="0"/>
              </a:rPr>
              <a:t>ual </a:t>
            </a:r>
            <a:r>
              <a:rPr lang="pt-BR" sz="1600" dirty="0">
                <a:latin typeface="Arial" pitchFamily="34" charset="0"/>
                <a:cs typeface="Arial" pitchFamily="34" charset="0"/>
              </a:rPr>
              <a:t>Intel Xeon X5470 3.33 GHz </a:t>
            </a:r>
            <a:r>
              <a:rPr lang="pt-BR" sz="1600" dirty="0" smtClean="0">
                <a:latin typeface="Arial" pitchFamily="34" charset="0"/>
                <a:cs typeface="Arial" pitchFamily="34" charset="0"/>
              </a:rPr>
              <a:t>quad-core</a:t>
            </a:r>
          </a:p>
          <a:p>
            <a:endParaRPr lang="en-US" sz="200" dirty="0" smtClean="0">
              <a:latin typeface="Arial" pitchFamily="34" charset="0"/>
              <a:cs typeface="Arial" pitchFamily="34" charset="0"/>
            </a:endParaRPr>
          </a:p>
          <a:p>
            <a:r>
              <a:rPr lang="en-US" sz="1600" b="1" dirty="0" smtClean="0">
                <a:latin typeface="Arial" pitchFamily="34" charset="0"/>
                <a:cs typeface="Arial" pitchFamily="34" charset="0"/>
              </a:rPr>
              <a:t>GPU:    </a:t>
            </a:r>
            <a:r>
              <a:rPr lang="en-US" sz="1600" dirty="0" smtClean="0">
                <a:latin typeface="Arial" pitchFamily="34" charset="0"/>
                <a:cs typeface="Arial" pitchFamily="34" charset="0"/>
              </a:rPr>
              <a:t>NVIDIA </a:t>
            </a:r>
            <a:r>
              <a:rPr lang="en-US" sz="1600" dirty="0">
                <a:latin typeface="Arial" pitchFamily="34" charset="0"/>
                <a:cs typeface="Arial" pitchFamily="34" charset="0"/>
              </a:rPr>
              <a:t>GeForce GTX </a:t>
            </a:r>
            <a:r>
              <a:rPr lang="en-US" sz="1600" dirty="0" smtClean="0">
                <a:latin typeface="Arial" pitchFamily="34" charset="0"/>
                <a:cs typeface="Arial" pitchFamily="34" charset="0"/>
              </a:rPr>
              <a:t>280, 1 </a:t>
            </a:r>
            <a:r>
              <a:rPr lang="en-US" sz="1600" dirty="0" err="1">
                <a:latin typeface="Arial" pitchFamily="34" charset="0"/>
                <a:cs typeface="Arial" pitchFamily="34" charset="0"/>
              </a:rPr>
              <a:t>GByte</a:t>
            </a:r>
            <a:r>
              <a:rPr lang="en-US" sz="1600" dirty="0">
                <a:latin typeface="Arial" pitchFamily="34" charset="0"/>
                <a:cs typeface="Arial" pitchFamily="34" charset="0"/>
              </a:rPr>
              <a:t> of memory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latin typeface="Arial" charset="0"/>
                <a:cs typeface="Arial" charset="0"/>
              </a:rPr>
              <a:t>Contributions</a:t>
            </a:r>
          </a:p>
        </p:txBody>
      </p:sp>
      <p:sp>
        <p:nvSpPr>
          <p:cNvPr id="31747" name="Content Placeholder 2"/>
          <p:cNvSpPr>
            <a:spLocks noGrp="1"/>
          </p:cNvSpPr>
          <p:nvPr>
            <p:ph idx="1"/>
          </p:nvPr>
        </p:nvSpPr>
        <p:spPr/>
        <p:txBody>
          <a:bodyPr/>
          <a:lstStyle/>
          <a:p>
            <a:r>
              <a:rPr lang="en-US" sz="2000" dirty="0" smtClean="0">
                <a:latin typeface="Arial" charset="0"/>
                <a:ea typeface="ＭＳ Ｐゴシック" pitchFamily="-112" charset="-128"/>
                <a:cs typeface="Arial" charset="0"/>
              </a:rPr>
              <a:t>Use lighting &amp; viewing rays as primitives &amp; queries instead of photons &amp; ray marching</a:t>
            </a:r>
          </a:p>
          <a:p>
            <a:endParaRPr lang="en-US" sz="2000" dirty="0" smtClean="0">
              <a:latin typeface="Arial" charset="0"/>
              <a:ea typeface="ＭＳ Ｐゴシック" pitchFamily="-112" charset="-128"/>
              <a:cs typeface="Arial" charset="0"/>
            </a:endParaRPr>
          </a:p>
          <a:p>
            <a:r>
              <a:rPr lang="en-US" sz="2000" dirty="0" smtClean="0">
                <a:latin typeface="Arial" charset="0"/>
                <a:ea typeface="ＭＳ Ｐゴシック" pitchFamily="-112" charset="-128"/>
                <a:cs typeface="Arial" charset="0"/>
              </a:rPr>
              <a:t>Convert rays to 6D </a:t>
            </a:r>
            <a:r>
              <a:rPr lang="en-US" sz="2000" dirty="0" err="1" smtClean="0">
                <a:latin typeface="Arial" charset="0"/>
                <a:cs typeface="Arial" charset="0"/>
              </a:rPr>
              <a:t>Plücker</a:t>
            </a:r>
            <a:r>
              <a:rPr lang="en-US" sz="2000" dirty="0" smtClean="0">
                <a:latin typeface="Arial" charset="0"/>
                <a:ea typeface="ＭＳ Ｐゴシック" pitchFamily="-112" charset="-128"/>
                <a:cs typeface="Arial" charset="0"/>
              </a:rPr>
              <a:t> coordinates and coefficients. In the parametric space, construct a hierarchy on corresponding points of lighting rays for efficient nearest neighbor search</a:t>
            </a:r>
          </a:p>
          <a:p>
            <a:endParaRPr lang="en-US" sz="2000" dirty="0" smtClean="0">
              <a:latin typeface="Arial" charset="0"/>
              <a:ea typeface="ＭＳ Ｐゴシック" pitchFamily="-112" charset="-128"/>
              <a:cs typeface="Arial" charset="0"/>
            </a:endParaRPr>
          </a:p>
          <a:p>
            <a:r>
              <a:rPr lang="en-US" sz="2000" dirty="0" smtClean="0">
                <a:latin typeface="Arial" charset="0"/>
                <a:ea typeface="ＭＳ Ｐゴシック" pitchFamily="-112" charset="-128"/>
                <a:cs typeface="Arial" charset="0"/>
              </a:rPr>
              <a:t>Radiance estimation of intersections between lighting &amp; viewing rays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latin typeface="Arial" charset="0"/>
                <a:cs typeface="Arial" charset="0"/>
              </a:rPr>
              <a:t>Future work</a:t>
            </a:r>
          </a:p>
        </p:txBody>
      </p:sp>
      <p:sp>
        <p:nvSpPr>
          <p:cNvPr id="30723" name="Content Placeholder 2"/>
          <p:cNvSpPr>
            <a:spLocks noGrp="1"/>
          </p:cNvSpPr>
          <p:nvPr>
            <p:ph idx="1"/>
          </p:nvPr>
        </p:nvSpPr>
        <p:spPr/>
        <p:txBody>
          <a:bodyPr/>
          <a:lstStyle/>
          <a:p>
            <a:r>
              <a:rPr lang="en-US" sz="2000" dirty="0" smtClean="0"/>
              <a:t>Constructing </a:t>
            </a:r>
            <a:r>
              <a:rPr lang="en-US" sz="2000" dirty="0"/>
              <a:t>a hierarchy </a:t>
            </a:r>
            <a:r>
              <a:rPr lang="en-US" sz="2000" dirty="0" smtClean="0"/>
              <a:t>on line segments </a:t>
            </a:r>
            <a:r>
              <a:rPr lang="en-US" sz="2000" dirty="0"/>
              <a:t>instead of entire </a:t>
            </a:r>
            <a:r>
              <a:rPr lang="en-US" sz="2000" dirty="0" smtClean="0"/>
              <a:t>lines</a:t>
            </a:r>
          </a:p>
          <a:p>
            <a:endParaRPr lang="en-US" sz="2000" dirty="0" smtClean="0"/>
          </a:p>
          <a:p>
            <a:r>
              <a:rPr lang="en-US" sz="2000" dirty="0" smtClean="0"/>
              <a:t>Adaptive kernels </a:t>
            </a:r>
            <a:r>
              <a:rPr lang="en-US" sz="2000" dirty="0"/>
              <a:t>in the nearest neighbor </a:t>
            </a:r>
            <a:r>
              <a:rPr lang="en-US" sz="2000" dirty="0" smtClean="0"/>
              <a:t>search</a:t>
            </a:r>
          </a:p>
          <a:p>
            <a:endParaRPr lang="en-US" sz="2000" dirty="0" smtClean="0"/>
          </a:p>
          <a:p>
            <a:r>
              <a:rPr lang="en-US" sz="2000" dirty="0" smtClean="0"/>
              <a:t>Multiple </a:t>
            </a:r>
            <a:r>
              <a:rPr lang="en-US" sz="2000" dirty="0"/>
              <a:t>scattering and inhomogeneous participating media</a:t>
            </a:r>
            <a:endParaRPr lang="en-US" sz="2000" dirty="0" smtClean="0">
              <a:latin typeface="Arial" charset="0"/>
              <a:ea typeface="ＭＳ Ｐゴシック" pitchFamily="-112" charset="-128"/>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latin typeface="Arial" charset="0"/>
                <a:cs typeface="Arial" charset="0"/>
              </a:rPr>
              <a:t>Single Scattering in Large Scenes</a:t>
            </a:r>
          </a:p>
        </p:txBody>
      </p:sp>
      <p:sp>
        <p:nvSpPr>
          <p:cNvPr id="14339" name="Content Placeholder 1"/>
          <p:cNvSpPr>
            <a:spLocks noGrp="1"/>
          </p:cNvSpPr>
          <p:nvPr>
            <p:ph sz="half" idx="1"/>
          </p:nvPr>
        </p:nvSpPr>
        <p:spPr>
          <a:xfrm>
            <a:off x="542925" y="1209675"/>
            <a:ext cx="3563938" cy="3394075"/>
          </a:xfrm>
        </p:spPr>
        <p:txBody>
          <a:bodyPr/>
          <a:lstStyle/>
          <a:p>
            <a:pPr lvl="1"/>
            <a:endParaRPr lang="en-US" sz="1600" dirty="0" smtClean="0">
              <a:latin typeface="Arial" charset="0"/>
              <a:ea typeface="ＭＳ Ｐゴシック" pitchFamily="-112" charset="-128"/>
              <a:cs typeface="Arial" charset="0"/>
            </a:endParaRPr>
          </a:p>
          <a:p>
            <a:r>
              <a:rPr lang="en-US" sz="2000" dirty="0" smtClean="0">
                <a:latin typeface="Arial" charset="0"/>
                <a:ea typeface="ＭＳ Ｐゴシック" pitchFamily="-112" charset="-128"/>
                <a:cs typeface="Arial" charset="0"/>
              </a:rPr>
              <a:t>High frequency effects</a:t>
            </a:r>
          </a:p>
          <a:p>
            <a:pPr lvl="1"/>
            <a:r>
              <a:rPr lang="en-US" sz="1600" dirty="0" smtClean="0">
                <a:latin typeface="Arial" charset="0"/>
                <a:ea typeface="ＭＳ Ｐゴシック" pitchFamily="-112" charset="-128"/>
                <a:cs typeface="Arial" charset="0"/>
              </a:rPr>
              <a:t>Volumetric caustics</a:t>
            </a:r>
          </a:p>
          <a:p>
            <a:endParaRPr lang="en-US" sz="2000" dirty="0" smtClean="0">
              <a:latin typeface="Arial" charset="0"/>
              <a:ea typeface="ＭＳ Ｐゴシック" pitchFamily="-112" charset="-128"/>
              <a:cs typeface="Arial" charset="0"/>
            </a:endParaRPr>
          </a:p>
          <a:p>
            <a:r>
              <a:rPr lang="en-US" sz="2000" dirty="0" smtClean="0">
                <a:latin typeface="Arial" charset="0"/>
                <a:ea typeface="ＭＳ Ｐゴシック" pitchFamily="-112" charset="-128"/>
                <a:cs typeface="Arial" charset="0"/>
              </a:rPr>
              <a:t>Multiple specular bounces</a:t>
            </a:r>
          </a:p>
          <a:p>
            <a:pPr lvl="1"/>
            <a:r>
              <a:rPr lang="en-US" sz="1600" dirty="0" smtClean="0">
                <a:latin typeface="Arial" charset="0"/>
                <a:ea typeface="ＭＳ Ｐゴシック" pitchFamily="-112" charset="-128"/>
                <a:cs typeface="Arial" charset="0"/>
              </a:rPr>
              <a:t>Reflections and refractions</a:t>
            </a:r>
          </a:p>
          <a:p>
            <a:endParaRPr lang="en-US" sz="2000" dirty="0" smtClean="0">
              <a:latin typeface="Arial" charset="0"/>
              <a:ea typeface="ＭＳ Ｐゴシック" pitchFamily="-112" charset="-128"/>
              <a:cs typeface="Arial" charset="0"/>
            </a:endParaRPr>
          </a:p>
          <a:p>
            <a:r>
              <a:rPr lang="en-US" sz="2000" dirty="0" smtClean="0">
                <a:latin typeface="Arial" charset="0"/>
                <a:ea typeface="ＭＳ Ｐゴシック" pitchFamily="-112" charset="-128"/>
                <a:cs typeface="Arial" charset="0"/>
              </a:rPr>
              <a:t>Efficiency</a:t>
            </a:r>
          </a:p>
          <a:p>
            <a:pPr lvl="1"/>
            <a:r>
              <a:rPr lang="en-US" sz="1600" dirty="0" smtClean="0">
                <a:latin typeface="Arial" charset="0"/>
                <a:ea typeface="ＭＳ Ｐゴシック" pitchFamily="-112" charset="-128"/>
                <a:cs typeface="Arial" charset="0"/>
              </a:rPr>
              <a:t>Storage and computation</a:t>
            </a:r>
          </a:p>
        </p:txBody>
      </p:sp>
      <p:pic>
        <p:nvPicPr>
          <p:cNvPr id="4" name="LSG_yangliping.wmv">
            <a:hlinkClick r:id="" action="ppaction://media"/>
          </p:cNvPr>
          <p:cNvPicPr>
            <a:picLocks noGrp="1" noRot="1" noChangeAspect="1"/>
          </p:cNvPicPr>
          <p:nvPr>
            <p:ph sz="half" idx="2"/>
            <a:videoFile r:link="rId1"/>
          </p:nvPr>
        </p:nvPicPr>
        <p:blipFill>
          <a:blip r:embed="rId4">
            <a:extLst>
              <a:ext uri="{28A0092B-C50C-407E-A947-70E740481C1C}">
                <a14:useLocalDpi xmlns:a14="http://schemas.microsoft.com/office/drawing/2010/main" val="0"/>
              </a:ext>
            </a:extLst>
          </a:blip>
          <a:srcRect/>
          <a:stretch>
            <a:fillRect/>
          </a:stretch>
        </p:blipFill>
        <p:spPr>
          <a:xfrm>
            <a:off x="4224338" y="1319213"/>
            <a:ext cx="4267200" cy="3200400"/>
          </a:xfrm>
          <a:ln w="25400">
            <a:solidFill>
              <a:srgbClr val="FFC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00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3794" name="Picture 3" descr="s10logoWeb45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294188" cy="429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itle 3"/>
          <p:cNvSpPr>
            <a:spLocks noGrp="1"/>
          </p:cNvSpPr>
          <p:nvPr>
            <p:ph type="ctrTitle"/>
          </p:nvPr>
        </p:nvSpPr>
        <p:spPr>
          <a:xfrm>
            <a:off x="4659313" y="2478088"/>
            <a:ext cx="3897312" cy="1101725"/>
          </a:xfrm>
        </p:spPr>
        <p:txBody>
          <a:bodyPr/>
          <a:lstStyle/>
          <a:p>
            <a:r>
              <a:rPr lang="en-US" sz="3600" dirty="0" smtClean="0">
                <a:latin typeface="Arial" charset="0"/>
                <a:cs typeface="Arial" charset="0"/>
              </a:rPr>
              <a:t>Thank 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loud"/>
          <p:cNvSpPr>
            <a:spLocks noChangeAspect="1" noEditPoints="1" noChangeArrowheads="1"/>
          </p:cNvSpPr>
          <p:nvPr/>
        </p:nvSpPr>
        <p:spPr bwMode="auto">
          <a:xfrm>
            <a:off x="4468707" y="1264920"/>
            <a:ext cx="4507930" cy="374142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0" y="11192"/>
                  <a:pt x="409" y="12169"/>
                  <a:pt x="1074" y="12702"/>
                </a:cubicBezTo>
                <a:lnTo>
                  <a:pt x="1063" y="12668"/>
                </a:lnTo>
                <a:cubicBezTo>
                  <a:pt x="685" y="13217"/>
                  <a:pt x="475" y="13940"/>
                  <a:pt x="475" y="14690"/>
                </a:cubicBezTo>
                <a:cubicBezTo>
                  <a:pt x="475" y="16325"/>
                  <a:pt x="1451" y="17650"/>
                  <a:pt x="2655" y="17650"/>
                </a:cubicBezTo>
                <a:cubicBezTo>
                  <a:pt x="2739" y="17649"/>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0"/>
                  <a:pt x="15367" y="426"/>
                  <a:pt x="14905" y="1165"/>
                </a:cubicBezTo>
                <a:lnTo>
                  <a:pt x="14909" y="1170"/>
                </a:lnTo>
                <a:cubicBezTo>
                  <a:pt x="14497" y="432"/>
                  <a:pt x="13855" y="0"/>
                  <a:pt x="13174" y="0"/>
                </a:cubicBezTo>
                <a:cubicBezTo>
                  <a:pt x="12347" y="0"/>
                  <a:pt x="11590" y="637"/>
                  <a:pt x="11221" y="1645"/>
                </a:cubicBezTo>
                <a:lnTo>
                  <a:pt x="11229" y="1694"/>
                </a:lnTo>
                <a:cubicBezTo>
                  <a:pt x="10730" y="1024"/>
                  <a:pt x="10058" y="650"/>
                  <a:pt x="9358" y="650"/>
                </a:cubicBezTo>
                <a:cubicBezTo>
                  <a:pt x="8372" y="650"/>
                  <a:pt x="7466" y="1391"/>
                  <a:pt x="7003" y="2578"/>
                </a:cubicBezTo>
                <a:lnTo>
                  <a:pt x="6995" y="2602"/>
                </a:lnTo>
                <a:cubicBezTo>
                  <a:pt x="6477" y="2189"/>
                  <a:pt x="5888" y="1972"/>
                  <a:pt x="5288" y="1972"/>
                </a:cubicBezTo>
                <a:cubicBezTo>
                  <a:pt x="3423" y="1972"/>
                  <a:pt x="1912" y="4029"/>
                  <a:pt x="1912" y="6567"/>
                </a:cubicBezTo>
                <a:cubicBezTo>
                  <a:pt x="1912"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pattFill prst="pct5">
            <a:fgClr>
              <a:srgbClr val="808080"/>
            </a:fgClr>
            <a:bgClr>
              <a:srgbClr val="FAFAFA"/>
            </a:bgClr>
          </a:pattFill>
          <a:ln w="9525">
            <a:solidFill>
              <a:srgbClr val="000000"/>
            </a:solidFill>
            <a:miter lim="800000"/>
            <a:headEnd/>
            <a:tailEnd/>
          </a:ln>
          <a:effectLst>
            <a:outerShdw dist="107763" dir="2700000" algn="ctr" rotWithShape="0">
              <a:schemeClr val="bg1">
                <a:lumMod val="8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81" name="Content Placeholder 2"/>
          <p:cNvSpPr>
            <a:spLocks noGrp="1"/>
          </p:cNvSpPr>
          <p:nvPr>
            <p:ph sz="half" idx="1"/>
          </p:nvPr>
        </p:nvSpPr>
        <p:spPr>
          <a:xfrm>
            <a:off x="457200" y="1198800"/>
            <a:ext cx="4038600" cy="3394075"/>
          </a:xfrm>
        </p:spPr>
        <p:txBody>
          <a:bodyPr/>
          <a:lstStyle/>
          <a:p>
            <a:r>
              <a:rPr lang="en-US" sz="2400" dirty="0" smtClean="0">
                <a:solidFill>
                  <a:schemeClr val="bg1">
                    <a:lumMod val="65000"/>
                  </a:schemeClr>
                </a:solidFill>
                <a:latin typeface="Arial" charset="0"/>
                <a:ea typeface="ＭＳ Ｐゴシック" pitchFamily="-112" charset="-128"/>
                <a:cs typeface="Arial" charset="0"/>
              </a:rPr>
              <a:t>Photon shooting</a:t>
            </a:r>
          </a:p>
          <a:p>
            <a:pPr lvl="1"/>
            <a:r>
              <a:rPr lang="en-US" sz="2000" dirty="0" smtClean="0">
                <a:solidFill>
                  <a:schemeClr val="bg1">
                    <a:lumMod val="65000"/>
                  </a:schemeClr>
                </a:solidFill>
                <a:latin typeface="Arial" charset="0"/>
                <a:ea typeface="ＭＳ Ｐゴシック" pitchFamily="-112" charset="-128"/>
                <a:cs typeface="Arial" charset="0"/>
              </a:rPr>
              <a:t>Expensive storage: large number of photons</a:t>
            </a:r>
          </a:p>
          <a:p>
            <a:endParaRPr lang="en-US" sz="2400" dirty="0" smtClean="0">
              <a:solidFill>
                <a:schemeClr val="bg1">
                  <a:lumMod val="65000"/>
                </a:schemeClr>
              </a:solidFill>
              <a:latin typeface="Arial" charset="0"/>
              <a:ea typeface="ＭＳ Ｐゴシック" pitchFamily="-112" charset="-128"/>
              <a:cs typeface="Arial" charset="0"/>
            </a:endParaRPr>
          </a:p>
          <a:p>
            <a:r>
              <a:rPr lang="en-US" sz="2400" dirty="0" smtClean="0">
                <a:solidFill>
                  <a:schemeClr val="bg1">
                    <a:lumMod val="65000"/>
                  </a:schemeClr>
                </a:solidFill>
                <a:latin typeface="Arial" charset="0"/>
                <a:ea typeface="ＭＳ Ｐゴシック" pitchFamily="-112" charset="-128"/>
                <a:cs typeface="Arial" charset="0"/>
              </a:rPr>
              <a:t>Photon gathering</a:t>
            </a:r>
          </a:p>
          <a:p>
            <a:pPr lvl="1"/>
            <a:r>
              <a:rPr lang="en-US" sz="2000" dirty="0" smtClean="0">
                <a:solidFill>
                  <a:schemeClr val="bg1">
                    <a:lumMod val="65000"/>
                  </a:schemeClr>
                </a:solidFill>
                <a:latin typeface="Arial" charset="0"/>
                <a:ea typeface="ＭＳ Ｐゴシック" pitchFamily="-112" charset="-128"/>
                <a:cs typeface="Arial" charset="0"/>
              </a:rPr>
              <a:t>Expensive computation: many samples along viewing rays</a:t>
            </a:r>
          </a:p>
        </p:txBody>
      </p:sp>
      <p:sp>
        <p:nvSpPr>
          <p:cNvPr id="17410" name="Title 1"/>
          <p:cNvSpPr>
            <a:spLocks noGrp="1"/>
          </p:cNvSpPr>
          <p:nvPr>
            <p:ph type="title"/>
          </p:nvPr>
        </p:nvSpPr>
        <p:spPr/>
        <p:txBody>
          <a:bodyPr/>
          <a:lstStyle/>
          <a:p>
            <a:r>
              <a:rPr lang="en-US" dirty="0" smtClean="0">
                <a:latin typeface="Arial" charset="0"/>
                <a:cs typeface="Arial" charset="0"/>
              </a:rPr>
              <a:t>Previous: Volumetric Photon Mapping</a:t>
            </a:r>
          </a:p>
        </p:txBody>
      </p:sp>
      <p:pic>
        <p:nvPicPr>
          <p:cNvPr id="1026" name="Picture 2" descr="C:\Users\sunxin\AppData\Local\Microsoft\Windows\Temporary Internet Files\Content.IE5\K7A5KPB4\MC90002374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0893" y="1200150"/>
            <a:ext cx="361273" cy="48012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unxin\AppData\Local\Microsoft\Windows\Temporary Internet Files\Content.IE5\K7A5KPB4\MC900352244[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586610" y="2468586"/>
            <a:ext cx="404642" cy="468532"/>
          </a:xfrm>
          <a:prstGeom prst="rect">
            <a:avLst/>
          </a:prstGeom>
          <a:noFill/>
          <a:extLst>
            <a:ext uri="{909E8E84-426E-40DD-AFC4-6F175D3DCCD1}">
              <a14:hiddenFill xmlns:a14="http://schemas.microsoft.com/office/drawing/2010/main">
                <a:solidFill>
                  <a:srgbClr val="FFFFFF"/>
                </a:solidFill>
              </a14:hiddenFill>
            </a:ext>
          </a:extLst>
        </p:spPr>
      </p:pic>
      <p:grpSp>
        <p:nvGrpSpPr>
          <p:cNvPr id="1029" name="Group 1028"/>
          <p:cNvGrpSpPr/>
          <p:nvPr/>
        </p:nvGrpSpPr>
        <p:grpSpPr>
          <a:xfrm>
            <a:off x="5342427" y="1270347"/>
            <a:ext cx="3083237" cy="3010788"/>
            <a:chOff x="5825027" y="1270347"/>
            <a:chExt cx="3083237" cy="3010788"/>
          </a:xfrm>
        </p:grpSpPr>
        <p:grpSp>
          <p:nvGrpSpPr>
            <p:cNvPr id="25" name="Group 24"/>
            <p:cNvGrpSpPr/>
            <p:nvPr/>
          </p:nvGrpSpPr>
          <p:grpSpPr>
            <a:xfrm rot="20305472">
              <a:off x="7536658" y="2104541"/>
              <a:ext cx="1371606" cy="2176594"/>
              <a:chOff x="5474692" y="1856696"/>
              <a:chExt cx="1371606" cy="2176594"/>
            </a:xfrm>
          </p:grpSpPr>
          <p:sp>
            <p:nvSpPr>
              <p:cNvPr id="29" name="Oval 28"/>
              <p:cNvSpPr/>
              <p:nvPr/>
            </p:nvSpPr>
            <p:spPr>
              <a:xfrm>
                <a:off x="6800579" y="185669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33" name="Oval 32"/>
              <p:cNvSpPr/>
              <p:nvPr/>
            </p:nvSpPr>
            <p:spPr>
              <a:xfrm>
                <a:off x="6603333" y="21773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35" name="Oval 34"/>
              <p:cNvSpPr/>
              <p:nvPr/>
            </p:nvSpPr>
            <p:spPr>
              <a:xfrm>
                <a:off x="6416041" y="247264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37" name="Oval 36"/>
              <p:cNvSpPr/>
              <p:nvPr/>
            </p:nvSpPr>
            <p:spPr>
              <a:xfrm>
                <a:off x="6231405" y="2774789"/>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39" name="Oval 38"/>
              <p:cNvSpPr/>
              <p:nvPr/>
            </p:nvSpPr>
            <p:spPr>
              <a:xfrm>
                <a:off x="6041763" y="3083670"/>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41" name="Oval 40"/>
              <p:cNvSpPr/>
              <p:nvPr/>
            </p:nvSpPr>
            <p:spPr>
              <a:xfrm>
                <a:off x="5858900" y="338069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43" name="Oval 42"/>
              <p:cNvSpPr/>
              <p:nvPr/>
            </p:nvSpPr>
            <p:spPr>
              <a:xfrm>
                <a:off x="5674717" y="3671464"/>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45" name="Oval 44"/>
              <p:cNvSpPr/>
              <p:nvPr/>
            </p:nvSpPr>
            <p:spPr>
              <a:xfrm>
                <a:off x="5474692" y="3985789"/>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grpSp>
          <p:nvGrpSpPr>
            <p:cNvPr id="123" name="Group 122"/>
            <p:cNvGrpSpPr/>
            <p:nvPr/>
          </p:nvGrpSpPr>
          <p:grpSpPr>
            <a:xfrm rot="20951346">
              <a:off x="6979426" y="2079792"/>
              <a:ext cx="1371606" cy="2176594"/>
              <a:chOff x="5474692" y="1856696"/>
              <a:chExt cx="1371606" cy="2176594"/>
            </a:xfrm>
          </p:grpSpPr>
          <p:sp>
            <p:nvSpPr>
              <p:cNvPr id="124" name="Oval 123"/>
              <p:cNvSpPr/>
              <p:nvPr/>
            </p:nvSpPr>
            <p:spPr>
              <a:xfrm>
                <a:off x="6800579" y="185669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25" name="Oval 124"/>
              <p:cNvSpPr/>
              <p:nvPr/>
            </p:nvSpPr>
            <p:spPr>
              <a:xfrm>
                <a:off x="6603333" y="21773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26" name="Oval 125"/>
              <p:cNvSpPr/>
              <p:nvPr/>
            </p:nvSpPr>
            <p:spPr>
              <a:xfrm>
                <a:off x="6416041" y="247264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27" name="Oval 126"/>
              <p:cNvSpPr/>
              <p:nvPr/>
            </p:nvSpPr>
            <p:spPr>
              <a:xfrm>
                <a:off x="6231800" y="277182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28" name="Oval 127"/>
              <p:cNvSpPr/>
              <p:nvPr/>
            </p:nvSpPr>
            <p:spPr>
              <a:xfrm>
                <a:off x="6036835" y="3083634"/>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29" name="Oval 128"/>
              <p:cNvSpPr/>
              <p:nvPr/>
            </p:nvSpPr>
            <p:spPr>
              <a:xfrm>
                <a:off x="5854222" y="3379802"/>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30" name="Oval 129"/>
              <p:cNvSpPr/>
              <p:nvPr/>
            </p:nvSpPr>
            <p:spPr>
              <a:xfrm>
                <a:off x="5670039" y="36705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31" name="Oval 130"/>
              <p:cNvSpPr/>
              <p:nvPr/>
            </p:nvSpPr>
            <p:spPr>
              <a:xfrm>
                <a:off x="5474692" y="3985789"/>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grpSp>
          <p:nvGrpSpPr>
            <p:cNvPr id="141" name="Group 140"/>
            <p:cNvGrpSpPr/>
            <p:nvPr/>
          </p:nvGrpSpPr>
          <p:grpSpPr>
            <a:xfrm rot="212860">
              <a:off x="6275269" y="1720005"/>
              <a:ext cx="1562799" cy="2479185"/>
              <a:chOff x="5283499" y="1856696"/>
              <a:chExt cx="1562799" cy="2479185"/>
            </a:xfrm>
          </p:grpSpPr>
          <p:sp>
            <p:nvSpPr>
              <p:cNvPr id="142" name="Oval 141"/>
              <p:cNvSpPr/>
              <p:nvPr/>
            </p:nvSpPr>
            <p:spPr>
              <a:xfrm>
                <a:off x="6800579" y="185669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3" name="Oval 142"/>
              <p:cNvSpPr/>
              <p:nvPr/>
            </p:nvSpPr>
            <p:spPr>
              <a:xfrm>
                <a:off x="6603333" y="21773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4" name="Oval 143"/>
              <p:cNvSpPr/>
              <p:nvPr/>
            </p:nvSpPr>
            <p:spPr>
              <a:xfrm>
                <a:off x="6416041" y="247264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5" name="Oval 144"/>
              <p:cNvSpPr/>
              <p:nvPr/>
            </p:nvSpPr>
            <p:spPr>
              <a:xfrm>
                <a:off x="6231800" y="277182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6" name="Oval 145"/>
              <p:cNvSpPr/>
              <p:nvPr/>
            </p:nvSpPr>
            <p:spPr>
              <a:xfrm>
                <a:off x="6036835" y="3083634"/>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7" name="Oval 146"/>
              <p:cNvSpPr/>
              <p:nvPr/>
            </p:nvSpPr>
            <p:spPr>
              <a:xfrm>
                <a:off x="5854222" y="3379802"/>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8" name="Oval 147"/>
              <p:cNvSpPr/>
              <p:nvPr/>
            </p:nvSpPr>
            <p:spPr>
              <a:xfrm>
                <a:off x="5670039" y="36705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49" name="Oval 148"/>
              <p:cNvSpPr/>
              <p:nvPr/>
            </p:nvSpPr>
            <p:spPr>
              <a:xfrm>
                <a:off x="5474692" y="3985789"/>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0" name="Oval 149"/>
              <p:cNvSpPr/>
              <p:nvPr/>
            </p:nvSpPr>
            <p:spPr>
              <a:xfrm>
                <a:off x="5283499" y="4288380"/>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grpSp>
          <p:nvGrpSpPr>
            <p:cNvPr id="152" name="Group 151"/>
            <p:cNvGrpSpPr/>
            <p:nvPr/>
          </p:nvGrpSpPr>
          <p:grpSpPr>
            <a:xfrm rot="1087759">
              <a:off x="5825027" y="1270347"/>
              <a:ext cx="1562799" cy="2479185"/>
              <a:chOff x="5283499" y="1856696"/>
              <a:chExt cx="1562799" cy="2479185"/>
            </a:xfrm>
          </p:grpSpPr>
          <p:sp>
            <p:nvSpPr>
              <p:cNvPr id="153" name="Oval 152"/>
              <p:cNvSpPr/>
              <p:nvPr/>
            </p:nvSpPr>
            <p:spPr>
              <a:xfrm>
                <a:off x="6800579" y="185669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4" name="Oval 153"/>
              <p:cNvSpPr/>
              <p:nvPr/>
            </p:nvSpPr>
            <p:spPr>
              <a:xfrm>
                <a:off x="6603333" y="21773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5" name="Oval 154"/>
              <p:cNvSpPr/>
              <p:nvPr/>
            </p:nvSpPr>
            <p:spPr>
              <a:xfrm>
                <a:off x="6416041" y="247264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6" name="Oval 155"/>
              <p:cNvSpPr/>
              <p:nvPr/>
            </p:nvSpPr>
            <p:spPr>
              <a:xfrm>
                <a:off x="6231800" y="2771826"/>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7" name="Oval 156"/>
              <p:cNvSpPr/>
              <p:nvPr/>
            </p:nvSpPr>
            <p:spPr>
              <a:xfrm>
                <a:off x="6036835" y="3083634"/>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8" name="Oval 157"/>
              <p:cNvSpPr/>
              <p:nvPr/>
            </p:nvSpPr>
            <p:spPr>
              <a:xfrm>
                <a:off x="5854222" y="3379802"/>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9" name="Oval 158"/>
              <p:cNvSpPr/>
              <p:nvPr/>
            </p:nvSpPr>
            <p:spPr>
              <a:xfrm>
                <a:off x="5670039" y="3670571"/>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60" name="Oval 159"/>
              <p:cNvSpPr/>
              <p:nvPr/>
            </p:nvSpPr>
            <p:spPr>
              <a:xfrm>
                <a:off x="5474692" y="3985789"/>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61" name="Oval 160"/>
              <p:cNvSpPr/>
              <p:nvPr/>
            </p:nvSpPr>
            <p:spPr>
              <a:xfrm>
                <a:off x="5283499" y="4288380"/>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grpSp>
      <p:cxnSp>
        <p:nvCxnSpPr>
          <p:cNvPr id="163" name="Straight Arrow Connector 162"/>
          <p:cNvCxnSpPr/>
          <p:nvPr/>
        </p:nvCxnSpPr>
        <p:spPr>
          <a:xfrm>
            <a:off x="5055340" y="2647617"/>
            <a:ext cx="3148860" cy="1213495"/>
          </a:xfrm>
          <a:prstGeom prst="straightConnector1">
            <a:avLst/>
          </a:prstGeom>
          <a:ln w="12700">
            <a:solidFill>
              <a:schemeClr val="accent1"/>
            </a:solidFill>
            <a:tailEnd type="stealth"/>
          </a:ln>
          <a:effectLst/>
        </p:spPr>
        <p:style>
          <a:lnRef idx="2">
            <a:schemeClr val="accent1"/>
          </a:lnRef>
          <a:fillRef idx="0">
            <a:schemeClr val="accent1"/>
          </a:fillRef>
          <a:effectRef idx="1">
            <a:schemeClr val="accent1"/>
          </a:effectRef>
          <a:fontRef idx="minor">
            <a:schemeClr val="tx1"/>
          </a:fontRef>
        </p:style>
      </p:cxnSp>
      <p:grpSp>
        <p:nvGrpSpPr>
          <p:cNvPr id="169" name="Group 168"/>
          <p:cNvGrpSpPr/>
          <p:nvPr/>
        </p:nvGrpSpPr>
        <p:grpSpPr>
          <a:xfrm rot="15546585">
            <a:off x="5778435" y="1988757"/>
            <a:ext cx="1562799" cy="2479185"/>
            <a:chOff x="5283499" y="1856696"/>
            <a:chExt cx="1562799" cy="2479185"/>
          </a:xfrm>
          <a:solidFill>
            <a:schemeClr val="accent1">
              <a:lumMod val="40000"/>
              <a:lumOff val="60000"/>
            </a:schemeClr>
          </a:solidFill>
        </p:grpSpPr>
        <p:sp>
          <p:nvSpPr>
            <p:cNvPr id="170" name="Oval 169"/>
            <p:cNvSpPr/>
            <p:nvPr/>
          </p:nvSpPr>
          <p:spPr>
            <a:xfrm>
              <a:off x="6800579" y="1856696"/>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1" name="Oval 170"/>
            <p:cNvSpPr/>
            <p:nvPr/>
          </p:nvSpPr>
          <p:spPr>
            <a:xfrm>
              <a:off x="6603333" y="2177371"/>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2" name="Oval 171"/>
            <p:cNvSpPr/>
            <p:nvPr/>
          </p:nvSpPr>
          <p:spPr>
            <a:xfrm>
              <a:off x="6416041" y="2472646"/>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3" name="Oval 172"/>
            <p:cNvSpPr/>
            <p:nvPr/>
          </p:nvSpPr>
          <p:spPr>
            <a:xfrm>
              <a:off x="6231800" y="2771826"/>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4" name="Oval 173"/>
            <p:cNvSpPr/>
            <p:nvPr/>
          </p:nvSpPr>
          <p:spPr>
            <a:xfrm>
              <a:off x="6036835" y="3083634"/>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5" name="Oval 174"/>
            <p:cNvSpPr/>
            <p:nvPr/>
          </p:nvSpPr>
          <p:spPr>
            <a:xfrm>
              <a:off x="5854222" y="3379802"/>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6" name="Oval 175"/>
            <p:cNvSpPr/>
            <p:nvPr/>
          </p:nvSpPr>
          <p:spPr>
            <a:xfrm>
              <a:off x="5670039" y="3670571"/>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7" name="Oval 176"/>
            <p:cNvSpPr/>
            <p:nvPr/>
          </p:nvSpPr>
          <p:spPr>
            <a:xfrm>
              <a:off x="5474692" y="3985789"/>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78" name="Oval 177"/>
            <p:cNvSpPr/>
            <p:nvPr/>
          </p:nvSpPr>
          <p:spPr>
            <a:xfrm>
              <a:off x="5283499" y="4288380"/>
              <a:ext cx="45719" cy="47501"/>
            </a:xfrm>
            <a:prstGeom prst="ellipse">
              <a:avLst/>
            </a:prstGeom>
            <a:grp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sp>
        <p:nvSpPr>
          <p:cNvPr id="186" name="Content Placeholder 2"/>
          <p:cNvSpPr>
            <a:spLocks noGrp="1"/>
          </p:cNvSpPr>
          <p:nvPr>
            <p:ph sz="half" idx="1"/>
          </p:nvPr>
        </p:nvSpPr>
        <p:spPr>
          <a:xfrm>
            <a:off x="457200" y="1198800"/>
            <a:ext cx="4038600" cy="3394075"/>
          </a:xfrm>
        </p:spPr>
        <p:txBody>
          <a:bodyPr/>
          <a:lstStyle/>
          <a:p>
            <a:r>
              <a:rPr lang="en-US" sz="2400" dirty="0" smtClean="0">
                <a:latin typeface="Arial" charset="0"/>
                <a:ea typeface="ＭＳ Ｐゴシック" pitchFamily="-112" charset="-128"/>
                <a:cs typeface="Arial" charset="0"/>
              </a:rPr>
              <a:t>Photon shooting</a:t>
            </a:r>
          </a:p>
          <a:p>
            <a:pPr lvl="1"/>
            <a:r>
              <a:rPr lang="en-US" sz="2000" dirty="0" smtClean="0">
                <a:latin typeface="Arial" charset="0"/>
                <a:ea typeface="ＭＳ Ｐゴシック" pitchFamily="-112" charset="-128"/>
                <a:cs typeface="Arial" charset="0"/>
              </a:rPr>
              <a:t>Expensive storage: large number of photons</a:t>
            </a:r>
          </a:p>
          <a:p>
            <a:endParaRPr lang="en-US" sz="2400" dirty="0" smtClean="0">
              <a:latin typeface="Arial" charset="0"/>
              <a:ea typeface="ＭＳ Ｐゴシック" pitchFamily="-112" charset="-128"/>
              <a:cs typeface="Arial" charset="0"/>
            </a:endParaRPr>
          </a:p>
          <a:p>
            <a:r>
              <a:rPr lang="en-US" sz="2400" dirty="0" smtClean="0">
                <a:latin typeface="Arial" charset="0"/>
                <a:ea typeface="ＭＳ Ｐゴシック" pitchFamily="-112" charset="-128"/>
                <a:cs typeface="Arial" charset="0"/>
              </a:rPr>
              <a:t>Photon gathering</a:t>
            </a:r>
          </a:p>
          <a:p>
            <a:pPr lvl="1"/>
            <a:r>
              <a:rPr lang="en-US" sz="2000" dirty="0" smtClean="0">
                <a:latin typeface="Arial" charset="0"/>
                <a:ea typeface="ＭＳ Ｐゴシック" pitchFamily="-112" charset="-128"/>
                <a:cs typeface="Arial" charset="0"/>
              </a:rPr>
              <a:t>Expensive computation: many samples along viewing rays</a:t>
            </a:r>
          </a:p>
        </p:txBody>
      </p:sp>
      <p:sp>
        <p:nvSpPr>
          <p:cNvPr id="72" name="Oval 71"/>
          <p:cNvSpPr/>
          <p:nvPr/>
        </p:nvSpPr>
        <p:spPr>
          <a:xfrm>
            <a:off x="4995503" y="2479314"/>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Oval 72"/>
          <p:cNvSpPr/>
          <p:nvPr/>
        </p:nvSpPr>
        <p:spPr>
          <a:xfrm>
            <a:off x="5346850" y="2623111"/>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p:cNvSpPr/>
          <p:nvPr/>
        </p:nvSpPr>
        <p:spPr>
          <a:xfrm>
            <a:off x="5672192" y="2743508"/>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p:cNvSpPr/>
          <p:nvPr/>
        </p:nvSpPr>
        <p:spPr>
          <a:xfrm>
            <a:off x="6000792" y="2875643"/>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p:cNvSpPr/>
          <p:nvPr/>
        </p:nvSpPr>
        <p:spPr>
          <a:xfrm>
            <a:off x="6343819" y="2995935"/>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Oval 76"/>
          <p:cNvSpPr/>
          <p:nvPr/>
        </p:nvSpPr>
        <p:spPr>
          <a:xfrm>
            <a:off x="6669154" y="3131558"/>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Oval 77"/>
          <p:cNvSpPr/>
          <p:nvPr/>
        </p:nvSpPr>
        <p:spPr>
          <a:xfrm>
            <a:off x="6990633" y="3257489"/>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Oval 78"/>
          <p:cNvSpPr/>
          <p:nvPr/>
        </p:nvSpPr>
        <p:spPr>
          <a:xfrm>
            <a:off x="7335932" y="3389765"/>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Oval 79"/>
          <p:cNvSpPr/>
          <p:nvPr/>
        </p:nvSpPr>
        <p:spPr>
          <a:xfrm>
            <a:off x="7672094" y="3520346"/>
            <a:ext cx="455787" cy="446350"/>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093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xEl>
                                              <p:pRg st="0" end="0"/>
                                            </p:txEl>
                                          </p:spTgt>
                                        </p:tgtEl>
                                        <p:attrNameLst>
                                          <p:attrName>style.visibility</p:attrName>
                                        </p:attrNameLst>
                                      </p:cBhvr>
                                      <p:to>
                                        <p:strVal val="visible"/>
                                      </p:to>
                                    </p:set>
                                    <p:animEffect transition="in" filter="fade">
                                      <p:cBhvr>
                                        <p:cTn id="7" dur="500"/>
                                        <p:tgtEl>
                                          <p:spTgt spid="18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6">
                                            <p:txEl>
                                              <p:pRg st="1" end="1"/>
                                            </p:txEl>
                                          </p:spTgt>
                                        </p:tgtEl>
                                        <p:attrNameLst>
                                          <p:attrName>style.visibility</p:attrName>
                                        </p:attrNameLst>
                                      </p:cBhvr>
                                      <p:to>
                                        <p:strVal val="visible"/>
                                      </p:to>
                                    </p:set>
                                    <p:animEffect transition="in" filter="fade">
                                      <p:cBhvr>
                                        <p:cTn id="10" dur="500"/>
                                        <p:tgtEl>
                                          <p:spTgt spid="18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10" presetClass="entr" presetSubtype="0" fill="hold" nodeType="afterEffect">
                                  <p:stCondLst>
                                    <p:cond delay="50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1000"/>
                                        <p:tgtEl>
                                          <p:spTgt spid="1026"/>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1029"/>
                                        </p:tgtEl>
                                        <p:attrNameLst>
                                          <p:attrName>style.visibility</p:attrName>
                                        </p:attrNameLst>
                                      </p:cBhvr>
                                      <p:to>
                                        <p:strVal val="visible"/>
                                      </p:to>
                                    </p:set>
                                    <p:animEffect transition="in" filter="wipe(up)">
                                      <p:cBhvr>
                                        <p:cTn id="21" dur="1000"/>
                                        <p:tgtEl>
                                          <p:spTgt spid="102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86">
                                            <p:txEl>
                                              <p:pRg st="3" end="3"/>
                                            </p:txEl>
                                          </p:spTgt>
                                        </p:tgtEl>
                                        <p:attrNameLst>
                                          <p:attrName>style.visibility</p:attrName>
                                        </p:attrNameLst>
                                      </p:cBhvr>
                                      <p:to>
                                        <p:strVal val="visible"/>
                                      </p:to>
                                    </p:set>
                                    <p:animEffect transition="in" filter="fade">
                                      <p:cBhvr>
                                        <p:cTn id="26" dur="500"/>
                                        <p:tgtEl>
                                          <p:spTgt spid="186">
                                            <p:txEl>
                                              <p:pRg st="3" end="3"/>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6">
                                            <p:txEl>
                                              <p:pRg st="4" end="4"/>
                                            </p:txEl>
                                          </p:spTgt>
                                        </p:tgtEl>
                                        <p:attrNameLst>
                                          <p:attrName>style.visibility</p:attrName>
                                        </p:attrNameLst>
                                      </p:cBhvr>
                                      <p:to>
                                        <p:strVal val="visible"/>
                                      </p:to>
                                    </p:set>
                                    <p:animEffect transition="in" filter="fade">
                                      <p:cBhvr>
                                        <p:cTn id="29" dur="500"/>
                                        <p:tgtEl>
                                          <p:spTgt spid="186">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fade">
                                      <p:cBhvr>
                                        <p:cTn id="32" dur="1000"/>
                                        <p:tgtEl>
                                          <p:spTgt spid="1027"/>
                                        </p:tgtEl>
                                      </p:cBhvr>
                                    </p:animEffect>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163"/>
                                        </p:tgtEl>
                                        <p:attrNameLst>
                                          <p:attrName>style.visibility</p:attrName>
                                        </p:attrNameLst>
                                      </p:cBhvr>
                                      <p:to>
                                        <p:strVal val="visible"/>
                                      </p:to>
                                    </p:set>
                                    <p:animEffect transition="in" filter="wipe(left)">
                                      <p:cBhvr>
                                        <p:cTn id="36" dur="1000"/>
                                        <p:tgtEl>
                                          <p:spTgt spid="163"/>
                                        </p:tgtEl>
                                      </p:cBhvr>
                                    </p:animEffect>
                                  </p:childTnLst>
                                </p:cTn>
                              </p:par>
                            </p:childTnLst>
                          </p:cTn>
                        </p:par>
                        <p:par>
                          <p:cTn id="37" fill="hold">
                            <p:stCondLst>
                              <p:cond delay="2000"/>
                            </p:stCondLst>
                            <p:childTnLst>
                              <p:par>
                                <p:cTn id="38" presetID="22" presetClass="entr" presetSubtype="8" fill="hold" nodeType="afterEffect">
                                  <p:stCondLst>
                                    <p:cond delay="500"/>
                                  </p:stCondLst>
                                  <p:childTnLst>
                                    <p:set>
                                      <p:cBhvr>
                                        <p:cTn id="39" dur="1" fill="hold">
                                          <p:stCondLst>
                                            <p:cond delay="0"/>
                                          </p:stCondLst>
                                        </p:cTn>
                                        <p:tgtEl>
                                          <p:spTgt spid="169"/>
                                        </p:tgtEl>
                                        <p:attrNameLst>
                                          <p:attrName>style.visibility</p:attrName>
                                        </p:attrNameLst>
                                      </p:cBhvr>
                                      <p:to>
                                        <p:strVal val="visible"/>
                                      </p:to>
                                    </p:set>
                                    <p:animEffect transition="in" filter="wipe(left)">
                                      <p:cBhvr>
                                        <p:cTn id="40" dur="1000"/>
                                        <p:tgtEl>
                                          <p:spTgt spid="169"/>
                                        </p:tgtEl>
                                      </p:cBhvr>
                                    </p:animEffect>
                                  </p:childTnLst>
                                </p:cTn>
                              </p:par>
                            </p:childTnLst>
                          </p:cTn>
                        </p:par>
                        <p:par>
                          <p:cTn id="41" fill="hold">
                            <p:stCondLst>
                              <p:cond delay="3500"/>
                            </p:stCondLst>
                            <p:childTnLst>
                              <p:par>
                                <p:cTn id="42" presetID="10" presetClass="exit" presetSubtype="0" fill="hold" nodeType="afterEffect">
                                  <p:stCondLst>
                                    <p:cond delay="0"/>
                                  </p:stCondLst>
                                  <p:childTnLst>
                                    <p:animEffect transition="out" filter="fade">
                                      <p:cBhvr>
                                        <p:cTn id="43" dur="500"/>
                                        <p:tgtEl>
                                          <p:spTgt spid="163"/>
                                        </p:tgtEl>
                                      </p:cBhvr>
                                    </p:animEffect>
                                    <p:set>
                                      <p:cBhvr>
                                        <p:cTn id="44" dur="1" fill="hold">
                                          <p:stCondLst>
                                            <p:cond delay="499"/>
                                          </p:stCondLst>
                                        </p:cTn>
                                        <p:tgtEl>
                                          <p:spTgt spid="163"/>
                                        </p:tgtEl>
                                        <p:attrNameLst>
                                          <p:attrName>style.visibility</p:attrName>
                                        </p:attrNameLst>
                                      </p:cBhvr>
                                      <p:to>
                                        <p:strVal val="hidden"/>
                                      </p:to>
                                    </p:set>
                                  </p:childTnLst>
                                </p:cTn>
                              </p:par>
                            </p:childTnLst>
                          </p:cTn>
                        </p:par>
                        <p:par>
                          <p:cTn id="45" fill="hold">
                            <p:stCondLst>
                              <p:cond delay="4000"/>
                            </p:stCondLst>
                            <p:childTnLst>
                              <p:par>
                                <p:cTn id="46" presetID="10" presetClass="entr" presetSubtype="0" fill="hold" grpId="0" nodeType="afterEffect">
                                  <p:stCondLst>
                                    <p:cond delay="50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childTnLst>
                          </p:cTn>
                        </p:par>
                        <p:par>
                          <p:cTn id="49" fill="hold">
                            <p:stCondLst>
                              <p:cond delay="5000"/>
                            </p:stCondLst>
                            <p:childTnLst>
                              <p:par>
                                <p:cTn id="50" presetID="10" presetClass="exit" presetSubtype="0" fill="hold" grpId="1" nodeType="afterEffect">
                                  <p:stCondLst>
                                    <p:cond delay="0"/>
                                  </p:stCondLst>
                                  <p:childTnLst>
                                    <p:animEffect transition="out" filter="fade">
                                      <p:cBhvr>
                                        <p:cTn id="51" dur="500"/>
                                        <p:tgtEl>
                                          <p:spTgt spid="72"/>
                                        </p:tgtEl>
                                      </p:cBhvr>
                                    </p:animEffect>
                                    <p:set>
                                      <p:cBhvr>
                                        <p:cTn id="52" dur="1" fill="hold">
                                          <p:stCondLst>
                                            <p:cond delay="499"/>
                                          </p:stCondLst>
                                        </p:cTn>
                                        <p:tgtEl>
                                          <p:spTgt spid="72"/>
                                        </p:tgtEl>
                                        <p:attrNameLst>
                                          <p:attrName>style.visibility</p:attrName>
                                        </p:attrNameLst>
                                      </p:cBhvr>
                                      <p:to>
                                        <p:strVal val="hidden"/>
                                      </p:to>
                                    </p:set>
                                  </p:childTnLst>
                                </p:cTn>
                              </p:par>
                              <p:par>
                                <p:cTn id="53" presetID="10" presetClass="entr" presetSubtype="0"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childTnLst>
                                </p:cTn>
                              </p:par>
                            </p:childTnLst>
                          </p:cTn>
                        </p:par>
                        <p:par>
                          <p:cTn id="56" fill="hold">
                            <p:stCondLst>
                              <p:cond delay="5500"/>
                            </p:stCondLst>
                            <p:childTnLst>
                              <p:par>
                                <p:cTn id="57" presetID="10" presetClass="exit" presetSubtype="0" fill="hold" grpId="1" nodeType="afterEffect">
                                  <p:stCondLst>
                                    <p:cond delay="0"/>
                                  </p:stCondLst>
                                  <p:childTnLst>
                                    <p:animEffect transition="out" filter="fade">
                                      <p:cBhvr>
                                        <p:cTn id="58" dur="500"/>
                                        <p:tgtEl>
                                          <p:spTgt spid="73"/>
                                        </p:tgtEl>
                                      </p:cBhvr>
                                    </p:animEffect>
                                    <p:set>
                                      <p:cBhvr>
                                        <p:cTn id="59" dur="1" fill="hold">
                                          <p:stCondLst>
                                            <p:cond delay="499"/>
                                          </p:stCondLst>
                                        </p:cTn>
                                        <p:tgtEl>
                                          <p:spTgt spid="73"/>
                                        </p:tgtEl>
                                        <p:attrNameLst>
                                          <p:attrName>style.visibility</p:attrName>
                                        </p:attrNameLst>
                                      </p:cBhvr>
                                      <p:to>
                                        <p:strVal val="hidden"/>
                                      </p:to>
                                    </p:set>
                                  </p:childTnLst>
                                </p:cTn>
                              </p:par>
                              <p:par>
                                <p:cTn id="60" presetID="10" presetClass="entr" presetSubtype="0" fill="hold" grpId="0"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500"/>
                                        <p:tgtEl>
                                          <p:spTgt spid="74"/>
                                        </p:tgtEl>
                                      </p:cBhvr>
                                    </p:animEffect>
                                  </p:childTnLst>
                                </p:cTn>
                              </p:par>
                            </p:childTnLst>
                          </p:cTn>
                        </p:par>
                        <p:par>
                          <p:cTn id="63" fill="hold">
                            <p:stCondLst>
                              <p:cond delay="6000"/>
                            </p:stCondLst>
                            <p:childTnLst>
                              <p:par>
                                <p:cTn id="64" presetID="10" presetClass="exit" presetSubtype="0" fill="hold" grpId="1" nodeType="afterEffect">
                                  <p:stCondLst>
                                    <p:cond delay="0"/>
                                  </p:stCondLst>
                                  <p:childTnLst>
                                    <p:animEffect transition="out" filter="fade">
                                      <p:cBhvr>
                                        <p:cTn id="65" dur="500"/>
                                        <p:tgtEl>
                                          <p:spTgt spid="74"/>
                                        </p:tgtEl>
                                      </p:cBhvr>
                                    </p:animEffect>
                                    <p:set>
                                      <p:cBhvr>
                                        <p:cTn id="66" dur="1" fill="hold">
                                          <p:stCondLst>
                                            <p:cond delay="499"/>
                                          </p:stCondLst>
                                        </p:cTn>
                                        <p:tgtEl>
                                          <p:spTgt spid="74"/>
                                        </p:tgtEl>
                                        <p:attrNameLst>
                                          <p:attrName>style.visibility</p:attrName>
                                        </p:attrNameLst>
                                      </p:cBhvr>
                                      <p:to>
                                        <p:strVal val="hidden"/>
                                      </p:to>
                                    </p:set>
                                  </p:childTnLst>
                                </p:cTn>
                              </p:par>
                              <p:par>
                                <p:cTn id="67" presetID="10" presetClass="entr" presetSubtype="0" fill="hold" grpId="0" nodeType="with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fade">
                                      <p:cBhvr>
                                        <p:cTn id="69" dur="500"/>
                                        <p:tgtEl>
                                          <p:spTgt spid="75"/>
                                        </p:tgtEl>
                                      </p:cBhvr>
                                    </p:animEffect>
                                  </p:childTnLst>
                                </p:cTn>
                              </p:par>
                            </p:childTnLst>
                          </p:cTn>
                        </p:par>
                        <p:par>
                          <p:cTn id="70" fill="hold">
                            <p:stCondLst>
                              <p:cond delay="6500"/>
                            </p:stCondLst>
                            <p:childTnLst>
                              <p:par>
                                <p:cTn id="71" presetID="10" presetClass="exit" presetSubtype="0" fill="hold" grpId="1" nodeType="afterEffect">
                                  <p:stCondLst>
                                    <p:cond delay="0"/>
                                  </p:stCondLst>
                                  <p:childTnLst>
                                    <p:animEffect transition="out" filter="fade">
                                      <p:cBhvr>
                                        <p:cTn id="72" dur="500"/>
                                        <p:tgtEl>
                                          <p:spTgt spid="75"/>
                                        </p:tgtEl>
                                      </p:cBhvr>
                                    </p:animEffect>
                                    <p:set>
                                      <p:cBhvr>
                                        <p:cTn id="73" dur="1" fill="hold">
                                          <p:stCondLst>
                                            <p:cond delay="499"/>
                                          </p:stCondLst>
                                        </p:cTn>
                                        <p:tgtEl>
                                          <p:spTgt spid="75"/>
                                        </p:tgtEl>
                                        <p:attrNameLst>
                                          <p:attrName>style.visibility</p:attrName>
                                        </p:attrNameLst>
                                      </p:cBhvr>
                                      <p:to>
                                        <p:strVal val="hidden"/>
                                      </p:to>
                                    </p:set>
                                  </p:childTnLst>
                                </p:cTn>
                              </p:par>
                              <p:par>
                                <p:cTn id="74" presetID="10" presetClass="entr" presetSubtype="0" fill="hold" grpId="0" nodeType="with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fade">
                                      <p:cBhvr>
                                        <p:cTn id="76" dur="500"/>
                                        <p:tgtEl>
                                          <p:spTgt spid="76"/>
                                        </p:tgtEl>
                                      </p:cBhvr>
                                    </p:animEffect>
                                  </p:childTnLst>
                                </p:cTn>
                              </p:par>
                            </p:childTnLst>
                          </p:cTn>
                        </p:par>
                        <p:par>
                          <p:cTn id="77" fill="hold">
                            <p:stCondLst>
                              <p:cond delay="7000"/>
                            </p:stCondLst>
                            <p:childTnLst>
                              <p:par>
                                <p:cTn id="78" presetID="10" presetClass="exit" presetSubtype="0" fill="hold" grpId="1" nodeType="afterEffect">
                                  <p:stCondLst>
                                    <p:cond delay="0"/>
                                  </p:stCondLst>
                                  <p:childTnLst>
                                    <p:animEffect transition="out" filter="fade">
                                      <p:cBhvr>
                                        <p:cTn id="79" dur="500"/>
                                        <p:tgtEl>
                                          <p:spTgt spid="76"/>
                                        </p:tgtEl>
                                      </p:cBhvr>
                                    </p:animEffect>
                                    <p:set>
                                      <p:cBhvr>
                                        <p:cTn id="80" dur="1" fill="hold">
                                          <p:stCondLst>
                                            <p:cond delay="499"/>
                                          </p:stCondLst>
                                        </p:cTn>
                                        <p:tgtEl>
                                          <p:spTgt spid="76"/>
                                        </p:tgtEl>
                                        <p:attrNameLst>
                                          <p:attrName>style.visibility</p:attrName>
                                        </p:attrNameLst>
                                      </p:cBhvr>
                                      <p:to>
                                        <p:strVal val="hidden"/>
                                      </p:to>
                                    </p:set>
                                  </p:childTnLst>
                                </p:cTn>
                              </p:par>
                              <p:par>
                                <p:cTn id="81" presetID="10" presetClass="entr" presetSubtype="0" fill="hold" grpId="0" nodeType="withEffect">
                                  <p:stCondLst>
                                    <p:cond delay="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500"/>
                                        <p:tgtEl>
                                          <p:spTgt spid="77"/>
                                        </p:tgtEl>
                                      </p:cBhvr>
                                    </p:animEffect>
                                  </p:childTnLst>
                                </p:cTn>
                              </p:par>
                            </p:childTnLst>
                          </p:cTn>
                        </p:par>
                        <p:par>
                          <p:cTn id="84" fill="hold">
                            <p:stCondLst>
                              <p:cond delay="7500"/>
                            </p:stCondLst>
                            <p:childTnLst>
                              <p:par>
                                <p:cTn id="85" presetID="10" presetClass="exit" presetSubtype="0" fill="hold" grpId="1" nodeType="afterEffect">
                                  <p:stCondLst>
                                    <p:cond delay="0"/>
                                  </p:stCondLst>
                                  <p:childTnLst>
                                    <p:animEffect transition="out" filter="fade">
                                      <p:cBhvr>
                                        <p:cTn id="86" dur="500"/>
                                        <p:tgtEl>
                                          <p:spTgt spid="77"/>
                                        </p:tgtEl>
                                      </p:cBhvr>
                                    </p:animEffect>
                                    <p:set>
                                      <p:cBhvr>
                                        <p:cTn id="87" dur="1" fill="hold">
                                          <p:stCondLst>
                                            <p:cond delay="499"/>
                                          </p:stCondLst>
                                        </p:cTn>
                                        <p:tgtEl>
                                          <p:spTgt spid="77"/>
                                        </p:tgtEl>
                                        <p:attrNameLst>
                                          <p:attrName>style.visibility</p:attrName>
                                        </p:attrNameLst>
                                      </p:cBhvr>
                                      <p:to>
                                        <p:strVal val="hidden"/>
                                      </p:to>
                                    </p:set>
                                  </p:childTnLst>
                                </p:cTn>
                              </p:par>
                              <p:par>
                                <p:cTn id="88" presetID="10" presetClass="entr" presetSubtype="0"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500"/>
                                        <p:tgtEl>
                                          <p:spTgt spid="78"/>
                                        </p:tgtEl>
                                      </p:cBhvr>
                                    </p:animEffect>
                                  </p:childTnLst>
                                </p:cTn>
                              </p:par>
                            </p:childTnLst>
                          </p:cTn>
                        </p:par>
                        <p:par>
                          <p:cTn id="91" fill="hold">
                            <p:stCondLst>
                              <p:cond delay="8000"/>
                            </p:stCondLst>
                            <p:childTnLst>
                              <p:par>
                                <p:cTn id="92" presetID="10" presetClass="exit" presetSubtype="0" fill="hold" grpId="1" nodeType="afterEffect">
                                  <p:stCondLst>
                                    <p:cond delay="0"/>
                                  </p:stCondLst>
                                  <p:childTnLst>
                                    <p:animEffect transition="out" filter="fade">
                                      <p:cBhvr>
                                        <p:cTn id="93" dur="500"/>
                                        <p:tgtEl>
                                          <p:spTgt spid="78"/>
                                        </p:tgtEl>
                                      </p:cBhvr>
                                    </p:animEffect>
                                    <p:set>
                                      <p:cBhvr>
                                        <p:cTn id="94" dur="1" fill="hold">
                                          <p:stCondLst>
                                            <p:cond delay="499"/>
                                          </p:stCondLst>
                                        </p:cTn>
                                        <p:tgtEl>
                                          <p:spTgt spid="78"/>
                                        </p:tgtEl>
                                        <p:attrNameLst>
                                          <p:attrName>style.visibility</p:attrName>
                                        </p:attrNameLst>
                                      </p:cBhvr>
                                      <p:to>
                                        <p:strVal val="hidden"/>
                                      </p:to>
                                    </p:set>
                                  </p:childTnLst>
                                </p:cTn>
                              </p:par>
                              <p:par>
                                <p:cTn id="95" presetID="10" presetClass="entr" presetSubtype="0" fill="hold" grpId="0" nodeType="with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fade">
                                      <p:cBhvr>
                                        <p:cTn id="97" dur="500"/>
                                        <p:tgtEl>
                                          <p:spTgt spid="79"/>
                                        </p:tgtEl>
                                      </p:cBhvr>
                                    </p:animEffect>
                                  </p:childTnLst>
                                </p:cTn>
                              </p:par>
                            </p:childTnLst>
                          </p:cTn>
                        </p:par>
                        <p:par>
                          <p:cTn id="98" fill="hold">
                            <p:stCondLst>
                              <p:cond delay="8500"/>
                            </p:stCondLst>
                            <p:childTnLst>
                              <p:par>
                                <p:cTn id="99" presetID="10" presetClass="exit" presetSubtype="0" fill="hold" grpId="1" nodeType="afterEffect">
                                  <p:stCondLst>
                                    <p:cond delay="0"/>
                                  </p:stCondLst>
                                  <p:childTnLst>
                                    <p:animEffect transition="out" filter="fade">
                                      <p:cBhvr>
                                        <p:cTn id="100" dur="500"/>
                                        <p:tgtEl>
                                          <p:spTgt spid="79"/>
                                        </p:tgtEl>
                                      </p:cBhvr>
                                    </p:animEffect>
                                    <p:set>
                                      <p:cBhvr>
                                        <p:cTn id="101" dur="1" fill="hold">
                                          <p:stCondLst>
                                            <p:cond delay="499"/>
                                          </p:stCondLst>
                                        </p:cTn>
                                        <p:tgtEl>
                                          <p:spTgt spid="79"/>
                                        </p:tgtEl>
                                        <p:attrNameLst>
                                          <p:attrName>style.visibility</p:attrName>
                                        </p:attrNameLst>
                                      </p:cBhvr>
                                      <p:to>
                                        <p:strVal val="hidden"/>
                                      </p:to>
                                    </p:set>
                                  </p:childTnLst>
                                </p:cTn>
                              </p:par>
                              <p:par>
                                <p:cTn id="102" presetID="10" presetClass="entr" presetSubtype="0" fill="hold" grpId="0" nodeType="withEffect">
                                  <p:stCondLst>
                                    <p:cond delay="0"/>
                                  </p:stCondLst>
                                  <p:childTnLst>
                                    <p:set>
                                      <p:cBhvr>
                                        <p:cTn id="103" dur="1" fill="hold">
                                          <p:stCondLst>
                                            <p:cond delay="0"/>
                                          </p:stCondLst>
                                        </p:cTn>
                                        <p:tgtEl>
                                          <p:spTgt spid="80"/>
                                        </p:tgtEl>
                                        <p:attrNameLst>
                                          <p:attrName>style.visibility</p:attrName>
                                        </p:attrNameLst>
                                      </p:cBhvr>
                                      <p:to>
                                        <p:strVal val="visible"/>
                                      </p:to>
                                    </p:set>
                                    <p:animEffect transition="in" filter="fade">
                                      <p:cBhvr>
                                        <p:cTn id="104" dur="500"/>
                                        <p:tgtEl>
                                          <p:spTgt spid="80"/>
                                        </p:tgtEl>
                                      </p:cBhvr>
                                    </p:animEffect>
                                  </p:childTnLst>
                                </p:cTn>
                              </p:par>
                            </p:childTnLst>
                          </p:cTn>
                        </p:par>
                        <p:par>
                          <p:cTn id="105" fill="hold">
                            <p:stCondLst>
                              <p:cond delay="9000"/>
                            </p:stCondLst>
                            <p:childTnLst>
                              <p:par>
                                <p:cTn id="106" presetID="10" presetClass="exit" presetSubtype="0" fill="hold" grpId="1" nodeType="afterEffect">
                                  <p:stCondLst>
                                    <p:cond delay="0"/>
                                  </p:stCondLst>
                                  <p:childTnLst>
                                    <p:animEffect transition="out" filter="fade">
                                      <p:cBhvr>
                                        <p:cTn id="107" dur="500"/>
                                        <p:tgtEl>
                                          <p:spTgt spid="80"/>
                                        </p:tgtEl>
                                      </p:cBhvr>
                                    </p:animEffect>
                                    <p:set>
                                      <p:cBhvr>
                                        <p:cTn id="108" dur="1" fill="hold">
                                          <p:stCondLst>
                                            <p:cond delay="499"/>
                                          </p:stCondLst>
                                        </p:cTn>
                                        <p:tgtEl>
                                          <p:spTgt spid="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loud"/>
          <p:cNvSpPr>
            <a:spLocks noChangeAspect="1" noEditPoints="1" noChangeArrowheads="1"/>
          </p:cNvSpPr>
          <p:nvPr/>
        </p:nvSpPr>
        <p:spPr bwMode="auto">
          <a:xfrm>
            <a:off x="4468707" y="1264920"/>
            <a:ext cx="4507930" cy="374142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0" y="11192"/>
                  <a:pt x="409" y="12169"/>
                  <a:pt x="1074" y="12702"/>
                </a:cubicBezTo>
                <a:lnTo>
                  <a:pt x="1063" y="12668"/>
                </a:lnTo>
                <a:cubicBezTo>
                  <a:pt x="685" y="13217"/>
                  <a:pt x="475" y="13940"/>
                  <a:pt x="475" y="14690"/>
                </a:cubicBezTo>
                <a:cubicBezTo>
                  <a:pt x="475" y="16325"/>
                  <a:pt x="1451" y="17650"/>
                  <a:pt x="2655" y="17650"/>
                </a:cubicBezTo>
                <a:cubicBezTo>
                  <a:pt x="2739" y="17649"/>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0"/>
                  <a:pt x="15367" y="426"/>
                  <a:pt x="14905" y="1165"/>
                </a:cubicBezTo>
                <a:lnTo>
                  <a:pt x="14909" y="1170"/>
                </a:lnTo>
                <a:cubicBezTo>
                  <a:pt x="14497" y="432"/>
                  <a:pt x="13855" y="0"/>
                  <a:pt x="13174" y="0"/>
                </a:cubicBezTo>
                <a:cubicBezTo>
                  <a:pt x="12347" y="0"/>
                  <a:pt x="11590" y="637"/>
                  <a:pt x="11221" y="1645"/>
                </a:cubicBezTo>
                <a:lnTo>
                  <a:pt x="11229" y="1694"/>
                </a:lnTo>
                <a:cubicBezTo>
                  <a:pt x="10730" y="1024"/>
                  <a:pt x="10058" y="650"/>
                  <a:pt x="9358" y="650"/>
                </a:cubicBezTo>
                <a:cubicBezTo>
                  <a:pt x="8372" y="650"/>
                  <a:pt x="7466" y="1391"/>
                  <a:pt x="7003" y="2578"/>
                </a:cubicBezTo>
                <a:lnTo>
                  <a:pt x="6995" y="2602"/>
                </a:lnTo>
                <a:cubicBezTo>
                  <a:pt x="6477" y="2189"/>
                  <a:pt x="5888" y="1972"/>
                  <a:pt x="5288" y="1972"/>
                </a:cubicBezTo>
                <a:cubicBezTo>
                  <a:pt x="3423" y="1972"/>
                  <a:pt x="1912" y="4029"/>
                  <a:pt x="1912" y="6567"/>
                </a:cubicBezTo>
                <a:cubicBezTo>
                  <a:pt x="1912"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pattFill prst="pct5">
            <a:fgClr>
              <a:srgbClr val="808080"/>
            </a:fgClr>
            <a:bgClr>
              <a:srgbClr val="FAFAFA"/>
            </a:bgClr>
          </a:pattFill>
          <a:ln w="9525">
            <a:solidFill>
              <a:srgbClr val="000000"/>
            </a:solidFill>
            <a:miter lim="800000"/>
            <a:headEnd/>
            <a:tailEnd/>
          </a:ln>
          <a:effectLst>
            <a:outerShdw dist="107763" dir="2700000" algn="ctr" rotWithShape="0">
              <a:schemeClr val="bg1">
                <a:lumMod val="8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1" name="Content Placeholder 2"/>
          <p:cNvSpPr>
            <a:spLocks noGrp="1"/>
          </p:cNvSpPr>
          <p:nvPr>
            <p:ph sz="half" idx="1"/>
          </p:nvPr>
        </p:nvSpPr>
        <p:spPr>
          <a:xfrm>
            <a:off x="457200" y="1198800"/>
            <a:ext cx="4038600" cy="3394075"/>
          </a:xfrm>
        </p:spPr>
        <p:txBody>
          <a:bodyPr/>
          <a:lstStyle/>
          <a:p>
            <a:r>
              <a:rPr lang="en-US" sz="2400" dirty="0" smtClean="0">
                <a:solidFill>
                  <a:schemeClr val="bg1">
                    <a:lumMod val="65000"/>
                  </a:schemeClr>
                </a:solidFill>
                <a:latin typeface="Arial" charset="0"/>
                <a:ea typeface="ＭＳ Ｐゴシック" pitchFamily="-112" charset="-128"/>
                <a:cs typeface="Arial" charset="0"/>
              </a:rPr>
              <a:t>Ray tracing</a:t>
            </a:r>
          </a:p>
          <a:p>
            <a:pPr lvl="1"/>
            <a:r>
              <a:rPr lang="en-US" sz="2000" dirty="0" smtClean="0">
                <a:solidFill>
                  <a:schemeClr val="bg1">
                    <a:lumMod val="65000"/>
                  </a:schemeClr>
                </a:solidFill>
                <a:latin typeface="Arial" charset="0"/>
                <a:ea typeface="ＭＳ Ｐゴシック" pitchFamily="-112" charset="-128"/>
                <a:cs typeface="Arial" charset="0"/>
              </a:rPr>
              <a:t>Efficient storage: small number of lighting rays</a:t>
            </a:r>
          </a:p>
          <a:p>
            <a:endParaRPr lang="en-US" sz="2400" dirty="0" smtClean="0">
              <a:solidFill>
                <a:schemeClr val="bg1">
                  <a:lumMod val="65000"/>
                </a:schemeClr>
              </a:solidFill>
              <a:latin typeface="Arial" charset="0"/>
              <a:ea typeface="ＭＳ Ｐゴシック" pitchFamily="-112" charset="-128"/>
              <a:cs typeface="Arial" charset="0"/>
            </a:endParaRPr>
          </a:p>
          <a:p>
            <a:r>
              <a:rPr lang="en-US" sz="2400" dirty="0" smtClean="0">
                <a:solidFill>
                  <a:schemeClr val="bg1">
                    <a:lumMod val="65000"/>
                  </a:schemeClr>
                </a:solidFill>
                <a:latin typeface="Arial" charset="0"/>
                <a:ea typeface="ＭＳ Ｐゴシック" pitchFamily="-112" charset="-128"/>
                <a:cs typeface="Arial" charset="0"/>
              </a:rPr>
              <a:t>Ray gathering</a:t>
            </a:r>
          </a:p>
          <a:p>
            <a:pPr lvl="1"/>
            <a:r>
              <a:rPr lang="en-US" sz="2000" dirty="0" smtClean="0">
                <a:solidFill>
                  <a:schemeClr val="bg1">
                    <a:lumMod val="65000"/>
                  </a:schemeClr>
                </a:solidFill>
                <a:latin typeface="Arial" charset="0"/>
                <a:ea typeface="ＭＳ Ｐゴシック" pitchFamily="-112" charset="-128"/>
                <a:cs typeface="Arial" charset="0"/>
              </a:rPr>
              <a:t>Efficient computation: small number of viewing rays</a:t>
            </a:r>
          </a:p>
        </p:txBody>
      </p:sp>
      <p:sp>
        <p:nvSpPr>
          <p:cNvPr id="186" name="Content Placeholder 2"/>
          <p:cNvSpPr>
            <a:spLocks noGrp="1"/>
          </p:cNvSpPr>
          <p:nvPr>
            <p:ph sz="half" idx="1"/>
          </p:nvPr>
        </p:nvSpPr>
        <p:spPr>
          <a:xfrm>
            <a:off x="457200" y="1198800"/>
            <a:ext cx="4038600" cy="3394075"/>
          </a:xfrm>
        </p:spPr>
        <p:txBody>
          <a:bodyPr/>
          <a:lstStyle/>
          <a:p>
            <a:r>
              <a:rPr lang="en-US" sz="2400" dirty="0" smtClean="0">
                <a:latin typeface="Arial" charset="0"/>
                <a:ea typeface="ＭＳ Ｐゴシック" pitchFamily="-112" charset="-128"/>
                <a:cs typeface="Arial" charset="0"/>
              </a:rPr>
              <a:t>Ray tracing</a:t>
            </a:r>
          </a:p>
          <a:p>
            <a:pPr lvl="1"/>
            <a:r>
              <a:rPr lang="en-US" sz="2000" dirty="0" smtClean="0">
                <a:latin typeface="Arial" charset="0"/>
                <a:ea typeface="ＭＳ Ｐゴシック" pitchFamily="-112" charset="-128"/>
                <a:cs typeface="Arial" charset="0"/>
              </a:rPr>
              <a:t>Efficient storage: small number of lighting rays</a:t>
            </a:r>
            <a:endParaRPr lang="en-US" sz="2400" dirty="0" smtClean="0">
              <a:latin typeface="Arial" charset="0"/>
              <a:ea typeface="ＭＳ Ｐゴシック" pitchFamily="-112" charset="-128"/>
              <a:cs typeface="Arial" charset="0"/>
            </a:endParaRPr>
          </a:p>
          <a:p>
            <a:endParaRPr lang="en-US" sz="2400" dirty="0" smtClean="0">
              <a:latin typeface="Arial" charset="0"/>
              <a:ea typeface="ＭＳ Ｐゴシック" pitchFamily="-112" charset="-128"/>
              <a:cs typeface="Arial" charset="0"/>
            </a:endParaRPr>
          </a:p>
          <a:p>
            <a:r>
              <a:rPr lang="en-US" sz="2400" dirty="0" smtClean="0">
                <a:latin typeface="Arial" charset="0"/>
                <a:ea typeface="ＭＳ Ｐゴシック" pitchFamily="-112" charset="-128"/>
                <a:cs typeface="Arial" charset="0"/>
              </a:rPr>
              <a:t>Ray gathering</a:t>
            </a:r>
          </a:p>
          <a:p>
            <a:pPr lvl="1"/>
            <a:r>
              <a:rPr lang="en-US" sz="2000" dirty="0" smtClean="0">
                <a:latin typeface="Arial" charset="0"/>
                <a:ea typeface="ＭＳ Ｐゴシック" pitchFamily="-112" charset="-128"/>
                <a:cs typeface="Arial" charset="0"/>
              </a:rPr>
              <a:t>Efficient computation: small number of viewing rays</a:t>
            </a:r>
          </a:p>
        </p:txBody>
      </p:sp>
      <p:sp>
        <p:nvSpPr>
          <p:cNvPr id="17410" name="Title 1"/>
          <p:cNvSpPr>
            <a:spLocks noGrp="1"/>
          </p:cNvSpPr>
          <p:nvPr>
            <p:ph type="title"/>
          </p:nvPr>
        </p:nvSpPr>
        <p:spPr/>
        <p:txBody>
          <a:bodyPr/>
          <a:lstStyle/>
          <a:p>
            <a:r>
              <a:rPr lang="en-US" dirty="0" smtClean="0">
                <a:latin typeface="Arial" charset="0"/>
                <a:cs typeface="Arial" charset="0"/>
              </a:rPr>
              <a:t>Our Solution: Line Space Gathering</a:t>
            </a:r>
          </a:p>
        </p:txBody>
      </p:sp>
      <p:pic>
        <p:nvPicPr>
          <p:cNvPr id="1026" name="Picture 2" descr="C:\Users\sunxin\AppData\Local\Microsoft\Windows\Temporary Internet Files\Content.IE5\K7A5KPB4\MC90002374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0893" y="1200150"/>
            <a:ext cx="361273" cy="48012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unxin\AppData\Local\Microsoft\Windows\Temporary Internet Files\Content.IE5\K7A5KPB4\MC900352244[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586610" y="2468586"/>
            <a:ext cx="404642" cy="468532"/>
          </a:xfrm>
          <a:prstGeom prst="rect">
            <a:avLst/>
          </a:prstGeom>
          <a:noFill/>
          <a:extLst>
            <a:ext uri="{909E8E84-426E-40DD-AFC4-6F175D3DCCD1}">
              <a14:hiddenFill xmlns:a14="http://schemas.microsoft.com/office/drawing/2010/main">
                <a:solidFill>
                  <a:srgbClr val="FFFFFF"/>
                </a:solidFill>
              </a14:hiddenFill>
            </a:ext>
          </a:extLst>
        </p:spPr>
      </p:pic>
      <p:grpSp>
        <p:nvGrpSpPr>
          <p:cNvPr id="1025" name="Group 1024"/>
          <p:cNvGrpSpPr/>
          <p:nvPr/>
        </p:nvGrpSpPr>
        <p:grpSpPr>
          <a:xfrm>
            <a:off x="4865688" y="1528763"/>
            <a:ext cx="3109912" cy="3065462"/>
            <a:chOff x="5348288" y="1528763"/>
            <a:chExt cx="3109912" cy="3065462"/>
          </a:xfrm>
        </p:grpSpPr>
        <p:cxnSp>
          <p:nvCxnSpPr>
            <p:cNvPr id="3" name="Straight Arrow Connector 2"/>
            <p:cNvCxnSpPr/>
            <p:nvPr/>
          </p:nvCxnSpPr>
          <p:spPr>
            <a:xfrm flipH="1">
              <a:off x="5348288" y="1528763"/>
              <a:ext cx="2428994" cy="2029823"/>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6069051" y="1680272"/>
              <a:ext cx="1898613" cy="2663128"/>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7118350" y="1808479"/>
              <a:ext cx="1066008" cy="2749233"/>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7967664" y="1880446"/>
              <a:ext cx="490536" cy="2713779"/>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grpSp>
      <p:cxnSp>
        <p:nvCxnSpPr>
          <p:cNvPr id="163" name="Straight Arrow Connector 162"/>
          <p:cNvCxnSpPr/>
          <p:nvPr/>
        </p:nvCxnSpPr>
        <p:spPr>
          <a:xfrm>
            <a:off x="5055340" y="2647617"/>
            <a:ext cx="3148860" cy="1213495"/>
          </a:xfrm>
          <a:prstGeom prst="straightConnector1">
            <a:avLst/>
          </a:prstGeom>
          <a:ln w="12700">
            <a:solidFill>
              <a:schemeClr val="accent1"/>
            </a:solidFill>
            <a:tailEnd type="stealth"/>
          </a:ln>
          <a:effectLst/>
        </p:spPr>
        <p:style>
          <a:lnRef idx="2">
            <a:schemeClr val="accent1"/>
          </a:lnRef>
          <a:fillRef idx="0">
            <a:schemeClr val="accent1"/>
          </a:fillRef>
          <a:effectRef idx="1">
            <a:schemeClr val="accent1"/>
          </a:effectRef>
          <a:fontRef idx="minor">
            <a:schemeClr val="tx1"/>
          </a:fontRef>
        </p:style>
      </p:cxnSp>
      <p:grpSp>
        <p:nvGrpSpPr>
          <p:cNvPr id="1028" name="Group 1027"/>
          <p:cNvGrpSpPr/>
          <p:nvPr/>
        </p:nvGrpSpPr>
        <p:grpSpPr>
          <a:xfrm>
            <a:off x="5632069" y="2845329"/>
            <a:ext cx="2066969" cy="839847"/>
            <a:chOff x="6114669" y="2845329"/>
            <a:chExt cx="2066969" cy="839847"/>
          </a:xfrm>
        </p:grpSpPr>
        <p:sp>
          <p:nvSpPr>
            <p:cNvPr id="179" name="Oval 178"/>
            <p:cNvSpPr/>
            <p:nvPr/>
          </p:nvSpPr>
          <p:spPr>
            <a:xfrm rot="15546585">
              <a:off x="6116101" y="2843897"/>
              <a:ext cx="77917" cy="8078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80" name="Oval 179"/>
            <p:cNvSpPr/>
            <p:nvPr/>
          </p:nvSpPr>
          <p:spPr>
            <a:xfrm rot="15546585">
              <a:off x="6870170" y="3136702"/>
              <a:ext cx="77917" cy="8078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81" name="Oval 180"/>
            <p:cNvSpPr/>
            <p:nvPr/>
          </p:nvSpPr>
          <p:spPr>
            <a:xfrm rot="15546585">
              <a:off x="7526046" y="3390917"/>
              <a:ext cx="77917" cy="8078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82" name="Oval 181"/>
            <p:cNvSpPr/>
            <p:nvPr/>
          </p:nvSpPr>
          <p:spPr>
            <a:xfrm rot="15546585">
              <a:off x="8102289" y="3605827"/>
              <a:ext cx="77917" cy="8078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grpSp>
    </p:spTree>
    <p:extLst>
      <p:ext uri="{BB962C8B-B14F-4D97-AF65-F5344CB8AC3E}">
        <p14:creationId xmlns:p14="http://schemas.microsoft.com/office/powerpoint/2010/main" val="389434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xEl>
                                              <p:pRg st="0" end="0"/>
                                            </p:txEl>
                                          </p:spTgt>
                                        </p:tgtEl>
                                        <p:attrNameLst>
                                          <p:attrName>style.visibility</p:attrName>
                                        </p:attrNameLst>
                                      </p:cBhvr>
                                      <p:to>
                                        <p:strVal val="visible"/>
                                      </p:to>
                                    </p:set>
                                    <p:animEffect transition="in" filter="fade">
                                      <p:cBhvr>
                                        <p:cTn id="7" dur="500"/>
                                        <p:tgtEl>
                                          <p:spTgt spid="18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6">
                                            <p:txEl>
                                              <p:pRg st="1" end="1"/>
                                            </p:txEl>
                                          </p:spTgt>
                                        </p:tgtEl>
                                        <p:attrNameLst>
                                          <p:attrName>style.visibility</p:attrName>
                                        </p:attrNameLst>
                                      </p:cBhvr>
                                      <p:to>
                                        <p:strVal val="visible"/>
                                      </p:to>
                                    </p:set>
                                    <p:animEffect transition="in" filter="fade">
                                      <p:cBhvr>
                                        <p:cTn id="10" dur="500"/>
                                        <p:tgtEl>
                                          <p:spTgt spid="18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childTnLst>
                          </p:cTn>
                        </p:par>
                        <p:par>
                          <p:cTn id="14" fill="hold">
                            <p:stCondLst>
                              <p:cond delay="500"/>
                            </p:stCondLst>
                            <p:childTnLst>
                              <p:par>
                                <p:cTn id="15" presetID="10" presetClass="entr" presetSubtype="0" fill="hold" nodeType="afterEffect">
                                  <p:stCondLst>
                                    <p:cond delay="50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1000"/>
                                        <p:tgtEl>
                                          <p:spTgt spid="1026"/>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1025"/>
                                        </p:tgtEl>
                                        <p:attrNameLst>
                                          <p:attrName>style.visibility</p:attrName>
                                        </p:attrNameLst>
                                      </p:cBhvr>
                                      <p:to>
                                        <p:strVal val="visible"/>
                                      </p:to>
                                    </p:set>
                                    <p:animEffect transition="in" filter="wipe(up)">
                                      <p:cBhvr>
                                        <p:cTn id="21" dur="1000"/>
                                        <p:tgtEl>
                                          <p:spTgt spid="102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86">
                                            <p:txEl>
                                              <p:pRg st="3" end="3"/>
                                            </p:txEl>
                                          </p:spTgt>
                                        </p:tgtEl>
                                        <p:attrNameLst>
                                          <p:attrName>style.visibility</p:attrName>
                                        </p:attrNameLst>
                                      </p:cBhvr>
                                      <p:to>
                                        <p:strVal val="visible"/>
                                      </p:to>
                                    </p:set>
                                    <p:animEffect transition="in" filter="fade">
                                      <p:cBhvr>
                                        <p:cTn id="26" dur="500"/>
                                        <p:tgtEl>
                                          <p:spTgt spid="186">
                                            <p:txEl>
                                              <p:pRg st="3" end="3"/>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6">
                                            <p:txEl>
                                              <p:pRg st="4" end="4"/>
                                            </p:txEl>
                                          </p:spTgt>
                                        </p:tgtEl>
                                        <p:attrNameLst>
                                          <p:attrName>style.visibility</p:attrName>
                                        </p:attrNameLst>
                                      </p:cBhvr>
                                      <p:to>
                                        <p:strVal val="visible"/>
                                      </p:to>
                                    </p:set>
                                    <p:animEffect transition="in" filter="fade">
                                      <p:cBhvr>
                                        <p:cTn id="29" dur="500"/>
                                        <p:tgtEl>
                                          <p:spTgt spid="186">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fade">
                                      <p:cBhvr>
                                        <p:cTn id="32" dur="1000"/>
                                        <p:tgtEl>
                                          <p:spTgt spid="1027"/>
                                        </p:tgtEl>
                                      </p:cBhvr>
                                    </p:animEffect>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163"/>
                                        </p:tgtEl>
                                        <p:attrNameLst>
                                          <p:attrName>style.visibility</p:attrName>
                                        </p:attrNameLst>
                                      </p:cBhvr>
                                      <p:to>
                                        <p:strVal val="visible"/>
                                      </p:to>
                                    </p:set>
                                    <p:animEffect transition="in" filter="wipe(left)">
                                      <p:cBhvr>
                                        <p:cTn id="36" dur="1000"/>
                                        <p:tgtEl>
                                          <p:spTgt spid="163"/>
                                        </p:tgtEl>
                                      </p:cBhvr>
                                    </p:animEffect>
                                  </p:childTnLst>
                                </p:cTn>
                              </p:par>
                            </p:childTnLst>
                          </p:cTn>
                        </p:par>
                        <p:par>
                          <p:cTn id="37" fill="hold">
                            <p:stCondLst>
                              <p:cond delay="2000"/>
                            </p:stCondLst>
                            <p:childTnLst>
                              <p:par>
                                <p:cTn id="38" presetID="22" presetClass="entr" presetSubtype="8" fill="hold" nodeType="afterEffect">
                                  <p:stCondLst>
                                    <p:cond delay="500"/>
                                  </p:stCondLst>
                                  <p:childTnLst>
                                    <p:set>
                                      <p:cBhvr>
                                        <p:cTn id="39" dur="1" fill="hold">
                                          <p:stCondLst>
                                            <p:cond delay="0"/>
                                          </p:stCondLst>
                                        </p:cTn>
                                        <p:tgtEl>
                                          <p:spTgt spid="1028"/>
                                        </p:tgtEl>
                                        <p:attrNameLst>
                                          <p:attrName>style.visibility</p:attrName>
                                        </p:attrNameLst>
                                      </p:cBhvr>
                                      <p:to>
                                        <p:strVal val="visible"/>
                                      </p:to>
                                    </p:set>
                                    <p:animEffect transition="in" filter="wipe(left)">
                                      <p:cBhvr>
                                        <p:cTn id="40"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US" dirty="0"/>
          </a:p>
        </p:txBody>
      </p:sp>
      <p:pic>
        <p:nvPicPr>
          <p:cNvPr id="5" name="Content Placeholder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7657" y="1202945"/>
            <a:ext cx="3337686" cy="3337686"/>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6" name="Content Placeholder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98657" y="1202945"/>
            <a:ext cx="3337686" cy="3337686"/>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16"/>
          <p:cNvSpPr txBox="1">
            <a:spLocks noChangeArrowheads="1"/>
          </p:cNvSpPr>
          <p:nvPr/>
        </p:nvSpPr>
        <p:spPr bwMode="auto">
          <a:xfrm>
            <a:off x="1270817" y="4624070"/>
            <a:ext cx="241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108" charset="0"/>
                <a:cs typeface="Arial" charset="0"/>
              </a:defRPr>
            </a:lvl1pPr>
            <a:lvl2pPr marL="742950" indent="-285750" eaLnBrk="0" hangingPunct="0">
              <a:defRPr>
                <a:solidFill>
                  <a:schemeClr val="tx1"/>
                </a:solidFill>
                <a:latin typeface="Calibri" pitchFamily="-108" charset="0"/>
                <a:cs typeface="Arial" charset="0"/>
              </a:defRPr>
            </a:lvl2pPr>
            <a:lvl3pPr marL="1143000" indent="-228600" eaLnBrk="0" hangingPunct="0">
              <a:defRPr>
                <a:solidFill>
                  <a:schemeClr val="tx1"/>
                </a:solidFill>
                <a:latin typeface="Calibri" pitchFamily="-108" charset="0"/>
                <a:cs typeface="Arial" charset="0"/>
              </a:defRPr>
            </a:lvl3pPr>
            <a:lvl4pPr marL="1600200" indent="-228600" eaLnBrk="0" hangingPunct="0">
              <a:defRPr>
                <a:solidFill>
                  <a:schemeClr val="tx1"/>
                </a:solidFill>
                <a:latin typeface="Calibri" pitchFamily="-108" charset="0"/>
                <a:cs typeface="Arial" charset="0"/>
              </a:defRPr>
            </a:lvl4pPr>
            <a:lvl5pPr marL="2057400" indent="-228600" eaLnBrk="0" hangingPunct="0">
              <a:defRPr>
                <a:solidFill>
                  <a:schemeClr val="tx1"/>
                </a:solidFill>
                <a:latin typeface="Calibri" pitchFamily="-108" charset="0"/>
                <a:cs typeface="Arial" charset="0"/>
              </a:defRPr>
            </a:lvl5pPr>
            <a:lvl6pPr marL="2514600" indent="-228600" eaLnBrk="0" fontAlgn="base" hangingPunct="0">
              <a:spcBef>
                <a:spcPct val="0"/>
              </a:spcBef>
              <a:spcAft>
                <a:spcPct val="0"/>
              </a:spcAft>
              <a:defRPr>
                <a:solidFill>
                  <a:schemeClr val="tx1"/>
                </a:solidFill>
                <a:latin typeface="Calibri" pitchFamily="-108" charset="0"/>
                <a:cs typeface="Arial" charset="0"/>
              </a:defRPr>
            </a:lvl6pPr>
            <a:lvl7pPr marL="2971800" indent="-228600" eaLnBrk="0" fontAlgn="base" hangingPunct="0">
              <a:spcBef>
                <a:spcPct val="0"/>
              </a:spcBef>
              <a:spcAft>
                <a:spcPct val="0"/>
              </a:spcAft>
              <a:defRPr>
                <a:solidFill>
                  <a:schemeClr val="tx1"/>
                </a:solidFill>
                <a:latin typeface="Calibri" pitchFamily="-108" charset="0"/>
                <a:cs typeface="Arial" charset="0"/>
              </a:defRPr>
            </a:lvl7pPr>
            <a:lvl8pPr marL="3429000" indent="-228600" eaLnBrk="0" fontAlgn="base" hangingPunct="0">
              <a:spcBef>
                <a:spcPct val="0"/>
              </a:spcBef>
              <a:spcAft>
                <a:spcPct val="0"/>
              </a:spcAft>
              <a:defRPr>
                <a:solidFill>
                  <a:schemeClr val="tx1"/>
                </a:solidFill>
                <a:latin typeface="Calibri" pitchFamily="-108" charset="0"/>
                <a:cs typeface="Arial" charset="0"/>
              </a:defRPr>
            </a:lvl8pPr>
            <a:lvl9pPr marL="3886200" indent="-228600" eaLnBrk="0" fontAlgn="base" hangingPunct="0">
              <a:spcBef>
                <a:spcPct val="0"/>
              </a:spcBef>
              <a:spcAft>
                <a:spcPct val="0"/>
              </a:spcAft>
              <a:defRPr>
                <a:solidFill>
                  <a:schemeClr val="tx1"/>
                </a:solidFill>
                <a:latin typeface="Calibri" pitchFamily="-108" charset="0"/>
                <a:cs typeface="Arial" charset="0"/>
              </a:defRPr>
            </a:lvl9pPr>
          </a:lstStyle>
          <a:p>
            <a:pPr eaLnBrk="1" hangingPunct="1"/>
            <a:r>
              <a:rPr lang="en-US" b="1" dirty="0">
                <a:latin typeface="Cambria" pitchFamily="18" charset="0"/>
              </a:rPr>
              <a:t>Line Space Gathering</a:t>
            </a:r>
          </a:p>
        </p:txBody>
      </p:sp>
      <p:sp>
        <p:nvSpPr>
          <p:cNvPr id="8" name="TextBox 19"/>
          <p:cNvSpPr txBox="1">
            <a:spLocks noChangeArrowheads="1"/>
          </p:cNvSpPr>
          <p:nvPr/>
        </p:nvSpPr>
        <p:spPr bwMode="auto">
          <a:xfrm>
            <a:off x="5095467" y="4624070"/>
            <a:ext cx="31440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108" charset="0"/>
                <a:cs typeface="Arial" charset="0"/>
              </a:defRPr>
            </a:lvl1pPr>
            <a:lvl2pPr marL="742950" indent="-285750" eaLnBrk="0" hangingPunct="0">
              <a:defRPr>
                <a:solidFill>
                  <a:schemeClr val="tx1"/>
                </a:solidFill>
                <a:latin typeface="Calibri" pitchFamily="-108" charset="0"/>
                <a:cs typeface="Arial" charset="0"/>
              </a:defRPr>
            </a:lvl2pPr>
            <a:lvl3pPr marL="1143000" indent="-228600" eaLnBrk="0" hangingPunct="0">
              <a:defRPr>
                <a:solidFill>
                  <a:schemeClr val="tx1"/>
                </a:solidFill>
                <a:latin typeface="Calibri" pitchFamily="-108" charset="0"/>
                <a:cs typeface="Arial" charset="0"/>
              </a:defRPr>
            </a:lvl3pPr>
            <a:lvl4pPr marL="1600200" indent="-228600" eaLnBrk="0" hangingPunct="0">
              <a:defRPr>
                <a:solidFill>
                  <a:schemeClr val="tx1"/>
                </a:solidFill>
                <a:latin typeface="Calibri" pitchFamily="-108" charset="0"/>
                <a:cs typeface="Arial" charset="0"/>
              </a:defRPr>
            </a:lvl4pPr>
            <a:lvl5pPr marL="2057400" indent="-228600" eaLnBrk="0" hangingPunct="0">
              <a:defRPr>
                <a:solidFill>
                  <a:schemeClr val="tx1"/>
                </a:solidFill>
                <a:latin typeface="Calibri" pitchFamily="-108" charset="0"/>
                <a:cs typeface="Arial" charset="0"/>
              </a:defRPr>
            </a:lvl5pPr>
            <a:lvl6pPr marL="2514600" indent="-228600" eaLnBrk="0" fontAlgn="base" hangingPunct="0">
              <a:spcBef>
                <a:spcPct val="0"/>
              </a:spcBef>
              <a:spcAft>
                <a:spcPct val="0"/>
              </a:spcAft>
              <a:defRPr>
                <a:solidFill>
                  <a:schemeClr val="tx1"/>
                </a:solidFill>
                <a:latin typeface="Calibri" pitchFamily="-108" charset="0"/>
                <a:cs typeface="Arial" charset="0"/>
              </a:defRPr>
            </a:lvl6pPr>
            <a:lvl7pPr marL="2971800" indent="-228600" eaLnBrk="0" fontAlgn="base" hangingPunct="0">
              <a:spcBef>
                <a:spcPct val="0"/>
              </a:spcBef>
              <a:spcAft>
                <a:spcPct val="0"/>
              </a:spcAft>
              <a:defRPr>
                <a:solidFill>
                  <a:schemeClr val="tx1"/>
                </a:solidFill>
                <a:latin typeface="Calibri" pitchFamily="-108" charset="0"/>
                <a:cs typeface="Arial" charset="0"/>
              </a:defRPr>
            </a:lvl7pPr>
            <a:lvl8pPr marL="3429000" indent="-228600" eaLnBrk="0" fontAlgn="base" hangingPunct="0">
              <a:spcBef>
                <a:spcPct val="0"/>
              </a:spcBef>
              <a:spcAft>
                <a:spcPct val="0"/>
              </a:spcAft>
              <a:defRPr>
                <a:solidFill>
                  <a:schemeClr val="tx1"/>
                </a:solidFill>
                <a:latin typeface="Calibri" pitchFamily="-108" charset="0"/>
                <a:cs typeface="Arial" charset="0"/>
              </a:defRPr>
            </a:lvl8pPr>
            <a:lvl9pPr marL="3886200" indent="-228600" eaLnBrk="0" fontAlgn="base" hangingPunct="0">
              <a:spcBef>
                <a:spcPct val="0"/>
              </a:spcBef>
              <a:spcAft>
                <a:spcPct val="0"/>
              </a:spcAft>
              <a:defRPr>
                <a:solidFill>
                  <a:schemeClr val="tx1"/>
                </a:solidFill>
                <a:latin typeface="Calibri" pitchFamily="-108" charset="0"/>
                <a:cs typeface="Arial" charset="0"/>
              </a:defRPr>
            </a:lvl9pPr>
          </a:lstStyle>
          <a:p>
            <a:pPr eaLnBrk="1" hangingPunct="1"/>
            <a:r>
              <a:rPr lang="en-US" b="1" dirty="0">
                <a:latin typeface="Cambria" pitchFamily="18" charset="0"/>
              </a:rPr>
              <a:t>Volumetric Photon Mapping</a:t>
            </a:r>
          </a:p>
        </p:txBody>
      </p:sp>
      <p:sp>
        <p:nvSpPr>
          <p:cNvPr id="9" name="Rounded Rectangle 8"/>
          <p:cNvSpPr/>
          <p:nvPr/>
        </p:nvSpPr>
        <p:spPr>
          <a:xfrm>
            <a:off x="877120" y="4008120"/>
            <a:ext cx="3213048" cy="486728"/>
          </a:xfrm>
          <a:prstGeom prst="roundRect">
            <a:avLst/>
          </a:prstGeom>
          <a:solidFill>
            <a:schemeClr val="accent1">
              <a:alpha val="60000"/>
            </a:schemeClr>
          </a:solidFill>
          <a:ln>
            <a:solidFill>
              <a:schemeClr val="accent1">
                <a:shade val="50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rgbClr val="FF0000"/>
                </a:solidFill>
                <a:latin typeface="Cambria" pitchFamily="18" charset="0"/>
              </a:rPr>
              <a:t>3.7 min                    &lt; 800 </a:t>
            </a:r>
            <a:r>
              <a:rPr lang="en-US" sz="1200" b="1" dirty="0" err="1">
                <a:solidFill>
                  <a:srgbClr val="FF0000"/>
                </a:solidFill>
                <a:latin typeface="Cambria" pitchFamily="18" charset="0"/>
              </a:rPr>
              <a:t>MBytes</a:t>
            </a:r>
            <a:endParaRPr lang="en-US" sz="1200" b="1" dirty="0">
              <a:solidFill>
                <a:srgbClr val="FF0000"/>
              </a:solidFill>
              <a:latin typeface="Cambria" pitchFamily="18" charset="0"/>
            </a:endParaRPr>
          </a:p>
          <a:p>
            <a:pPr algn="ctr">
              <a:defRPr/>
            </a:pPr>
            <a:r>
              <a:rPr lang="en-US" sz="1200" b="1" dirty="0" err="1">
                <a:solidFill>
                  <a:srgbClr val="FF0000"/>
                </a:solidFill>
                <a:latin typeface="Cambria" pitchFamily="18" charset="0"/>
              </a:rPr>
              <a:t>Nvidia</a:t>
            </a:r>
            <a:r>
              <a:rPr lang="en-US" sz="1200" b="1" dirty="0">
                <a:solidFill>
                  <a:srgbClr val="FF0000"/>
                </a:solidFill>
                <a:latin typeface="Cambria" pitchFamily="18" charset="0"/>
              </a:rPr>
              <a:t> GeForce GTX 280 </a:t>
            </a:r>
            <a:r>
              <a:rPr lang="en-US" sz="1200" b="1" dirty="0" smtClean="0">
                <a:solidFill>
                  <a:srgbClr val="FF0000"/>
                </a:solidFill>
                <a:latin typeface="Cambria" pitchFamily="18" charset="0"/>
              </a:rPr>
              <a:t>GPU</a:t>
            </a:r>
            <a:endParaRPr lang="en-US" sz="1200" b="1" dirty="0">
              <a:solidFill>
                <a:srgbClr val="FF0000"/>
              </a:solidFill>
              <a:latin typeface="Cambria" pitchFamily="18" charset="0"/>
            </a:endParaRPr>
          </a:p>
        </p:txBody>
      </p:sp>
      <p:sp>
        <p:nvSpPr>
          <p:cNvPr id="10" name="Rounded Rectangle 9"/>
          <p:cNvSpPr/>
          <p:nvPr/>
        </p:nvSpPr>
        <p:spPr>
          <a:xfrm>
            <a:off x="5053833" y="4008120"/>
            <a:ext cx="3213047" cy="486728"/>
          </a:xfrm>
          <a:prstGeom prst="roundRect">
            <a:avLst/>
          </a:prstGeom>
          <a:solidFill>
            <a:schemeClr val="accent1">
              <a:alpha val="60000"/>
            </a:schemeClr>
          </a:solidFill>
          <a:ln>
            <a:solidFill>
              <a:schemeClr val="accent1">
                <a:shade val="50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rgbClr val="FF0000"/>
                </a:solidFill>
                <a:latin typeface="Cambria" pitchFamily="18" charset="0"/>
              </a:rPr>
              <a:t>729 min </a:t>
            </a:r>
            <a:r>
              <a:rPr lang="en-US" sz="1200" b="1" dirty="0" smtClean="0">
                <a:solidFill>
                  <a:srgbClr val="FF0000"/>
                </a:solidFill>
                <a:latin typeface="Cambria" pitchFamily="18" charset="0"/>
              </a:rPr>
              <a:t>                   </a:t>
            </a:r>
            <a:r>
              <a:rPr lang="en-US" sz="1200" b="1" dirty="0">
                <a:solidFill>
                  <a:srgbClr val="FF0000"/>
                </a:solidFill>
                <a:latin typeface="Cambria" pitchFamily="18" charset="0"/>
              </a:rPr>
              <a:t>7.1 </a:t>
            </a:r>
            <a:r>
              <a:rPr lang="en-US" sz="1200" b="1" dirty="0" err="1">
                <a:solidFill>
                  <a:srgbClr val="FF0000"/>
                </a:solidFill>
                <a:latin typeface="Cambria" pitchFamily="18" charset="0"/>
              </a:rPr>
              <a:t>GBytes</a:t>
            </a:r>
            <a:endParaRPr lang="en-US" sz="1200" b="1" dirty="0">
              <a:solidFill>
                <a:srgbClr val="FF0000"/>
              </a:solidFill>
              <a:latin typeface="Cambria" pitchFamily="18" charset="0"/>
            </a:endParaRPr>
          </a:p>
          <a:p>
            <a:pPr algn="ctr">
              <a:defRPr/>
            </a:pPr>
            <a:r>
              <a:rPr lang="en-US" sz="1200" b="1" dirty="0">
                <a:solidFill>
                  <a:srgbClr val="FF0000"/>
                </a:solidFill>
                <a:latin typeface="Cambria" pitchFamily="18" charset="0"/>
              </a:rPr>
              <a:t>Dual Intel Xeon X5470 quad-core CPUs</a:t>
            </a:r>
          </a:p>
        </p:txBody>
      </p:sp>
    </p:spTree>
    <p:extLst>
      <p:ext uri="{BB962C8B-B14F-4D97-AF65-F5344CB8AC3E}">
        <p14:creationId xmlns:p14="http://schemas.microsoft.com/office/powerpoint/2010/main" val="250157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215" y="2942941"/>
            <a:ext cx="1388427" cy="1388427"/>
          </a:xfrm>
          <a:prstGeom prst="rect">
            <a:avLst/>
          </a:prstGeom>
          <a:noFill/>
          <a:ln w="25400">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4297" y="3181588"/>
            <a:ext cx="1388427" cy="1388427"/>
          </a:xfrm>
          <a:prstGeom prst="rect">
            <a:avLst/>
          </a:prstGeom>
          <a:noFill/>
          <a:ln w="25400">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Content Placeholder 2"/>
          <p:cNvSpPr>
            <a:spLocks noGrp="1"/>
          </p:cNvSpPr>
          <p:nvPr>
            <p:ph sz="half" idx="1"/>
          </p:nvPr>
        </p:nvSpPr>
        <p:spPr>
          <a:xfrm>
            <a:off x="457200" y="1198800"/>
            <a:ext cx="4038600" cy="3394075"/>
          </a:xfrm>
        </p:spPr>
        <p:txBody>
          <a:bodyPr/>
          <a:lstStyle/>
          <a:p>
            <a:r>
              <a:rPr lang="en-US" sz="2000" dirty="0" smtClean="0">
                <a:latin typeface="Arial" charset="0"/>
                <a:ea typeface="ＭＳ Ｐゴシック" pitchFamily="-112" charset="-128"/>
                <a:cs typeface="Arial" charset="0"/>
              </a:rPr>
              <a:t>Offline rendering</a:t>
            </a:r>
          </a:p>
          <a:p>
            <a:pPr lvl="1"/>
            <a:r>
              <a:rPr lang="en-US" sz="1800" dirty="0">
                <a:latin typeface="Arial" charset="0"/>
                <a:ea typeface="ＭＳ Ｐゴシック" pitchFamily="-112" charset="-128"/>
                <a:cs typeface="Arial" charset="0"/>
              </a:rPr>
              <a:t>Volumetric photon mapping</a:t>
            </a:r>
          </a:p>
          <a:p>
            <a:pPr lvl="1"/>
            <a:r>
              <a:rPr lang="fr-FR" sz="1800" dirty="0" err="1" smtClean="0">
                <a:latin typeface="Arial" charset="0"/>
                <a:ea typeface="ＭＳ Ｐゴシック" pitchFamily="-112" charset="-128"/>
                <a:cs typeface="Arial" charset="0"/>
              </a:rPr>
              <a:t>Beam</a:t>
            </a:r>
            <a:r>
              <a:rPr lang="fr-FR" sz="1800" dirty="0" smtClean="0">
                <a:latin typeface="Arial" charset="0"/>
                <a:ea typeface="ＭＳ Ｐゴシック" pitchFamily="-112" charset="-128"/>
                <a:cs typeface="Arial" charset="0"/>
              </a:rPr>
              <a:t> </a:t>
            </a:r>
            <a:r>
              <a:rPr lang="fr-FR" sz="1800" dirty="0">
                <a:latin typeface="Arial" charset="0"/>
                <a:ea typeface="ＭＳ Ｐゴシック" pitchFamily="-112" charset="-128"/>
                <a:cs typeface="Arial" charset="0"/>
              </a:rPr>
              <a:t>radiance estimation</a:t>
            </a:r>
          </a:p>
          <a:p>
            <a:endParaRPr lang="en-US" sz="2000" dirty="0" smtClean="0">
              <a:latin typeface="Arial" charset="0"/>
              <a:ea typeface="ＭＳ Ｐゴシック" pitchFamily="-112" charset="-128"/>
              <a:cs typeface="Arial" charset="0"/>
            </a:endParaRPr>
          </a:p>
          <a:p>
            <a:endParaRPr lang="en-US" sz="2000" dirty="0" smtClean="0">
              <a:latin typeface="Arial" charset="0"/>
              <a:ea typeface="ＭＳ Ｐゴシック" pitchFamily="-112" charset="-128"/>
              <a:cs typeface="Arial" charset="0"/>
            </a:endParaRPr>
          </a:p>
          <a:p>
            <a:r>
              <a:rPr lang="en-US" sz="2000" dirty="0" smtClean="0">
                <a:latin typeface="Arial" charset="0"/>
                <a:ea typeface="ＭＳ Ｐゴシック" pitchFamily="-112" charset="-128"/>
                <a:cs typeface="Arial" charset="0"/>
              </a:rPr>
              <a:t>Interactive rendering</a:t>
            </a:r>
          </a:p>
          <a:p>
            <a:pPr lvl="1"/>
            <a:r>
              <a:rPr lang="da-DK" sz="1800" dirty="0">
                <a:latin typeface="Arial" charset="0"/>
                <a:ea typeface="ＭＳ Ｐゴシック" pitchFamily="-112" charset="-128"/>
                <a:cs typeface="Arial" charset="0"/>
              </a:rPr>
              <a:t>Screen-space rendering</a:t>
            </a:r>
          </a:p>
          <a:p>
            <a:pPr lvl="1"/>
            <a:r>
              <a:rPr lang="da-DK" sz="1800" dirty="0" smtClean="0">
                <a:latin typeface="Arial" charset="0"/>
                <a:ea typeface="ＭＳ Ｐゴシック" pitchFamily="-112" charset="-128"/>
                <a:cs typeface="Arial" charset="0"/>
              </a:rPr>
              <a:t>Eikonal </a:t>
            </a:r>
            <a:r>
              <a:rPr lang="da-DK" sz="1800" dirty="0">
                <a:latin typeface="Arial" charset="0"/>
                <a:ea typeface="ＭＳ Ｐゴシック" pitchFamily="-112" charset="-128"/>
                <a:cs typeface="Arial" charset="0"/>
              </a:rPr>
              <a:t>rendering</a:t>
            </a:r>
          </a:p>
          <a:p>
            <a:pPr lvl="1"/>
            <a:r>
              <a:rPr lang="da-DK" sz="1800" dirty="0" smtClean="0">
                <a:latin typeface="Arial" charset="0"/>
                <a:ea typeface="ＭＳ Ｐゴシック" pitchFamily="-112" charset="-128"/>
                <a:cs typeface="Arial" charset="0"/>
              </a:rPr>
              <a:t>Triangle </a:t>
            </a:r>
            <a:r>
              <a:rPr lang="da-DK" sz="1800" dirty="0">
                <a:latin typeface="Arial" charset="0"/>
                <a:ea typeface="ＭＳ Ｐゴシック" pitchFamily="-112" charset="-128"/>
                <a:cs typeface="Arial" charset="0"/>
              </a:rPr>
              <a:t>mesh boundaries</a:t>
            </a:r>
          </a:p>
          <a:p>
            <a:pPr lvl="1"/>
            <a:endParaRPr lang="da-DK" sz="2000" dirty="0">
              <a:latin typeface="Arial" charset="0"/>
              <a:ea typeface="ＭＳ Ｐゴシック" pitchFamily="-112" charset="-128"/>
              <a:cs typeface="Arial" charset="0"/>
            </a:endParaRPr>
          </a:p>
        </p:txBody>
      </p:sp>
      <p:sp>
        <p:nvSpPr>
          <p:cNvPr id="17410" name="Title 1"/>
          <p:cNvSpPr>
            <a:spLocks noGrp="1"/>
          </p:cNvSpPr>
          <p:nvPr>
            <p:ph type="title"/>
          </p:nvPr>
        </p:nvSpPr>
        <p:spPr/>
        <p:txBody>
          <a:bodyPr/>
          <a:lstStyle/>
          <a:p>
            <a:r>
              <a:rPr lang="en-US" dirty="0" smtClean="0">
                <a:latin typeface="Arial" charset="0"/>
                <a:cs typeface="Arial" charset="0"/>
              </a:rPr>
              <a:t>Previous Work</a:t>
            </a:r>
          </a:p>
        </p:txBody>
      </p:sp>
      <p:pic>
        <p:nvPicPr>
          <p:cNvPr id="6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4216" y="1134263"/>
            <a:ext cx="1731374" cy="1298296"/>
          </a:xfrm>
          <a:prstGeom prst="rect">
            <a:avLst/>
          </a:prstGeom>
          <a:noFill/>
          <a:ln w="25400">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4638" y="1451088"/>
            <a:ext cx="1731374" cy="1297592"/>
          </a:xfrm>
          <a:prstGeom prst="rect">
            <a:avLst/>
          </a:prstGeom>
          <a:noFill/>
          <a:ln w="25400">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0955" y="3429034"/>
            <a:ext cx="1388427" cy="1388427"/>
          </a:xfrm>
          <a:prstGeom prst="rect">
            <a:avLst/>
          </a:prstGeom>
          <a:noFill/>
          <a:ln w="25400">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676594" y="1131088"/>
            <a:ext cx="1524776" cy="276999"/>
          </a:xfrm>
          <a:prstGeom prst="rect">
            <a:avLst/>
          </a:prstGeom>
        </p:spPr>
        <p:txBody>
          <a:bodyPr wrap="none">
            <a:spAutoFit/>
          </a:bodyPr>
          <a:lstStyle/>
          <a:p>
            <a:r>
              <a:rPr lang="en-US" sz="1200" dirty="0" smtClean="0"/>
              <a:t>[Jensen et al. 1998]</a:t>
            </a:r>
            <a:endParaRPr lang="en-US" sz="1200" dirty="0"/>
          </a:p>
        </p:txBody>
      </p:sp>
      <p:sp>
        <p:nvSpPr>
          <p:cNvPr id="5" name="Rectangle 4"/>
          <p:cNvSpPr/>
          <p:nvPr/>
        </p:nvSpPr>
        <p:spPr>
          <a:xfrm>
            <a:off x="7345521" y="1451088"/>
            <a:ext cx="1483098" cy="276999"/>
          </a:xfrm>
          <a:prstGeom prst="rect">
            <a:avLst/>
          </a:prstGeom>
        </p:spPr>
        <p:txBody>
          <a:bodyPr wrap="none">
            <a:spAutoFit/>
          </a:bodyPr>
          <a:lstStyle/>
          <a:p>
            <a:r>
              <a:rPr lang="en-US" sz="1200" dirty="0"/>
              <a:t>[</a:t>
            </a:r>
            <a:r>
              <a:rPr lang="en-US" sz="1200" dirty="0" err="1"/>
              <a:t>Jarosz</a:t>
            </a:r>
            <a:r>
              <a:rPr lang="en-US" sz="1200" dirty="0"/>
              <a:t> et al. 2008]</a:t>
            </a:r>
          </a:p>
        </p:txBody>
      </p:sp>
      <p:sp>
        <p:nvSpPr>
          <p:cNvPr id="6" name="Rectangle 5"/>
          <p:cNvSpPr/>
          <p:nvPr/>
        </p:nvSpPr>
        <p:spPr>
          <a:xfrm>
            <a:off x="6282642" y="2898993"/>
            <a:ext cx="2706190" cy="276999"/>
          </a:xfrm>
          <a:prstGeom prst="rect">
            <a:avLst/>
          </a:prstGeom>
        </p:spPr>
        <p:txBody>
          <a:bodyPr wrap="none">
            <a:spAutoFit/>
          </a:bodyPr>
          <a:lstStyle/>
          <a:p>
            <a:r>
              <a:rPr lang="da-DK" sz="1200" dirty="0"/>
              <a:t>[Krüger et al. 2006; Hu et al.2010; ...]</a:t>
            </a:r>
            <a:endParaRPr lang="en-US" sz="1200" dirty="0"/>
          </a:p>
        </p:txBody>
      </p:sp>
      <p:sp>
        <p:nvSpPr>
          <p:cNvPr id="7" name="Rectangle 6"/>
          <p:cNvSpPr/>
          <p:nvPr/>
        </p:nvSpPr>
        <p:spPr>
          <a:xfrm>
            <a:off x="6562724" y="3152035"/>
            <a:ext cx="2491388" cy="276999"/>
          </a:xfrm>
          <a:prstGeom prst="rect">
            <a:avLst/>
          </a:prstGeom>
        </p:spPr>
        <p:txBody>
          <a:bodyPr wrap="none">
            <a:spAutoFit/>
          </a:bodyPr>
          <a:lstStyle/>
          <a:p>
            <a:r>
              <a:rPr lang="da-DK" sz="1200" dirty="0"/>
              <a:t>[Ihrke et al. 2007; Sun et al. 2008]</a:t>
            </a:r>
            <a:endParaRPr lang="en-US" sz="1200" dirty="0"/>
          </a:p>
        </p:txBody>
      </p:sp>
      <p:sp>
        <p:nvSpPr>
          <p:cNvPr id="8" name="Rectangle 7"/>
          <p:cNvSpPr/>
          <p:nvPr/>
        </p:nvSpPr>
        <p:spPr>
          <a:xfrm>
            <a:off x="6901048" y="3429034"/>
            <a:ext cx="1469377" cy="276999"/>
          </a:xfrm>
          <a:prstGeom prst="rect">
            <a:avLst/>
          </a:prstGeom>
        </p:spPr>
        <p:txBody>
          <a:bodyPr wrap="none">
            <a:spAutoFit/>
          </a:bodyPr>
          <a:lstStyle/>
          <a:p>
            <a:r>
              <a:rPr lang="en-US" sz="1200" dirty="0"/>
              <a:t>[Walter et al. 2009]</a:t>
            </a:r>
          </a:p>
        </p:txBody>
      </p:sp>
    </p:spTree>
    <p:extLst>
      <p:ext uri="{BB962C8B-B14F-4D97-AF65-F5344CB8AC3E}">
        <p14:creationId xmlns:p14="http://schemas.microsoft.com/office/powerpoint/2010/main" val="174875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
                                            <p:txEl>
                                              <p:pRg st="0" end="0"/>
                                            </p:txEl>
                                          </p:spTgt>
                                        </p:tgtEl>
                                        <p:attrNameLst>
                                          <p:attrName>style.visibility</p:attrName>
                                        </p:attrNameLst>
                                      </p:cBhvr>
                                      <p:to>
                                        <p:strVal val="visible"/>
                                      </p:to>
                                    </p:set>
                                    <p:animEffect transition="in" filter="fade">
                                      <p:cBhvr>
                                        <p:cTn id="7" dur="500"/>
                                        <p:tgtEl>
                                          <p:spTgt spid="81">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81">
                                            <p:txEl>
                                              <p:pRg st="1" end="1"/>
                                            </p:txEl>
                                          </p:spTgt>
                                        </p:tgtEl>
                                        <p:attrNameLst>
                                          <p:attrName>style.visibility</p:attrName>
                                        </p:attrNameLst>
                                      </p:cBhvr>
                                      <p:to>
                                        <p:strVal val="visible"/>
                                      </p:to>
                                    </p:set>
                                    <p:animEffect transition="in" filter="fade">
                                      <p:cBhvr>
                                        <p:cTn id="11" dur="500"/>
                                        <p:tgtEl>
                                          <p:spTgt spid="81">
                                            <p:txEl>
                                              <p:pRg st="1" end="1"/>
                                            </p:txEl>
                                          </p:spTgt>
                                        </p:tgtEl>
                                      </p:cBhvr>
                                    </p:animEffect>
                                  </p:childTnLst>
                                </p:cTn>
                              </p:par>
                              <p:par>
                                <p:cTn id="12" presetID="10" presetClass="entr" presetSubtype="0" fill="hold" nodeType="withEffect">
                                  <p:stCondLst>
                                    <p:cond delay="100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500"/>
                                        <p:tgtEl>
                                          <p:spTgt spid="67"/>
                                        </p:tgtEl>
                                      </p:cBhvr>
                                    </p:animEffect>
                                  </p:childTnLst>
                                </p:cTn>
                              </p:par>
                              <p:par>
                                <p:cTn id="15" presetID="10" presetClass="entr" presetSubtype="0" fill="hold" grpId="0" nodeType="withEffect">
                                  <p:stCondLst>
                                    <p:cond delay="10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2000"/>
                            </p:stCondLst>
                            <p:childTnLst>
                              <p:par>
                                <p:cTn id="19" presetID="10" presetClass="entr" presetSubtype="0" fill="hold" nodeType="afterEffect">
                                  <p:stCondLst>
                                    <p:cond delay="1000"/>
                                  </p:stCondLst>
                                  <p:childTnLst>
                                    <p:set>
                                      <p:cBhvr>
                                        <p:cTn id="20" dur="1" fill="hold">
                                          <p:stCondLst>
                                            <p:cond delay="0"/>
                                          </p:stCondLst>
                                        </p:cTn>
                                        <p:tgtEl>
                                          <p:spTgt spid="81">
                                            <p:txEl>
                                              <p:pRg st="2" end="2"/>
                                            </p:txEl>
                                          </p:spTgt>
                                        </p:tgtEl>
                                        <p:attrNameLst>
                                          <p:attrName>style.visibility</p:attrName>
                                        </p:attrNameLst>
                                      </p:cBhvr>
                                      <p:to>
                                        <p:strVal val="visible"/>
                                      </p:to>
                                    </p:set>
                                    <p:animEffect transition="in" filter="fade">
                                      <p:cBhvr>
                                        <p:cTn id="21" dur="500"/>
                                        <p:tgtEl>
                                          <p:spTgt spid="81">
                                            <p:txEl>
                                              <p:pRg st="2" end="2"/>
                                            </p:txEl>
                                          </p:spTgt>
                                        </p:tgtEl>
                                      </p:cBhvr>
                                    </p:animEffect>
                                  </p:childTnLst>
                                </p:cTn>
                              </p:par>
                              <p:par>
                                <p:cTn id="22" presetID="10" presetClass="entr" presetSubtype="0" fill="hold" nodeType="withEffect">
                                  <p:stCondLst>
                                    <p:cond delay="100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500"/>
                                        <p:tgtEl>
                                          <p:spTgt spid="68"/>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1">
                                            <p:txEl>
                                              <p:pRg st="5" end="5"/>
                                            </p:txEl>
                                          </p:spTgt>
                                        </p:tgtEl>
                                        <p:attrNameLst>
                                          <p:attrName>style.visibility</p:attrName>
                                        </p:attrNameLst>
                                      </p:cBhvr>
                                      <p:to>
                                        <p:strVal val="visible"/>
                                      </p:to>
                                    </p:set>
                                    <p:animEffect transition="in" filter="fade">
                                      <p:cBhvr>
                                        <p:cTn id="32" dur="500"/>
                                        <p:tgtEl>
                                          <p:spTgt spid="81">
                                            <p:txEl>
                                              <p:pRg st="5" end="5"/>
                                            </p:txEl>
                                          </p:spTgt>
                                        </p:tgtEl>
                                      </p:cBhvr>
                                    </p:animEffect>
                                  </p:childTnLst>
                                </p:cTn>
                              </p:par>
                            </p:childTnLst>
                          </p:cTn>
                        </p:par>
                        <p:par>
                          <p:cTn id="33" fill="hold">
                            <p:stCondLst>
                              <p:cond delay="500"/>
                            </p:stCondLst>
                            <p:childTnLst>
                              <p:par>
                                <p:cTn id="34" presetID="10" presetClass="entr" presetSubtype="0" fill="hold" nodeType="afterEffect">
                                  <p:stCondLst>
                                    <p:cond delay="1000"/>
                                  </p:stCondLst>
                                  <p:childTnLst>
                                    <p:set>
                                      <p:cBhvr>
                                        <p:cTn id="35" dur="1" fill="hold">
                                          <p:stCondLst>
                                            <p:cond delay="0"/>
                                          </p:stCondLst>
                                        </p:cTn>
                                        <p:tgtEl>
                                          <p:spTgt spid="81">
                                            <p:txEl>
                                              <p:pRg st="6" end="6"/>
                                            </p:txEl>
                                          </p:spTgt>
                                        </p:tgtEl>
                                        <p:attrNameLst>
                                          <p:attrName>style.visibility</p:attrName>
                                        </p:attrNameLst>
                                      </p:cBhvr>
                                      <p:to>
                                        <p:strVal val="visible"/>
                                      </p:to>
                                    </p:set>
                                    <p:animEffect transition="in" filter="fade">
                                      <p:cBhvr>
                                        <p:cTn id="36" dur="500"/>
                                        <p:tgtEl>
                                          <p:spTgt spid="81">
                                            <p:txEl>
                                              <p:pRg st="6" end="6"/>
                                            </p:txEl>
                                          </p:spTgt>
                                        </p:tgtEl>
                                      </p:cBhvr>
                                    </p:animEffect>
                                  </p:childTnLst>
                                </p:cTn>
                              </p:par>
                              <p:par>
                                <p:cTn id="37" presetID="10" presetClass="entr" presetSubtype="0" fill="hold" nodeType="withEffect">
                                  <p:stCondLst>
                                    <p:cond delay="100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par>
                          <p:cTn id="43" fill="hold">
                            <p:stCondLst>
                              <p:cond delay="2000"/>
                            </p:stCondLst>
                            <p:childTnLst>
                              <p:par>
                                <p:cTn id="44" presetID="10" presetClass="entr" presetSubtype="0" fill="hold" nodeType="afterEffect">
                                  <p:stCondLst>
                                    <p:cond delay="1000"/>
                                  </p:stCondLst>
                                  <p:childTnLst>
                                    <p:set>
                                      <p:cBhvr>
                                        <p:cTn id="45" dur="1" fill="hold">
                                          <p:stCondLst>
                                            <p:cond delay="0"/>
                                          </p:stCondLst>
                                        </p:cTn>
                                        <p:tgtEl>
                                          <p:spTgt spid="81">
                                            <p:txEl>
                                              <p:pRg st="7" end="7"/>
                                            </p:txEl>
                                          </p:spTgt>
                                        </p:tgtEl>
                                        <p:attrNameLst>
                                          <p:attrName>style.visibility</p:attrName>
                                        </p:attrNameLst>
                                      </p:cBhvr>
                                      <p:to>
                                        <p:strVal val="visible"/>
                                      </p:to>
                                    </p:set>
                                    <p:animEffect transition="in" filter="fade">
                                      <p:cBhvr>
                                        <p:cTn id="46" dur="500"/>
                                        <p:tgtEl>
                                          <p:spTgt spid="81">
                                            <p:txEl>
                                              <p:pRg st="7" end="7"/>
                                            </p:txEl>
                                          </p:spTgt>
                                        </p:tgtEl>
                                      </p:cBhvr>
                                    </p:animEffect>
                                  </p:childTnLst>
                                </p:cTn>
                              </p:par>
                              <p:par>
                                <p:cTn id="47" presetID="10" presetClass="entr" presetSubtype="0" fill="hold" nodeType="withEffect">
                                  <p:stCondLst>
                                    <p:cond delay="100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500"/>
                                        <p:tgtEl>
                                          <p:spTgt spid="71"/>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par>
                          <p:cTn id="53" fill="hold">
                            <p:stCondLst>
                              <p:cond delay="3500"/>
                            </p:stCondLst>
                            <p:childTnLst>
                              <p:par>
                                <p:cTn id="54" presetID="10" presetClass="entr" presetSubtype="0" fill="hold" nodeType="afterEffect">
                                  <p:stCondLst>
                                    <p:cond delay="1000"/>
                                  </p:stCondLst>
                                  <p:childTnLst>
                                    <p:set>
                                      <p:cBhvr>
                                        <p:cTn id="55" dur="1" fill="hold">
                                          <p:stCondLst>
                                            <p:cond delay="0"/>
                                          </p:stCondLst>
                                        </p:cTn>
                                        <p:tgtEl>
                                          <p:spTgt spid="81">
                                            <p:txEl>
                                              <p:pRg st="8" end="8"/>
                                            </p:txEl>
                                          </p:spTgt>
                                        </p:tgtEl>
                                        <p:attrNameLst>
                                          <p:attrName>style.visibility</p:attrName>
                                        </p:attrNameLst>
                                      </p:cBhvr>
                                      <p:to>
                                        <p:strVal val="visible"/>
                                      </p:to>
                                    </p:set>
                                    <p:animEffect transition="in" filter="fade">
                                      <p:cBhvr>
                                        <p:cTn id="56" dur="500"/>
                                        <p:tgtEl>
                                          <p:spTgt spid="81">
                                            <p:txEl>
                                              <p:pRg st="8" end="8"/>
                                            </p:txEl>
                                          </p:spTgt>
                                        </p:tgtEl>
                                      </p:cBhvr>
                                    </p:animEffect>
                                  </p:childTnLst>
                                </p:cTn>
                              </p:par>
                              <p:par>
                                <p:cTn id="57" presetID="10" presetClass="entr" presetSubtype="0" fill="hold" nodeType="withEffect">
                                  <p:stCondLst>
                                    <p:cond delay="100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1"/>
          <p:cNvSpPr>
            <a:spLocks noGrp="1"/>
          </p:cNvSpPr>
          <p:nvPr>
            <p:ph sz="half" idx="1"/>
          </p:nvPr>
        </p:nvSpPr>
        <p:spPr>
          <a:xfrm>
            <a:off x="457200" y="1200150"/>
            <a:ext cx="4038600" cy="3394075"/>
          </a:xfrm>
        </p:spPr>
        <p:txBody>
          <a:bodyPr/>
          <a:lstStyle/>
          <a:p>
            <a:r>
              <a:rPr lang="en-US" sz="1800" dirty="0" smtClean="0">
                <a:solidFill>
                  <a:schemeClr val="bg1">
                    <a:lumMod val="65000"/>
                  </a:schemeClr>
                </a:solidFill>
                <a:latin typeface="Arial" charset="0"/>
                <a:ea typeface="ＭＳ Ｐゴシック" pitchFamily="-112" charset="-128"/>
                <a:cs typeface="Arial" charset="0"/>
              </a:rPr>
              <a:t>Trace lighting &amp; viewing rays</a:t>
            </a:r>
          </a:p>
          <a:p>
            <a:r>
              <a:rPr lang="en-US" sz="1800" dirty="0" smtClean="0">
                <a:solidFill>
                  <a:schemeClr val="bg1">
                    <a:lumMod val="65000"/>
                  </a:schemeClr>
                </a:solidFill>
                <a:latin typeface="Arial" charset="0"/>
                <a:ea typeface="ＭＳ Ｐゴシック" pitchFamily="-112" charset="-128"/>
                <a:cs typeface="Arial" charset="0"/>
              </a:rPr>
              <a:t>Convert rays to the </a:t>
            </a:r>
            <a:r>
              <a:rPr lang="en-US" sz="1800" b="1" dirty="0" smtClean="0">
                <a:solidFill>
                  <a:schemeClr val="bg1">
                    <a:lumMod val="65000"/>
                  </a:schemeClr>
                </a:solidFill>
                <a:latin typeface="Arial" charset="0"/>
                <a:ea typeface="ＭＳ Ｐゴシック" pitchFamily="-112" charset="-128"/>
                <a:cs typeface="Arial" charset="0"/>
              </a:rPr>
              <a:t>parametric line space</a:t>
            </a:r>
          </a:p>
          <a:p>
            <a:r>
              <a:rPr lang="en-US" sz="1800" dirty="0" smtClean="0">
                <a:solidFill>
                  <a:schemeClr val="bg1">
                    <a:lumMod val="65000"/>
                  </a:schemeClr>
                </a:solidFill>
                <a:latin typeface="Arial" charset="0"/>
                <a:ea typeface="ＭＳ Ｐゴシック" pitchFamily="-112" charset="-128"/>
                <a:cs typeface="Arial" charset="0"/>
              </a:rPr>
              <a:t>In the parametric line space …</a:t>
            </a:r>
          </a:p>
          <a:p>
            <a:pPr lvl="1"/>
            <a:r>
              <a:rPr lang="en-US" sz="1400" dirty="0" smtClean="0">
                <a:solidFill>
                  <a:schemeClr val="bg1">
                    <a:lumMod val="65000"/>
                  </a:schemeClr>
                </a:solidFill>
                <a:latin typeface="Arial" charset="0"/>
                <a:ea typeface="ＭＳ Ｐゴシック" pitchFamily="-112" charset="-128"/>
                <a:cs typeface="Arial" charset="0"/>
              </a:rPr>
              <a:t>Construct a spatial hierarchy on the lighting rays</a:t>
            </a:r>
          </a:p>
          <a:p>
            <a:pPr lvl="1"/>
            <a:r>
              <a:rPr lang="en-US" sz="1400" dirty="0" smtClean="0">
                <a:solidFill>
                  <a:schemeClr val="bg1">
                    <a:lumMod val="65000"/>
                  </a:schemeClr>
                </a:solidFill>
                <a:latin typeface="Arial" charset="0"/>
                <a:ea typeface="ＭＳ Ｐゴシック" pitchFamily="-112" charset="-128"/>
                <a:cs typeface="Arial" charset="0"/>
              </a:rPr>
              <a:t>Gather the lighting rays for each viewing ray</a:t>
            </a:r>
          </a:p>
          <a:p>
            <a:r>
              <a:rPr lang="en-US" sz="1800" dirty="0" smtClean="0">
                <a:solidFill>
                  <a:schemeClr val="bg1">
                    <a:lumMod val="65000"/>
                  </a:schemeClr>
                </a:solidFill>
                <a:latin typeface="Arial" charset="0"/>
                <a:ea typeface="ＭＳ Ｐゴシック" pitchFamily="-112" charset="-128"/>
                <a:cs typeface="Arial" charset="0"/>
              </a:rPr>
              <a:t>Ray intersection and radiance estimation in </a:t>
            </a:r>
            <a:r>
              <a:rPr lang="en-US" sz="1800" b="1" dirty="0" smtClean="0">
                <a:solidFill>
                  <a:schemeClr val="bg1">
                    <a:lumMod val="65000"/>
                  </a:schemeClr>
                </a:solidFill>
                <a:latin typeface="Arial" charset="0"/>
                <a:ea typeface="ＭＳ Ｐゴシック" pitchFamily="-112" charset="-128"/>
                <a:cs typeface="Arial" charset="0"/>
              </a:rPr>
              <a:t>primal space</a:t>
            </a:r>
          </a:p>
          <a:p>
            <a:endParaRPr lang="en-US" dirty="0" smtClean="0">
              <a:solidFill>
                <a:schemeClr val="bg1">
                  <a:lumMod val="65000"/>
                </a:schemeClr>
              </a:solidFill>
              <a:latin typeface="Arial" charset="0"/>
              <a:ea typeface="ＭＳ Ｐゴシック" pitchFamily="-112" charset="-128"/>
              <a:cs typeface="Arial" charset="0"/>
            </a:endParaRPr>
          </a:p>
        </p:txBody>
      </p:sp>
      <p:sp>
        <p:nvSpPr>
          <p:cNvPr id="80" name="Content Placeholder 1"/>
          <p:cNvSpPr>
            <a:spLocks noGrp="1"/>
          </p:cNvSpPr>
          <p:nvPr>
            <p:ph sz="half" idx="1"/>
          </p:nvPr>
        </p:nvSpPr>
        <p:spPr>
          <a:xfrm>
            <a:off x="457200" y="1198800"/>
            <a:ext cx="4038600" cy="3394075"/>
          </a:xfrm>
        </p:spPr>
        <p:txBody>
          <a:bodyPr/>
          <a:lstStyle/>
          <a:p>
            <a:r>
              <a:rPr lang="en-US" sz="1800" dirty="0" smtClean="0">
                <a:latin typeface="Arial" charset="0"/>
                <a:ea typeface="ＭＳ Ｐゴシック" pitchFamily="-112" charset="-128"/>
                <a:cs typeface="Arial" charset="0"/>
              </a:rPr>
              <a:t>Trace lighting &amp; viewing rays</a:t>
            </a:r>
          </a:p>
          <a:p>
            <a:r>
              <a:rPr lang="en-US" sz="1800" dirty="0" smtClean="0">
                <a:latin typeface="Arial" charset="0"/>
                <a:ea typeface="ＭＳ Ｐゴシック" pitchFamily="-112" charset="-128"/>
                <a:cs typeface="Arial" charset="0"/>
              </a:rPr>
              <a:t>Convert rays to the </a:t>
            </a:r>
            <a:r>
              <a:rPr lang="en-US" sz="1800" b="1" dirty="0" smtClean="0">
                <a:latin typeface="Arial" charset="0"/>
                <a:ea typeface="ＭＳ Ｐゴシック" pitchFamily="-112" charset="-128"/>
                <a:cs typeface="Arial" charset="0"/>
              </a:rPr>
              <a:t>parametric line space</a:t>
            </a:r>
          </a:p>
          <a:p>
            <a:r>
              <a:rPr lang="en-US" sz="1800" dirty="0" smtClean="0">
                <a:latin typeface="Arial" charset="0"/>
                <a:ea typeface="ＭＳ Ｐゴシック" pitchFamily="-112" charset="-128"/>
                <a:cs typeface="Arial" charset="0"/>
              </a:rPr>
              <a:t>In the parametric line space …</a:t>
            </a:r>
          </a:p>
          <a:p>
            <a:pPr lvl="1"/>
            <a:r>
              <a:rPr lang="en-US" sz="1400" dirty="0" smtClean="0">
                <a:latin typeface="Arial" charset="0"/>
                <a:ea typeface="ＭＳ Ｐゴシック" pitchFamily="-112" charset="-128"/>
                <a:cs typeface="Arial" charset="0"/>
              </a:rPr>
              <a:t>Construct a spatial hierarchy on the lighting rays</a:t>
            </a:r>
          </a:p>
          <a:p>
            <a:pPr lvl="1"/>
            <a:r>
              <a:rPr lang="en-US" sz="1400" dirty="0" smtClean="0">
                <a:latin typeface="Arial" charset="0"/>
                <a:ea typeface="ＭＳ Ｐゴシック" pitchFamily="-112" charset="-128"/>
                <a:cs typeface="Arial" charset="0"/>
              </a:rPr>
              <a:t>Gather the lighting rays for each viewing ray</a:t>
            </a:r>
          </a:p>
          <a:p>
            <a:r>
              <a:rPr lang="en-US" sz="1800" dirty="0" smtClean="0">
                <a:latin typeface="Arial" charset="0"/>
                <a:ea typeface="ＭＳ Ｐゴシック" pitchFamily="-112" charset="-128"/>
                <a:cs typeface="Arial" charset="0"/>
              </a:rPr>
              <a:t>Ray intersection and radiance estimation in </a:t>
            </a:r>
            <a:r>
              <a:rPr lang="en-US" sz="1800" b="1" dirty="0" smtClean="0">
                <a:latin typeface="Arial" charset="0"/>
                <a:ea typeface="ＭＳ Ｐゴシック" pitchFamily="-112" charset="-128"/>
                <a:cs typeface="Arial" charset="0"/>
              </a:rPr>
              <a:t>primal space</a:t>
            </a:r>
          </a:p>
          <a:p>
            <a:endParaRPr lang="en-US" dirty="0" smtClean="0">
              <a:latin typeface="Arial" charset="0"/>
              <a:ea typeface="ＭＳ Ｐゴシック" pitchFamily="-112" charset="-128"/>
              <a:cs typeface="Arial" charset="0"/>
            </a:endParaRPr>
          </a:p>
        </p:txBody>
      </p:sp>
      <p:sp>
        <p:nvSpPr>
          <p:cNvPr id="29" name="Rectangle 28"/>
          <p:cNvSpPr/>
          <p:nvPr/>
        </p:nvSpPr>
        <p:spPr>
          <a:xfrm>
            <a:off x="4664794" y="1675630"/>
            <a:ext cx="1851354" cy="1736968"/>
          </a:xfrm>
          <a:prstGeom prst="rect">
            <a:avLst/>
          </a:prstGeom>
          <a:noFill/>
          <a:ln w="12700">
            <a:solidFill>
              <a:schemeClr val="accent6">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482" name="Title 1"/>
          <p:cNvSpPr>
            <a:spLocks noGrp="1"/>
          </p:cNvSpPr>
          <p:nvPr>
            <p:ph type="title"/>
          </p:nvPr>
        </p:nvSpPr>
        <p:spPr/>
        <p:txBody>
          <a:bodyPr/>
          <a:lstStyle/>
          <a:p>
            <a:r>
              <a:rPr lang="en-US" dirty="0" smtClean="0">
                <a:latin typeface="Arial" charset="0"/>
                <a:cs typeface="Arial" charset="0"/>
              </a:rPr>
              <a:t>Overview of Our Approach</a:t>
            </a:r>
          </a:p>
        </p:txBody>
      </p:sp>
      <p:cxnSp>
        <p:nvCxnSpPr>
          <p:cNvPr id="5" name="Straight Arrow Connector 4"/>
          <p:cNvCxnSpPr/>
          <p:nvPr/>
        </p:nvCxnSpPr>
        <p:spPr>
          <a:xfrm flipH="1">
            <a:off x="4807615" y="1843802"/>
            <a:ext cx="1243073" cy="1038792"/>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5176476" y="1921339"/>
            <a:ext cx="971643" cy="1362895"/>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5713471" y="1986950"/>
            <a:ext cx="545545" cy="1406961"/>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6148120" y="2023781"/>
            <a:ext cx="251039" cy="1388816"/>
          </a:xfrm>
          <a:prstGeom prst="straightConnector1">
            <a:avLst/>
          </a:prstGeom>
          <a:ln w="12700">
            <a:solidFill>
              <a:schemeClr val="accent6">
                <a:lumMod val="75000"/>
              </a:schemeClr>
            </a:solidFill>
            <a:tailEnd type="stealth"/>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4904672" y="2416392"/>
            <a:ext cx="1611476" cy="621024"/>
          </a:xfrm>
          <a:prstGeom prst="straightConnector1">
            <a:avLst/>
          </a:prstGeom>
          <a:ln w="12700">
            <a:solidFill>
              <a:schemeClr val="accent1"/>
            </a:solidFill>
            <a:tailEnd type="stealth"/>
          </a:ln>
          <a:effectLst/>
        </p:spPr>
        <p:style>
          <a:lnRef idx="2">
            <a:schemeClr val="accent1"/>
          </a:lnRef>
          <a:fillRef idx="0">
            <a:schemeClr val="accent1"/>
          </a:fillRef>
          <a:effectRef idx="1">
            <a:schemeClr val="accent1"/>
          </a:effectRef>
          <a:fontRef idx="minor">
            <a:schemeClr val="tx1"/>
          </a:fontRef>
        </p:style>
      </p:cxnSp>
      <p:pic>
        <p:nvPicPr>
          <p:cNvPr id="12" name="Picture 2" descr="C:\Users\sunxin\AppData\Local\Microsoft\Windows\Temporary Internet Files\Content.IE5\K7A5KPB4\MC90002374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2044" y="1675629"/>
            <a:ext cx="184887" cy="2457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sunxin\AppData\Local\Microsoft\Windows\Temporary Internet Files\Content.IE5\K7A5KPB4\MC900352244[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664793" y="2324770"/>
            <a:ext cx="207082" cy="239778"/>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9"/>
          <p:cNvSpPr/>
          <p:nvPr/>
        </p:nvSpPr>
        <p:spPr>
          <a:xfrm rot="1087759">
            <a:off x="8009814" y="2201932"/>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1" name="Oval 20"/>
          <p:cNvSpPr/>
          <p:nvPr/>
        </p:nvSpPr>
        <p:spPr>
          <a:xfrm rot="1087759">
            <a:off x="7457364" y="2980617"/>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2" name="Oval 21"/>
          <p:cNvSpPr/>
          <p:nvPr/>
        </p:nvSpPr>
        <p:spPr>
          <a:xfrm rot="1087759">
            <a:off x="7701837" y="2055685"/>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3" name="Oval 22"/>
          <p:cNvSpPr/>
          <p:nvPr/>
        </p:nvSpPr>
        <p:spPr>
          <a:xfrm rot="1087759">
            <a:off x="8336838" y="3151060"/>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cxnSp>
        <p:nvCxnSpPr>
          <p:cNvPr id="24" name="Straight Arrow Connector 23"/>
          <p:cNvCxnSpPr/>
          <p:nvPr/>
        </p:nvCxnSpPr>
        <p:spPr>
          <a:xfrm flipV="1">
            <a:off x="7086043" y="1675630"/>
            <a:ext cx="1454720" cy="1736968"/>
          </a:xfrm>
          <a:prstGeom prst="straightConnector1">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sp>
        <p:nvSpPr>
          <p:cNvPr id="31" name="Rectangle 30"/>
          <p:cNvSpPr/>
          <p:nvPr/>
        </p:nvSpPr>
        <p:spPr>
          <a:xfrm>
            <a:off x="6828135" y="1675630"/>
            <a:ext cx="1851354" cy="1736968"/>
          </a:xfrm>
          <a:prstGeom prst="rect">
            <a:avLst/>
          </a:prstGeom>
          <a:noFill/>
          <a:ln w="12700">
            <a:solidFill>
              <a:schemeClr val="accent6">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Straight Connector 33"/>
          <p:cNvCxnSpPr/>
          <p:nvPr/>
        </p:nvCxnSpPr>
        <p:spPr>
          <a:xfrm>
            <a:off x="7886097" y="1686748"/>
            <a:ext cx="9039" cy="1725849"/>
          </a:xfrm>
          <a:prstGeom prst="line">
            <a:avLst/>
          </a:prstGeom>
          <a:ln w="12700">
            <a:solidFill>
              <a:schemeClr val="accent3"/>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828135" y="2680975"/>
            <a:ext cx="1851354" cy="0"/>
          </a:xfrm>
          <a:prstGeom prst="line">
            <a:avLst/>
          </a:prstGeom>
          <a:ln w="12700">
            <a:solidFill>
              <a:schemeClr val="accent3"/>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5805545" y="2081847"/>
            <a:ext cx="1866842" cy="0"/>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5646422" y="2255367"/>
            <a:ext cx="2280759" cy="416083"/>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6192044" y="2225682"/>
            <a:ext cx="1811514" cy="0"/>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6210300" y="3174810"/>
            <a:ext cx="2120282" cy="0"/>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sp>
        <p:nvSpPr>
          <p:cNvPr id="53" name="Oval 52"/>
          <p:cNvSpPr/>
          <p:nvPr/>
        </p:nvSpPr>
        <p:spPr>
          <a:xfrm rot="15546585">
            <a:off x="5587359" y="2667905"/>
            <a:ext cx="38959" cy="4039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56" name="Oval 55"/>
          <p:cNvSpPr/>
          <p:nvPr/>
        </p:nvSpPr>
        <p:spPr>
          <a:xfrm rot="15546585">
            <a:off x="5918353" y="2797028"/>
            <a:ext cx="38959" cy="40391"/>
          </a:xfrm>
          <a:prstGeom prst="ellipse">
            <a:avLst/>
          </a:prstGeom>
          <a:solidFill>
            <a:srgbClr val="C0FFC0"/>
          </a:solidFill>
          <a:ln w="12700">
            <a:solidFill>
              <a:srgbClr val="00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cxnSp>
        <p:nvCxnSpPr>
          <p:cNvPr id="61" name="Straight Arrow Connector 60"/>
          <p:cNvCxnSpPr/>
          <p:nvPr/>
        </p:nvCxnSpPr>
        <p:spPr>
          <a:xfrm flipH="1" flipV="1">
            <a:off x="5986243" y="2817223"/>
            <a:ext cx="1363397" cy="164705"/>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sp>
        <p:nvSpPr>
          <p:cNvPr id="20480" name="TextBox 20479"/>
          <p:cNvSpPr txBox="1"/>
          <p:nvPr/>
        </p:nvSpPr>
        <p:spPr>
          <a:xfrm>
            <a:off x="4996735" y="3571854"/>
            <a:ext cx="1220206" cy="307777"/>
          </a:xfrm>
          <a:prstGeom prst="rect">
            <a:avLst/>
          </a:prstGeom>
          <a:noFill/>
        </p:spPr>
        <p:txBody>
          <a:bodyPr wrap="none" rtlCol="0">
            <a:spAutoFit/>
          </a:bodyPr>
          <a:lstStyle/>
          <a:p>
            <a:r>
              <a:rPr lang="en-US" sz="1400" dirty="0" smtClean="0"/>
              <a:t>Primal space</a:t>
            </a:r>
            <a:endParaRPr lang="en-US" sz="1400" dirty="0"/>
          </a:p>
        </p:txBody>
      </p:sp>
      <p:sp>
        <p:nvSpPr>
          <p:cNvPr id="67" name="TextBox 66"/>
          <p:cNvSpPr txBox="1"/>
          <p:nvPr/>
        </p:nvSpPr>
        <p:spPr>
          <a:xfrm>
            <a:off x="6800666" y="3571854"/>
            <a:ext cx="1906291" cy="307777"/>
          </a:xfrm>
          <a:prstGeom prst="rect">
            <a:avLst/>
          </a:prstGeom>
          <a:noFill/>
        </p:spPr>
        <p:txBody>
          <a:bodyPr wrap="none" rtlCol="0">
            <a:spAutoFit/>
          </a:bodyPr>
          <a:lstStyle/>
          <a:p>
            <a:r>
              <a:rPr lang="en-US" sz="1400" dirty="0" smtClean="0"/>
              <a:t>Parametric line space</a:t>
            </a:r>
            <a:endParaRPr lang="en-US" sz="1400" dirty="0"/>
          </a:p>
        </p:txBody>
      </p:sp>
      <p:cxnSp>
        <p:nvCxnSpPr>
          <p:cNvPr id="68" name="Straight Arrow Connector 67"/>
          <p:cNvCxnSpPr/>
          <p:nvPr/>
        </p:nvCxnSpPr>
        <p:spPr>
          <a:xfrm>
            <a:off x="5429151" y="3010877"/>
            <a:ext cx="1992411" cy="0"/>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a:off x="5760863" y="2732643"/>
            <a:ext cx="1873428" cy="0"/>
          </a:xfrm>
          <a:prstGeom prst="straightConnector1">
            <a:avLst/>
          </a:prstGeom>
          <a:ln w="6350">
            <a:solidFill>
              <a:schemeClr val="accent4">
                <a:lumMod val="60000"/>
                <a:lumOff val="40000"/>
              </a:schemeClr>
            </a:solidFill>
            <a:tailEnd type="triangle" w="sm" len="lg"/>
          </a:ln>
          <a:effectLst/>
        </p:spPr>
        <p:style>
          <a:lnRef idx="2">
            <a:schemeClr val="accent1"/>
          </a:lnRef>
          <a:fillRef idx="0">
            <a:schemeClr val="accent1"/>
          </a:fillRef>
          <a:effectRef idx="1">
            <a:schemeClr val="accent1"/>
          </a:effectRef>
          <a:fontRef idx="minor">
            <a:schemeClr val="tx1"/>
          </a:fontRef>
        </p:style>
      </p:cxnSp>
      <p:sp>
        <p:nvSpPr>
          <p:cNvPr id="20485" name="Oval 20484"/>
          <p:cNvSpPr/>
          <p:nvPr/>
        </p:nvSpPr>
        <p:spPr>
          <a:xfrm>
            <a:off x="7944567" y="2138369"/>
            <a:ext cx="176212" cy="174625"/>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Oval 72"/>
          <p:cNvSpPr/>
          <p:nvPr/>
        </p:nvSpPr>
        <p:spPr>
          <a:xfrm>
            <a:off x="7392117" y="2917054"/>
            <a:ext cx="176212" cy="174625"/>
          </a:xfrm>
          <a:prstGeom prst="ellipse">
            <a:avLst/>
          </a:prstGeom>
          <a:noFill/>
          <a:ln w="12700">
            <a:solidFill>
              <a:schemeClr val="accent4">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p:cNvGrpSpPr/>
          <p:nvPr/>
        </p:nvGrpSpPr>
        <p:grpSpPr>
          <a:xfrm>
            <a:off x="6944986" y="3879631"/>
            <a:ext cx="1741814" cy="461665"/>
            <a:chOff x="6944986" y="3879631"/>
            <a:chExt cx="1741814" cy="461665"/>
          </a:xfrm>
        </p:grpSpPr>
        <p:sp>
          <p:nvSpPr>
            <p:cNvPr id="35" name="Oval 34"/>
            <p:cNvSpPr/>
            <p:nvPr/>
          </p:nvSpPr>
          <p:spPr>
            <a:xfrm rot="1087759">
              <a:off x="6944986" y="4086714"/>
              <a:ext cx="45719" cy="47501"/>
            </a:xfrm>
            <a:prstGeom prst="ellipse">
              <a:avLst/>
            </a:prstGeom>
            <a:solidFill>
              <a:schemeClr val="accent6">
                <a:lumMod val="60000"/>
                <a:lumOff val="40000"/>
              </a:schemeClr>
            </a:solidFill>
            <a:ln w="127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38" name="TextBox 37"/>
            <p:cNvSpPr txBox="1"/>
            <p:nvPr/>
          </p:nvSpPr>
          <p:spPr>
            <a:xfrm>
              <a:off x="7099049" y="3879631"/>
              <a:ext cx="1587751" cy="461665"/>
            </a:xfrm>
            <a:prstGeom prst="rect">
              <a:avLst/>
            </a:prstGeom>
            <a:noFill/>
          </p:spPr>
          <p:txBody>
            <a:bodyPr wrap="square" rtlCol="0">
              <a:spAutoFit/>
            </a:bodyPr>
            <a:lstStyle/>
            <a:p>
              <a:r>
                <a:rPr lang="en-US" sz="1200" dirty="0" err="1"/>
                <a:t>Plücker</a:t>
              </a:r>
              <a:r>
                <a:rPr lang="en-US" sz="1200" dirty="0"/>
                <a:t> </a:t>
              </a:r>
              <a:r>
                <a:rPr lang="en-US" sz="1200" dirty="0" smtClean="0"/>
                <a:t>coordinates</a:t>
              </a:r>
            </a:p>
            <a:p>
              <a:r>
                <a:rPr lang="en-US" sz="1200" dirty="0" smtClean="0"/>
                <a:t>(points in 6D space)</a:t>
              </a:r>
              <a:endParaRPr lang="en-US" sz="1200" dirty="0"/>
            </a:p>
          </p:txBody>
        </p:sp>
      </p:grpSp>
      <p:grpSp>
        <p:nvGrpSpPr>
          <p:cNvPr id="16" name="Group 15"/>
          <p:cNvGrpSpPr/>
          <p:nvPr/>
        </p:nvGrpSpPr>
        <p:grpSpPr>
          <a:xfrm>
            <a:off x="6883412" y="4293462"/>
            <a:ext cx="1803217" cy="461665"/>
            <a:chOff x="6883412" y="4362042"/>
            <a:chExt cx="1803217" cy="461665"/>
          </a:xfrm>
        </p:grpSpPr>
        <p:sp>
          <p:nvSpPr>
            <p:cNvPr id="40" name="TextBox 39"/>
            <p:cNvSpPr txBox="1"/>
            <p:nvPr/>
          </p:nvSpPr>
          <p:spPr>
            <a:xfrm>
              <a:off x="7098878" y="4362042"/>
              <a:ext cx="1587751" cy="461665"/>
            </a:xfrm>
            <a:prstGeom prst="rect">
              <a:avLst/>
            </a:prstGeom>
            <a:noFill/>
          </p:spPr>
          <p:txBody>
            <a:bodyPr wrap="square" rtlCol="0">
              <a:spAutoFit/>
            </a:bodyPr>
            <a:lstStyle/>
            <a:p>
              <a:r>
                <a:rPr lang="en-US" sz="1200" dirty="0" err="1"/>
                <a:t>Plücker</a:t>
              </a:r>
              <a:r>
                <a:rPr lang="en-US" sz="1200" dirty="0"/>
                <a:t> </a:t>
              </a:r>
              <a:r>
                <a:rPr lang="en-US" sz="1200" dirty="0" smtClean="0"/>
                <a:t>coefficients</a:t>
              </a:r>
            </a:p>
            <a:p>
              <a:r>
                <a:rPr lang="en-US" sz="1200" dirty="0" smtClean="0"/>
                <a:t>(planes in 6D space)</a:t>
              </a:r>
              <a:endParaRPr lang="en-US" sz="1200" dirty="0"/>
            </a:p>
          </p:txBody>
        </p:sp>
        <p:cxnSp>
          <p:nvCxnSpPr>
            <p:cNvPr id="41" name="Straight Arrow Connector 40"/>
            <p:cNvCxnSpPr>
              <a:endCxn id="40" idx="1"/>
            </p:cNvCxnSpPr>
            <p:nvPr/>
          </p:nvCxnSpPr>
          <p:spPr>
            <a:xfrm flipV="1">
              <a:off x="6883412" y="4592875"/>
              <a:ext cx="215466" cy="1"/>
            </a:xfrm>
            <a:prstGeom prst="straightConnector1">
              <a:avLst/>
            </a:prstGeom>
            <a:ln w="12700">
              <a:solidFill>
                <a:schemeClr val="accent1"/>
              </a:solidFill>
              <a:tailEnd type="non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
                                            <p:txEl>
                                              <p:pRg st="0" end="0"/>
                                            </p:txEl>
                                          </p:spTgt>
                                        </p:tgtEl>
                                        <p:attrNameLst>
                                          <p:attrName>style.visibility</p:attrName>
                                        </p:attrNameLst>
                                      </p:cBhvr>
                                      <p:to>
                                        <p:strVal val="visible"/>
                                      </p:to>
                                    </p:set>
                                    <p:animEffect transition="in" filter="fade">
                                      <p:cBhvr>
                                        <p:cTn id="7" dur="500"/>
                                        <p:tgtEl>
                                          <p:spTgt spid="8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480"/>
                                        </p:tgtEl>
                                        <p:attrNameLst>
                                          <p:attrName>style.visibility</p:attrName>
                                        </p:attrNameLst>
                                      </p:cBhvr>
                                      <p:to>
                                        <p:strVal val="visible"/>
                                      </p:to>
                                    </p:set>
                                    <p:animEffect transition="in" filter="fade">
                                      <p:cBhvr>
                                        <p:cTn id="13" dur="500"/>
                                        <p:tgtEl>
                                          <p:spTgt spid="20480"/>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par>
                                <p:cTn id="22" presetID="22" presetClass="entr" presetSubtype="1"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par>
                                <p:cTn id="25" presetID="22" presetClass="entr" presetSubtype="1"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par>
                                <p:cTn id="28" presetID="22" presetClass="entr" presetSubtype="1"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2000"/>
                            </p:stCondLst>
                            <p:childTnLst>
                              <p:par>
                                <p:cTn id="36" presetID="22" presetClass="entr" presetSubtype="8"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80">
                                            <p:txEl>
                                              <p:pRg st="1" end="1"/>
                                            </p:txEl>
                                          </p:spTgt>
                                        </p:tgtEl>
                                        <p:attrNameLst>
                                          <p:attrName>style.visibility</p:attrName>
                                        </p:attrNameLst>
                                      </p:cBhvr>
                                      <p:to>
                                        <p:strVal val="visible"/>
                                      </p:to>
                                    </p:set>
                                    <p:animEffect transition="in" filter="fade">
                                      <p:cBhvr>
                                        <p:cTn id="43" dur="500"/>
                                        <p:tgtEl>
                                          <p:spTgt spid="80">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fade">
                                      <p:cBhvr>
                                        <p:cTn id="49" dur="500"/>
                                        <p:tgtEl>
                                          <p:spTgt spid="67"/>
                                        </p:tgtEl>
                                      </p:cBhvr>
                                    </p:animEffect>
                                  </p:childTnLst>
                                </p:cTn>
                              </p:par>
                            </p:childTnLst>
                          </p:cTn>
                        </p:par>
                        <p:par>
                          <p:cTn id="50" fill="hold">
                            <p:stCondLst>
                              <p:cond delay="5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1500"/>
                            </p:stCondLst>
                            <p:childTnLst>
                              <p:par>
                                <p:cTn id="62" presetID="10" presetClass="exit" presetSubtype="0" fill="hold" nodeType="afterEffect">
                                  <p:stCondLst>
                                    <p:cond delay="0"/>
                                  </p:stCondLst>
                                  <p:childTnLst>
                                    <p:animEffect transition="out" filter="fade">
                                      <p:cBhvr>
                                        <p:cTn id="63" dur="500"/>
                                        <p:tgtEl>
                                          <p:spTgt spid="37"/>
                                        </p:tgtEl>
                                      </p:cBhvr>
                                    </p:animEffect>
                                    <p:set>
                                      <p:cBhvr>
                                        <p:cTn id="64" dur="1" fill="hold">
                                          <p:stCondLst>
                                            <p:cond delay="499"/>
                                          </p:stCondLst>
                                        </p:cTn>
                                        <p:tgtEl>
                                          <p:spTgt spid="37"/>
                                        </p:tgtEl>
                                        <p:attrNameLst>
                                          <p:attrName>style.visibility</p:attrName>
                                        </p:attrNameLst>
                                      </p:cBhvr>
                                      <p:to>
                                        <p:strVal val="hidden"/>
                                      </p:to>
                                    </p:set>
                                  </p:childTnLst>
                                </p:cTn>
                              </p:par>
                            </p:childTnLst>
                          </p:cTn>
                        </p:par>
                        <p:par>
                          <p:cTn id="65" fill="hold">
                            <p:stCondLst>
                              <p:cond delay="2000"/>
                            </p:stCondLst>
                            <p:childTnLst>
                              <p:par>
                                <p:cTn id="66" presetID="22" presetClass="entr" presetSubtype="8" fill="hold" nodeType="afterEffect">
                                  <p:stCondLst>
                                    <p:cond delay="0"/>
                                  </p:stCondLst>
                                  <p:childTnLst>
                                    <p:set>
                                      <p:cBhvr>
                                        <p:cTn id="67" dur="1" fill="hold">
                                          <p:stCondLst>
                                            <p:cond delay="0"/>
                                          </p:stCondLst>
                                        </p:cTn>
                                        <p:tgtEl>
                                          <p:spTgt spid="68"/>
                                        </p:tgtEl>
                                        <p:attrNameLst>
                                          <p:attrName>style.visibility</p:attrName>
                                        </p:attrNameLst>
                                      </p:cBhvr>
                                      <p:to>
                                        <p:strVal val="visible"/>
                                      </p:to>
                                    </p:set>
                                    <p:animEffect transition="in" filter="wipe(left)">
                                      <p:cBhvr>
                                        <p:cTn id="68" dur="500"/>
                                        <p:tgtEl>
                                          <p:spTgt spid="68"/>
                                        </p:tgtEl>
                                      </p:cBhvr>
                                    </p:animEffect>
                                  </p:childTnLst>
                                </p:cTn>
                              </p:par>
                            </p:childTnLst>
                          </p:cTn>
                        </p:par>
                        <p:par>
                          <p:cTn id="69" fill="hold">
                            <p:stCondLst>
                              <p:cond delay="2500"/>
                            </p:stCondLst>
                            <p:childTnLst>
                              <p:par>
                                <p:cTn id="70" presetID="10" presetClass="entr" presetSubtype="0"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childTnLst>
                                </p:cTn>
                              </p:par>
                            </p:childTnLst>
                          </p:cTn>
                        </p:par>
                        <p:par>
                          <p:cTn id="73" fill="hold">
                            <p:stCondLst>
                              <p:cond delay="3000"/>
                            </p:stCondLst>
                            <p:childTnLst>
                              <p:par>
                                <p:cTn id="74" presetID="10" presetClass="exit" presetSubtype="0" fill="hold" nodeType="afterEffect">
                                  <p:stCondLst>
                                    <p:cond delay="0"/>
                                  </p:stCondLst>
                                  <p:childTnLst>
                                    <p:animEffect transition="out" filter="fade">
                                      <p:cBhvr>
                                        <p:cTn id="75" dur="500"/>
                                        <p:tgtEl>
                                          <p:spTgt spid="68"/>
                                        </p:tgtEl>
                                      </p:cBhvr>
                                    </p:animEffect>
                                    <p:set>
                                      <p:cBhvr>
                                        <p:cTn id="76" dur="1" fill="hold">
                                          <p:stCondLst>
                                            <p:cond delay="499"/>
                                          </p:stCondLst>
                                        </p:cTn>
                                        <p:tgtEl>
                                          <p:spTgt spid="68"/>
                                        </p:tgtEl>
                                        <p:attrNameLst>
                                          <p:attrName>style.visibility</p:attrName>
                                        </p:attrNameLst>
                                      </p:cBhvr>
                                      <p:to>
                                        <p:strVal val="hidden"/>
                                      </p:to>
                                    </p:set>
                                  </p:childTnLst>
                                </p:cTn>
                              </p:par>
                            </p:childTnLst>
                          </p:cTn>
                        </p:par>
                        <p:par>
                          <p:cTn id="77" fill="hold">
                            <p:stCondLst>
                              <p:cond delay="3500"/>
                            </p:stCondLst>
                            <p:childTnLst>
                              <p:par>
                                <p:cTn id="78" presetID="22" presetClass="entr" presetSubtype="8" fill="hold" nodeType="after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wipe(left)">
                                      <p:cBhvr>
                                        <p:cTn id="80" dur="500"/>
                                        <p:tgtEl>
                                          <p:spTgt spid="49"/>
                                        </p:tgtEl>
                                      </p:cBhvr>
                                    </p:animEffect>
                                  </p:childTnLst>
                                </p:cTn>
                              </p:par>
                            </p:childTnLst>
                          </p:cTn>
                        </p:par>
                        <p:par>
                          <p:cTn id="81" fill="hold">
                            <p:stCondLst>
                              <p:cond delay="4000"/>
                            </p:stCondLst>
                            <p:childTnLst>
                              <p:par>
                                <p:cTn id="82" presetID="10" presetClass="entr" presetSubtype="0" fill="hold" grpId="0" nodeType="after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500"/>
                                        <p:tgtEl>
                                          <p:spTgt spid="20"/>
                                        </p:tgtEl>
                                      </p:cBhvr>
                                    </p:animEffect>
                                  </p:childTnLst>
                                </p:cTn>
                              </p:par>
                            </p:childTnLst>
                          </p:cTn>
                        </p:par>
                        <p:par>
                          <p:cTn id="85" fill="hold">
                            <p:stCondLst>
                              <p:cond delay="4500"/>
                            </p:stCondLst>
                            <p:childTnLst>
                              <p:par>
                                <p:cTn id="86" presetID="10" presetClass="exit" presetSubtype="0" fill="hold" nodeType="afterEffect">
                                  <p:stCondLst>
                                    <p:cond delay="0"/>
                                  </p:stCondLst>
                                  <p:childTnLst>
                                    <p:animEffect transition="out" filter="fade">
                                      <p:cBhvr>
                                        <p:cTn id="87" dur="500"/>
                                        <p:tgtEl>
                                          <p:spTgt spid="49"/>
                                        </p:tgtEl>
                                      </p:cBhvr>
                                    </p:animEffect>
                                    <p:set>
                                      <p:cBhvr>
                                        <p:cTn id="88" dur="1" fill="hold">
                                          <p:stCondLst>
                                            <p:cond delay="499"/>
                                          </p:stCondLst>
                                        </p:cTn>
                                        <p:tgtEl>
                                          <p:spTgt spid="49"/>
                                        </p:tgtEl>
                                        <p:attrNameLst>
                                          <p:attrName>style.visibility</p:attrName>
                                        </p:attrNameLst>
                                      </p:cBhvr>
                                      <p:to>
                                        <p:strVal val="hidden"/>
                                      </p:to>
                                    </p:set>
                                  </p:childTnLst>
                                </p:cTn>
                              </p:par>
                            </p:childTnLst>
                          </p:cTn>
                        </p:par>
                        <p:par>
                          <p:cTn id="89" fill="hold">
                            <p:stCondLst>
                              <p:cond delay="5000"/>
                            </p:stCondLst>
                            <p:childTnLst>
                              <p:par>
                                <p:cTn id="90" presetID="22" presetClass="entr" presetSubtype="8" fill="hold" nodeType="afterEffect">
                                  <p:stCondLst>
                                    <p:cond delay="0"/>
                                  </p:stCondLst>
                                  <p:childTnLst>
                                    <p:set>
                                      <p:cBhvr>
                                        <p:cTn id="91" dur="1" fill="hold">
                                          <p:stCondLst>
                                            <p:cond delay="0"/>
                                          </p:stCondLst>
                                        </p:cTn>
                                        <p:tgtEl>
                                          <p:spTgt spid="51"/>
                                        </p:tgtEl>
                                        <p:attrNameLst>
                                          <p:attrName>style.visibility</p:attrName>
                                        </p:attrNameLst>
                                      </p:cBhvr>
                                      <p:to>
                                        <p:strVal val="visible"/>
                                      </p:to>
                                    </p:set>
                                    <p:animEffect transition="in" filter="wipe(left)">
                                      <p:cBhvr>
                                        <p:cTn id="92" dur="500"/>
                                        <p:tgtEl>
                                          <p:spTgt spid="51"/>
                                        </p:tgtEl>
                                      </p:cBhvr>
                                    </p:animEffect>
                                  </p:childTnLst>
                                </p:cTn>
                              </p:par>
                            </p:childTnLst>
                          </p:cTn>
                        </p:par>
                        <p:par>
                          <p:cTn id="93" fill="hold">
                            <p:stCondLst>
                              <p:cond delay="5500"/>
                            </p:stCondLst>
                            <p:childTnLst>
                              <p:par>
                                <p:cTn id="94" presetID="10" presetClass="entr" presetSubtype="0" fill="hold" grpId="0" nodeType="after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500"/>
                                        <p:tgtEl>
                                          <p:spTgt spid="23"/>
                                        </p:tgtEl>
                                      </p:cBhvr>
                                    </p:animEffect>
                                  </p:childTnLst>
                                </p:cTn>
                              </p:par>
                            </p:childTnLst>
                          </p:cTn>
                        </p:par>
                        <p:par>
                          <p:cTn id="97" fill="hold">
                            <p:stCondLst>
                              <p:cond delay="6000"/>
                            </p:stCondLst>
                            <p:childTnLst>
                              <p:par>
                                <p:cTn id="98" presetID="10" presetClass="exit" presetSubtype="0" fill="hold" nodeType="afterEffect">
                                  <p:stCondLst>
                                    <p:cond delay="0"/>
                                  </p:stCondLst>
                                  <p:childTnLst>
                                    <p:animEffect transition="out" filter="fade">
                                      <p:cBhvr>
                                        <p:cTn id="99" dur="500"/>
                                        <p:tgtEl>
                                          <p:spTgt spid="51"/>
                                        </p:tgtEl>
                                      </p:cBhvr>
                                    </p:animEffect>
                                    <p:set>
                                      <p:cBhvr>
                                        <p:cTn id="100" dur="1" fill="hold">
                                          <p:stCondLst>
                                            <p:cond delay="499"/>
                                          </p:stCondLst>
                                        </p:cTn>
                                        <p:tgtEl>
                                          <p:spTgt spid="51"/>
                                        </p:tgtEl>
                                        <p:attrNameLst>
                                          <p:attrName>style.visibility</p:attrName>
                                        </p:attrNameLst>
                                      </p:cBhvr>
                                      <p:to>
                                        <p:strVal val="hidden"/>
                                      </p:to>
                                    </p:set>
                                  </p:childTnLst>
                                </p:cTn>
                              </p:par>
                            </p:childTnLst>
                          </p:cTn>
                        </p:par>
                        <p:par>
                          <p:cTn id="101" fill="hold">
                            <p:stCondLst>
                              <p:cond delay="6500"/>
                            </p:stCondLst>
                            <p:childTnLst>
                              <p:par>
                                <p:cTn id="102" presetID="22" presetClass="entr" presetSubtype="8" fill="hold" nodeType="afterEffect">
                                  <p:stCondLst>
                                    <p:cond delay="500"/>
                                  </p:stCondLst>
                                  <p:childTnLst>
                                    <p:set>
                                      <p:cBhvr>
                                        <p:cTn id="103" dur="1" fill="hold">
                                          <p:stCondLst>
                                            <p:cond delay="0"/>
                                          </p:stCondLst>
                                        </p:cTn>
                                        <p:tgtEl>
                                          <p:spTgt spid="70"/>
                                        </p:tgtEl>
                                        <p:attrNameLst>
                                          <p:attrName>style.visibility</p:attrName>
                                        </p:attrNameLst>
                                      </p:cBhvr>
                                      <p:to>
                                        <p:strVal val="visible"/>
                                      </p:to>
                                    </p:set>
                                    <p:animEffect transition="in" filter="wipe(left)">
                                      <p:cBhvr>
                                        <p:cTn id="104" dur="500"/>
                                        <p:tgtEl>
                                          <p:spTgt spid="70"/>
                                        </p:tgtEl>
                                      </p:cBhvr>
                                    </p:animEffect>
                                  </p:childTnLst>
                                </p:cTn>
                              </p:par>
                            </p:childTnLst>
                          </p:cTn>
                        </p:par>
                        <p:par>
                          <p:cTn id="105" fill="hold">
                            <p:stCondLst>
                              <p:cond delay="7500"/>
                            </p:stCondLst>
                            <p:childTnLst>
                              <p:par>
                                <p:cTn id="106" presetID="10" presetClass="entr" presetSubtype="0" fill="hold" nodeType="after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1000"/>
                                        <p:tgtEl>
                                          <p:spTgt spid="24"/>
                                        </p:tgtEl>
                                      </p:cBhvr>
                                    </p:animEffect>
                                  </p:childTnLst>
                                </p:cTn>
                              </p:par>
                              <p:par>
                                <p:cTn id="109" presetID="10" presetClass="entr" presetSubtype="0" fill="hold" nodeType="withEffect">
                                  <p:stCondLst>
                                    <p:cond delay="0"/>
                                  </p:stCondLst>
                                  <p:childTnLst>
                                    <p:set>
                                      <p:cBhvr>
                                        <p:cTn id="110" dur="1" fill="hold">
                                          <p:stCondLst>
                                            <p:cond delay="0"/>
                                          </p:stCondLst>
                                        </p:cTn>
                                        <p:tgtEl>
                                          <p:spTgt spid="16"/>
                                        </p:tgtEl>
                                        <p:attrNameLst>
                                          <p:attrName>style.visibility</p:attrName>
                                        </p:attrNameLst>
                                      </p:cBhvr>
                                      <p:to>
                                        <p:strVal val="visible"/>
                                      </p:to>
                                    </p:set>
                                    <p:animEffect transition="in" filter="fade">
                                      <p:cBhvr>
                                        <p:cTn id="111" dur="500"/>
                                        <p:tgtEl>
                                          <p:spTgt spid="16"/>
                                        </p:tgtEl>
                                      </p:cBhvr>
                                    </p:animEffect>
                                  </p:childTnLst>
                                </p:cTn>
                              </p:par>
                            </p:childTnLst>
                          </p:cTn>
                        </p:par>
                        <p:par>
                          <p:cTn id="112" fill="hold">
                            <p:stCondLst>
                              <p:cond delay="8500"/>
                            </p:stCondLst>
                            <p:childTnLst>
                              <p:par>
                                <p:cTn id="113" presetID="10" presetClass="exit" presetSubtype="0" fill="hold" nodeType="afterEffect">
                                  <p:stCondLst>
                                    <p:cond delay="0"/>
                                  </p:stCondLst>
                                  <p:childTnLst>
                                    <p:animEffect transition="out" filter="fade">
                                      <p:cBhvr>
                                        <p:cTn id="114" dur="500"/>
                                        <p:tgtEl>
                                          <p:spTgt spid="70"/>
                                        </p:tgtEl>
                                      </p:cBhvr>
                                    </p:animEffect>
                                    <p:set>
                                      <p:cBhvr>
                                        <p:cTn id="115" dur="1" fill="hold">
                                          <p:stCondLst>
                                            <p:cond delay="499"/>
                                          </p:stCondLst>
                                        </p:cTn>
                                        <p:tgtEl>
                                          <p:spTgt spid="70"/>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80">
                                            <p:txEl>
                                              <p:pRg st="2" end="2"/>
                                            </p:txEl>
                                          </p:spTgt>
                                        </p:tgtEl>
                                        <p:attrNameLst>
                                          <p:attrName>style.visibility</p:attrName>
                                        </p:attrNameLst>
                                      </p:cBhvr>
                                      <p:to>
                                        <p:strVal val="visible"/>
                                      </p:to>
                                    </p:set>
                                    <p:animEffect transition="in" filter="fade">
                                      <p:cBhvr>
                                        <p:cTn id="120" dur="500"/>
                                        <p:tgtEl>
                                          <p:spTgt spid="80">
                                            <p:txEl>
                                              <p:pRg st="2" end="2"/>
                                            </p:txEl>
                                          </p:spTgt>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nodeType="clickEffect">
                                  <p:stCondLst>
                                    <p:cond delay="0"/>
                                  </p:stCondLst>
                                  <p:childTnLst>
                                    <p:set>
                                      <p:cBhvr>
                                        <p:cTn id="124" dur="1" fill="hold">
                                          <p:stCondLst>
                                            <p:cond delay="0"/>
                                          </p:stCondLst>
                                        </p:cTn>
                                        <p:tgtEl>
                                          <p:spTgt spid="80">
                                            <p:txEl>
                                              <p:pRg st="3" end="3"/>
                                            </p:txEl>
                                          </p:spTgt>
                                        </p:tgtEl>
                                        <p:attrNameLst>
                                          <p:attrName>style.visibility</p:attrName>
                                        </p:attrNameLst>
                                      </p:cBhvr>
                                      <p:to>
                                        <p:strVal val="visible"/>
                                      </p:to>
                                    </p:set>
                                    <p:animEffect transition="in" filter="fade">
                                      <p:cBhvr>
                                        <p:cTn id="125" dur="500"/>
                                        <p:tgtEl>
                                          <p:spTgt spid="80">
                                            <p:txEl>
                                              <p:pRg st="3" end="3"/>
                                            </p:txEl>
                                          </p:spTgt>
                                        </p:tgtEl>
                                      </p:cBhvr>
                                    </p:animEffect>
                                  </p:childTnLst>
                                </p:cTn>
                              </p:par>
                              <p:par>
                                <p:cTn id="126" presetID="10" presetClass="exit" presetSubtype="0" fill="hold" nodeType="withEffect">
                                  <p:stCondLst>
                                    <p:cond delay="0"/>
                                  </p:stCondLst>
                                  <p:childTnLst>
                                    <p:animEffect transition="out" filter="fade">
                                      <p:cBhvr>
                                        <p:cTn id="127" dur="500"/>
                                        <p:tgtEl>
                                          <p:spTgt spid="24"/>
                                        </p:tgtEl>
                                      </p:cBhvr>
                                    </p:animEffect>
                                    <p:set>
                                      <p:cBhvr>
                                        <p:cTn id="128" dur="1" fill="hold">
                                          <p:stCondLst>
                                            <p:cond delay="499"/>
                                          </p:stCondLst>
                                        </p:cTn>
                                        <p:tgtEl>
                                          <p:spTgt spid="24"/>
                                        </p:tgtEl>
                                        <p:attrNameLst>
                                          <p:attrName>style.visibility</p:attrName>
                                        </p:attrNameLst>
                                      </p:cBhvr>
                                      <p:to>
                                        <p:strVal val="hidden"/>
                                      </p:to>
                                    </p:set>
                                  </p:childTnLst>
                                </p:cTn>
                              </p:par>
                            </p:childTnLst>
                          </p:cTn>
                        </p:par>
                        <p:par>
                          <p:cTn id="129" fill="hold">
                            <p:stCondLst>
                              <p:cond delay="500"/>
                            </p:stCondLst>
                            <p:childTnLst>
                              <p:par>
                                <p:cTn id="130" presetID="10" presetClass="entr" presetSubtype="0" fill="hold" nodeType="afterEffect">
                                  <p:stCondLst>
                                    <p:cond delay="1000"/>
                                  </p:stCondLst>
                                  <p:childTnLst>
                                    <p:set>
                                      <p:cBhvr>
                                        <p:cTn id="131" dur="1" fill="hold">
                                          <p:stCondLst>
                                            <p:cond delay="0"/>
                                          </p:stCondLst>
                                        </p:cTn>
                                        <p:tgtEl>
                                          <p:spTgt spid="36"/>
                                        </p:tgtEl>
                                        <p:attrNameLst>
                                          <p:attrName>style.visibility</p:attrName>
                                        </p:attrNameLst>
                                      </p:cBhvr>
                                      <p:to>
                                        <p:strVal val="visible"/>
                                      </p:to>
                                    </p:set>
                                    <p:animEffect transition="in" filter="fade">
                                      <p:cBhvr>
                                        <p:cTn id="132" dur="500"/>
                                        <p:tgtEl>
                                          <p:spTgt spid="36"/>
                                        </p:tgtEl>
                                      </p:cBhvr>
                                    </p:animEffect>
                                  </p:childTnLst>
                                </p:cTn>
                              </p:par>
                              <p:par>
                                <p:cTn id="133" presetID="10" presetClass="entr" presetSubtype="0" fill="hold" nodeType="withEffect">
                                  <p:stCondLst>
                                    <p:cond delay="1000"/>
                                  </p:stCondLst>
                                  <p:childTnLst>
                                    <p:set>
                                      <p:cBhvr>
                                        <p:cTn id="134" dur="1" fill="hold">
                                          <p:stCondLst>
                                            <p:cond delay="0"/>
                                          </p:stCondLst>
                                        </p:cTn>
                                        <p:tgtEl>
                                          <p:spTgt spid="34"/>
                                        </p:tgtEl>
                                        <p:attrNameLst>
                                          <p:attrName>style.visibility</p:attrName>
                                        </p:attrNameLst>
                                      </p:cBhvr>
                                      <p:to>
                                        <p:strVal val="visible"/>
                                      </p:to>
                                    </p:set>
                                    <p:animEffect transition="in" filter="fade">
                                      <p:cBhvr>
                                        <p:cTn id="135" dur="500"/>
                                        <p:tgtEl>
                                          <p:spTgt spid="34"/>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nodeType="clickEffect">
                                  <p:stCondLst>
                                    <p:cond delay="0"/>
                                  </p:stCondLst>
                                  <p:childTnLst>
                                    <p:set>
                                      <p:cBhvr>
                                        <p:cTn id="139" dur="1" fill="hold">
                                          <p:stCondLst>
                                            <p:cond delay="0"/>
                                          </p:stCondLst>
                                        </p:cTn>
                                        <p:tgtEl>
                                          <p:spTgt spid="80">
                                            <p:txEl>
                                              <p:pRg st="4" end="4"/>
                                            </p:txEl>
                                          </p:spTgt>
                                        </p:tgtEl>
                                        <p:attrNameLst>
                                          <p:attrName>style.visibility</p:attrName>
                                        </p:attrNameLst>
                                      </p:cBhvr>
                                      <p:to>
                                        <p:strVal val="visible"/>
                                      </p:to>
                                    </p:set>
                                    <p:animEffect transition="in" filter="fade">
                                      <p:cBhvr>
                                        <p:cTn id="140" dur="500"/>
                                        <p:tgtEl>
                                          <p:spTgt spid="80">
                                            <p:txEl>
                                              <p:pRg st="4" end="4"/>
                                            </p:txEl>
                                          </p:spTgt>
                                        </p:tgtEl>
                                      </p:cBhvr>
                                    </p:animEffect>
                                  </p:childTnLst>
                                </p:cTn>
                              </p:par>
                              <p:par>
                                <p:cTn id="141" presetID="10" presetClass="entr" presetSubtype="0" fill="hold" nodeType="with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fade">
                                      <p:cBhvr>
                                        <p:cTn id="143" dur="500"/>
                                        <p:tgtEl>
                                          <p:spTgt spid="24"/>
                                        </p:tgtEl>
                                      </p:cBhvr>
                                    </p:animEffect>
                                  </p:childTnLst>
                                </p:cTn>
                              </p:par>
                            </p:childTnLst>
                          </p:cTn>
                        </p:par>
                        <p:par>
                          <p:cTn id="144" fill="hold">
                            <p:stCondLst>
                              <p:cond delay="500"/>
                            </p:stCondLst>
                            <p:childTnLst>
                              <p:par>
                                <p:cTn id="145" presetID="10" presetClass="entr" presetSubtype="0" fill="hold" grpId="0" nodeType="afterEffect">
                                  <p:stCondLst>
                                    <p:cond delay="500"/>
                                  </p:stCondLst>
                                  <p:childTnLst>
                                    <p:set>
                                      <p:cBhvr>
                                        <p:cTn id="146" dur="1" fill="hold">
                                          <p:stCondLst>
                                            <p:cond delay="0"/>
                                          </p:stCondLst>
                                        </p:cTn>
                                        <p:tgtEl>
                                          <p:spTgt spid="20485"/>
                                        </p:tgtEl>
                                        <p:attrNameLst>
                                          <p:attrName>style.visibility</p:attrName>
                                        </p:attrNameLst>
                                      </p:cBhvr>
                                      <p:to>
                                        <p:strVal val="visible"/>
                                      </p:to>
                                    </p:set>
                                    <p:animEffect transition="in" filter="fade">
                                      <p:cBhvr>
                                        <p:cTn id="147" dur="500"/>
                                        <p:tgtEl>
                                          <p:spTgt spid="20485"/>
                                        </p:tgtEl>
                                      </p:cBhvr>
                                    </p:animEffect>
                                  </p:childTnLst>
                                </p:cTn>
                              </p:par>
                            </p:childTnLst>
                          </p:cTn>
                        </p:par>
                        <p:par>
                          <p:cTn id="148" fill="hold">
                            <p:stCondLst>
                              <p:cond delay="1500"/>
                            </p:stCondLst>
                            <p:childTnLst>
                              <p:par>
                                <p:cTn id="149" presetID="10" presetClass="entr" presetSubtype="0" fill="hold" grpId="0" nodeType="afterEffect">
                                  <p:stCondLst>
                                    <p:cond delay="500"/>
                                  </p:stCondLst>
                                  <p:childTnLst>
                                    <p:set>
                                      <p:cBhvr>
                                        <p:cTn id="150" dur="1" fill="hold">
                                          <p:stCondLst>
                                            <p:cond delay="0"/>
                                          </p:stCondLst>
                                        </p:cTn>
                                        <p:tgtEl>
                                          <p:spTgt spid="73"/>
                                        </p:tgtEl>
                                        <p:attrNameLst>
                                          <p:attrName>style.visibility</p:attrName>
                                        </p:attrNameLst>
                                      </p:cBhvr>
                                      <p:to>
                                        <p:strVal val="visible"/>
                                      </p:to>
                                    </p:set>
                                    <p:animEffect transition="in" filter="fade">
                                      <p:cBhvr>
                                        <p:cTn id="151" dur="500"/>
                                        <p:tgtEl>
                                          <p:spTgt spid="73"/>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80">
                                            <p:txEl>
                                              <p:pRg st="5" end="5"/>
                                            </p:txEl>
                                          </p:spTgt>
                                        </p:tgtEl>
                                        <p:attrNameLst>
                                          <p:attrName>style.visibility</p:attrName>
                                        </p:attrNameLst>
                                      </p:cBhvr>
                                      <p:to>
                                        <p:strVal val="visible"/>
                                      </p:to>
                                    </p:set>
                                    <p:animEffect transition="in" filter="fade">
                                      <p:cBhvr>
                                        <p:cTn id="156" dur="500"/>
                                        <p:tgtEl>
                                          <p:spTgt spid="80">
                                            <p:txEl>
                                              <p:pRg st="5" end="5"/>
                                            </p:txEl>
                                          </p:spTgt>
                                        </p:tgtEl>
                                      </p:cBhvr>
                                    </p:animEffect>
                                  </p:childTnLst>
                                </p:cTn>
                              </p:par>
                              <p:par>
                                <p:cTn id="157" presetID="22" presetClass="entr" presetSubtype="2" fill="hold" nodeType="withEffect">
                                  <p:stCondLst>
                                    <p:cond delay="0"/>
                                  </p:stCondLst>
                                  <p:childTnLst>
                                    <p:set>
                                      <p:cBhvr>
                                        <p:cTn id="158" dur="1" fill="hold">
                                          <p:stCondLst>
                                            <p:cond delay="0"/>
                                          </p:stCondLst>
                                        </p:cTn>
                                        <p:tgtEl>
                                          <p:spTgt spid="47"/>
                                        </p:tgtEl>
                                        <p:attrNameLst>
                                          <p:attrName>style.visibility</p:attrName>
                                        </p:attrNameLst>
                                      </p:cBhvr>
                                      <p:to>
                                        <p:strVal val="visible"/>
                                      </p:to>
                                    </p:set>
                                    <p:animEffect transition="in" filter="wipe(right)">
                                      <p:cBhvr>
                                        <p:cTn id="159" dur="500"/>
                                        <p:tgtEl>
                                          <p:spTgt spid="47"/>
                                        </p:tgtEl>
                                      </p:cBhvr>
                                    </p:animEffect>
                                  </p:childTnLst>
                                </p:cTn>
                              </p:par>
                            </p:childTnLst>
                          </p:cTn>
                        </p:par>
                        <p:par>
                          <p:cTn id="160" fill="hold">
                            <p:stCondLst>
                              <p:cond delay="500"/>
                            </p:stCondLst>
                            <p:childTnLst>
                              <p:par>
                                <p:cTn id="161" presetID="10" presetClass="entr" presetSubtype="0" fill="hold" grpId="0" nodeType="afterEffect">
                                  <p:stCondLst>
                                    <p:cond delay="0"/>
                                  </p:stCondLst>
                                  <p:childTnLst>
                                    <p:set>
                                      <p:cBhvr>
                                        <p:cTn id="162" dur="1" fill="hold">
                                          <p:stCondLst>
                                            <p:cond delay="0"/>
                                          </p:stCondLst>
                                        </p:cTn>
                                        <p:tgtEl>
                                          <p:spTgt spid="53"/>
                                        </p:tgtEl>
                                        <p:attrNameLst>
                                          <p:attrName>style.visibility</p:attrName>
                                        </p:attrNameLst>
                                      </p:cBhvr>
                                      <p:to>
                                        <p:strVal val="visible"/>
                                      </p:to>
                                    </p:set>
                                    <p:animEffect transition="in" filter="fade">
                                      <p:cBhvr>
                                        <p:cTn id="163" dur="500"/>
                                        <p:tgtEl>
                                          <p:spTgt spid="53"/>
                                        </p:tgtEl>
                                      </p:cBhvr>
                                    </p:animEffect>
                                  </p:childTnLst>
                                </p:cTn>
                              </p:par>
                              <p:par>
                                <p:cTn id="164" presetID="10" presetClass="exit" presetSubtype="0" fill="hold" nodeType="withEffect">
                                  <p:stCondLst>
                                    <p:cond delay="0"/>
                                  </p:stCondLst>
                                  <p:childTnLst>
                                    <p:animEffect transition="out" filter="fade">
                                      <p:cBhvr>
                                        <p:cTn id="165" dur="500"/>
                                        <p:tgtEl>
                                          <p:spTgt spid="47"/>
                                        </p:tgtEl>
                                      </p:cBhvr>
                                    </p:animEffect>
                                    <p:set>
                                      <p:cBhvr>
                                        <p:cTn id="166" dur="1" fill="hold">
                                          <p:stCondLst>
                                            <p:cond delay="499"/>
                                          </p:stCondLst>
                                        </p:cTn>
                                        <p:tgtEl>
                                          <p:spTgt spid="47"/>
                                        </p:tgtEl>
                                        <p:attrNameLst>
                                          <p:attrName>style.visibility</p:attrName>
                                        </p:attrNameLst>
                                      </p:cBhvr>
                                      <p:to>
                                        <p:strVal val="hidden"/>
                                      </p:to>
                                    </p:set>
                                  </p:childTnLst>
                                </p:cTn>
                              </p:par>
                            </p:childTnLst>
                          </p:cTn>
                        </p:par>
                        <p:par>
                          <p:cTn id="167" fill="hold">
                            <p:stCondLst>
                              <p:cond delay="1000"/>
                            </p:stCondLst>
                            <p:childTnLst>
                              <p:par>
                                <p:cTn id="168" presetID="22" presetClass="entr" presetSubtype="2" fill="hold" nodeType="afterEffect">
                                  <p:stCondLst>
                                    <p:cond delay="500"/>
                                  </p:stCondLst>
                                  <p:childTnLst>
                                    <p:set>
                                      <p:cBhvr>
                                        <p:cTn id="169" dur="1" fill="hold">
                                          <p:stCondLst>
                                            <p:cond delay="0"/>
                                          </p:stCondLst>
                                        </p:cTn>
                                        <p:tgtEl>
                                          <p:spTgt spid="61"/>
                                        </p:tgtEl>
                                        <p:attrNameLst>
                                          <p:attrName>style.visibility</p:attrName>
                                        </p:attrNameLst>
                                      </p:cBhvr>
                                      <p:to>
                                        <p:strVal val="visible"/>
                                      </p:to>
                                    </p:set>
                                    <p:animEffect transition="in" filter="wipe(right)">
                                      <p:cBhvr>
                                        <p:cTn id="170" dur="500"/>
                                        <p:tgtEl>
                                          <p:spTgt spid="61"/>
                                        </p:tgtEl>
                                      </p:cBhvr>
                                    </p:animEffect>
                                  </p:childTnLst>
                                </p:cTn>
                              </p:par>
                            </p:childTnLst>
                          </p:cTn>
                        </p:par>
                        <p:par>
                          <p:cTn id="171" fill="hold">
                            <p:stCondLst>
                              <p:cond delay="2000"/>
                            </p:stCondLst>
                            <p:childTnLst>
                              <p:par>
                                <p:cTn id="172" presetID="10" presetClass="entr" presetSubtype="0" fill="hold" grpId="0" nodeType="afterEffect">
                                  <p:stCondLst>
                                    <p:cond delay="0"/>
                                  </p:stCondLst>
                                  <p:childTnLst>
                                    <p:set>
                                      <p:cBhvr>
                                        <p:cTn id="173" dur="1" fill="hold">
                                          <p:stCondLst>
                                            <p:cond delay="0"/>
                                          </p:stCondLst>
                                        </p:cTn>
                                        <p:tgtEl>
                                          <p:spTgt spid="56"/>
                                        </p:tgtEl>
                                        <p:attrNameLst>
                                          <p:attrName>style.visibility</p:attrName>
                                        </p:attrNameLst>
                                      </p:cBhvr>
                                      <p:to>
                                        <p:strVal val="visible"/>
                                      </p:to>
                                    </p:set>
                                    <p:animEffect transition="in" filter="fade">
                                      <p:cBhvr>
                                        <p:cTn id="174" dur="500"/>
                                        <p:tgtEl>
                                          <p:spTgt spid="56"/>
                                        </p:tgtEl>
                                      </p:cBhvr>
                                    </p:animEffect>
                                  </p:childTnLst>
                                </p:cTn>
                              </p:par>
                              <p:par>
                                <p:cTn id="175" presetID="10" presetClass="exit" presetSubtype="0" fill="hold" nodeType="withEffect">
                                  <p:stCondLst>
                                    <p:cond delay="0"/>
                                  </p:stCondLst>
                                  <p:childTnLst>
                                    <p:animEffect transition="out" filter="fade">
                                      <p:cBhvr>
                                        <p:cTn id="176" dur="500"/>
                                        <p:tgtEl>
                                          <p:spTgt spid="61"/>
                                        </p:tgtEl>
                                      </p:cBhvr>
                                    </p:animEffect>
                                    <p:set>
                                      <p:cBhvr>
                                        <p:cTn id="177" dur="1" fill="hold">
                                          <p:stCondLst>
                                            <p:cond delay="499"/>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0" grpId="0" animBg="1"/>
      <p:bldP spid="21" grpId="0" animBg="1"/>
      <p:bldP spid="22" grpId="0" animBg="1"/>
      <p:bldP spid="23" grpId="0" animBg="1"/>
      <p:bldP spid="31" grpId="0" animBg="1"/>
      <p:bldP spid="53" grpId="0" animBg="1"/>
      <p:bldP spid="56" grpId="0" animBg="1"/>
      <p:bldP spid="20480" grpId="0"/>
      <p:bldP spid="67" grpId="0"/>
      <p:bldP spid="20485" grpId="0" animBg="1"/>
      <p:bldP spid="7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err="1" smtClean="0">
                <a:latin typeface="Arial" charset="0"/>
                <a:cs typeface="Arial" charset="0"/>
              </a:rPr>
              <a:t>Plücker</a:t>
            </a:r>
            <a:r>
              <a:rPr lang="en-US" dirty="0" smtClean="0">
                <a:latin typeface="Arial" charset="0"/>
                <a:cs typeface="Arial" charset="0"/>
              </a:rPr>
              <a:t> Coordinates and Coefficients</a:t>
            </a:r>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lstStyle/>
              <a:p>
                <a:r>
                  <a:rPr lang="en-US" sz="1600" dirty="0" smtClean="0"/>
                  <a:t>A oriented straight line is represented by the homogeneous coordinates of two points</a:t>
                </a:r>
              </a:p>
              <a:p>
                <a:endParaRPr lang="en-US" sz="2000" dirty="0" smtClean="0"/>
              </a:p>
              <a:p>
                <a:r>
                  <a:rPr lang="en-US" sz="1600" dirty="0" smtClean="0"/>
                  <a:t>The corresponding </a:t>
                </a:r>
                <a:r>
                  <a:rPr lang="en-US" sz="1600" dirty="0" err="1" smtClean="0">
                    <a:latin typeface="Arial" charset="0"/>
                    <a:cs typeface="Arial" charset="0"/>
                  </a:rPr>
                  <a:t>Plücker</a:t>
                </a:r>
                <a:r>
                  <a:rPr lang="en-US" sz="1600" dirty="0" smtClean="0">
                    <a:latin typeface="Arial" charset="0"/>
                    <a:cs typeface="Arial" charset="0"/>
                  </a:rPr>
                  <a:t> coordinates </a:t>
                </a:r>
                <a14:m>
                  <m:oMath xmlns:m="http://schemas.openxmlformats.org/officeDocument/2006/math">
                    <m:r>
                      <a:rPr lang="en-US" sz="1600" b="0" i="1" smtClean="0">
                        <a:latin typeface="Cambria Math"/>
                        <a:cs typeface="Arial" charset="0"/>
                      </a:rPr>
                      <m:t>𝜋</m:t>
                    </m:r>
                    <m:d>
                      <m:dPr>
                        <m:ctrlPr>
                          <a:rPr lang="en-US" sz="1600" b="0" i="1" smtClean="0">
                            <a:latin typeface="Cambria Math"/>
                            <a:cs typeface="Arial" charset="0"/>
                          </a:rPr>
                        </m:ctrlPr>
                      </m:dPr>
                      <m:e>
                        <m:r>
                          <a:rPr lang="en-US" sz="1600" b="0" i="1" smtClean="0">
                            <a:latin typeface="Cambria Math"/>
                            <a:cs typeface="Arial" charset="0"/>
                          </a:rPr>
                          <m:t>𝑙</m:t>
                        </m:r>
                      </m:e>
                    </m:d>
                  </m:oMath>
                </a14:m>
                <a:r>
                  <a:rPr lang="en-US" sz="1600" dirty="0" smtClean="0">
                    <a:latin typeface="Arial" charset="0"/>
                    <a:cs typeface="Arial" charset="0"/>
                  </a:rPr>
                  <a:t> and coefficients</a:t>
                </a:r>
                <a:r>
                  <a:rPr lang="en-US" sz="1600" b="0" dirty="0" smtClean="0">
                    <a:cs typeface="Arial" charset="0"/>
                  </a:rPr>
                  <a:t> </a:t>
                </a:r>
                <a14:m>
                  <m:oMath xmlns:m="http://schemas.openxmlformats.org/officeDocument/2006/math">
                    <m:r>
                      <a:rPr lang="en-US" sz="1600" b="0" i="1" smtClean="0">
                        <a:latin typeface="Cambria Math"/>
                        <a:cs typeface="Arial" charset="0"/>
                      </a:rPr>
                      <m:t>𝜛</m:t>
                    </m:r>
                    <m:d>
                      <m:dPr>
                        <m:ctrlPr>
                          <a:rPr lang="en-US" sz="1600" b="0" i="1" smtClean="0">
                            <a:latin typeface="Cambria Math"/>
                            <a:cs typeface="Arial" charset="0"/>
                          </a:rPr>
                        </m:ctrlPr>
                      </m:dPr>
                      <m:e>
                        <m:r>
                          <a:rPr lang="en-US" sz="1600" b="0" i="1" smtClean="0">
                            <a:latin typeface="Cambria Math"/>
                            <a:cs typeface="Arial" charset="0"/>
                          </a:rPr>
                          <m:t>𝑙</m:t>
                        </m:r>
                      </m:e>
                    </m:d>
                  </m:oMath>
                </a14:m>
                <a:r>
                  <a:rPr lang="en-US" sz="1600" dirty="0" smtClean="0">
                    <a:latin typeface="Arial" charset="0"/>
                    <a:cs typeface="Arial" charset="0"/>
                  </a:rPr>
                  <a:t> </a:t>
                </a:r>
              </a:p>
              <a:p>
                <a:endParaRPr lang="en-US" sz="1600" dirty="0" smtClean="0">
                  <a:latin typeface="Arial" charset="0"/>
                  <a:cs typeface="Arial" charset="0"/>
                </a:endParaRPr>
              </a:p>
              <a:p>
                <a:r>
                  <a:rPr lang="en-US" sz="1600" dirty="0" smtClean="0"/>
                  <a:t>Consider two lines </a:t>
                </a:r>
                <a14:m>
                  <m:oMath xmlns:m="http://schemas.openxmlformats.org/officeDocument/2006/math">
                    <m:r>
                      <a:rPr lang="en-US" sz="1600" i="1">
                        <a:latin typeface="Cambria Math"/>
                        <a:cs typeface="Arial" charset="0"/>
                      </a:rPr>
                      <m:t>𝑙</m:t>
                    </m:r>
                    <m:r>
                      <a:rPr lang="en-US" sz="1600" i="1">
                        <a:latin typeface="Cambria Math"/>
                        <a:cs typeface="Arial" charset="0"/>
                      </a:rPr>
                      <m:t> </m:t>
                    </m:r>
                  </m:oMath>
                </a14:m>
                <a:r>
                  <a:rPr lang="en-US" sz="1600" dirty="0" smtClean="0"/>
                  <a:t>and </a:t>
                </a:r>
                <a14:m>
                  <m:oMath xmlns:m="http://schemas.openxmlformats.org/officeDocument/2006/math">
                    <m:r>
                      <a:rPr lang="en-US" sz="1600" i="1" smtClean="0">
                        <a:latin typeface="Cambria Math"/>
                        <a:cs typeface="Arial" charset="0"/>
                      </a:rPr>
                      <m:t>𝑙</m:t>
                    </m:r>
                    <m:r>
                      <a:rPr lang="en-US" sz="1600" b="0" i="1" smtClean="0">
                        <a:latin typeface="Cambria Math"/>
                        <a:cs typeface="Arial" charset="0"/>
                      </a:rPr>
                      <m:t>′</m:t>
                    </m:r>
                    <m:r>
                      <a:rPr lang="en-US" sz="1600" i="1" smtClean="0">
                        <a:latin typeface="Cambria Math"/>
                        <a:cs typeface="Arial" charset="0"/>
                      </a:rPr>
                      <m:t> </m:t>
                    </m:r>
                  </m:oMath>
                </a14:m>
                <a:r>
                  <a:rPr lang="en-US" sz="1600" dirty="0" smtClean="0"/>
                  <a:t>. The </a:t>
                </a:r>
                <a:r>
                  <a:rPr lang="en-US" sz="1600" dirty="0"/>
                  <a:t>dot product of </a:t>
                </a:r>
                <a14:m>
                  <m:oMath xmlns:m="http://schemas.openxmlformats.org/officeDocument/2006/math">
                    <m:r>
                      <a:rPr lang="en-US" sz="1600" i="1">
                        <a:latin typeface="Cambria Math"/>
                        <a:cs typeface="Arial" charset="0"/>
                      </a:rPr>
                      <m:t>𝜋</m:t>
                    </m:r>
                    <m:d>
                      <m:dPr>
                        <m:ctrlPr>
                          <a:rPr lang="en-US" sz="1600" i="1">
                            <a:latin typeface="Cambria Math"/>
                            <a:cs typeface="Arial" charset="0"/>
                          </a:rPr>
                        </m:ctrlPr>
                      </m:dPr>
                      <m:e>
                        <m:r>
                          <a:rPr lang="en-US" sz="1600" i="1">
                            <a:latin typeface="Cambria Math"/>
                            <a:cs typeface="Arial" charset="0"/>
                          </a:rPr>
                          <m:t>𝑙</m:t>
                        </m:r>
                      </m:e>
                    </m:d>
                  </m:oMath>
                </a14:m>
                <a:r>
                  <a:rPr lang="en-US" sz="1600" dirty="0"/>
                  <a:t> and </a:t>
                </a:r>
                <a14:m>
                  <m:oMath xmlns:m="http://schemas.openxmlformats.org/officeDocument/2006/math">
                    <m:r>
                      <a:rPr lang="en-US" sz="1600" i="1">
                        <a:latin typeface="Cambria Math"/>
                        <a:cs typeface="Arial" charset="0"/>
                      </a:rPr>
                      <m:t>𝜛</m:t>
                    </m:r>
                    <m:d>
                      <m:dPr>
                        <m:ctrlPr>
                          <a:rPr lang="en-US" sz="1600" i="1">
                            <a:latin typeface="Cambria Math"/>
                            <a:cs typeface="Arial" charset="0"/>
                          </a:rPr>
                        </m:ctrlPr>
                      </m:dPr>
                      <m:e>
                        <m:r>
                          <a:rPr lang="en-US" sz="1600" i="1">
                            <a:latin typeface="Cambria Math"/>
                            <a:cs typeface="Arial" charset="0"/>
                          </a:rPr>
                          <m:t>𝑙</m:t>
                        </m:r>
                        <m:r>
                          <a:rPr lang="en-US" sz="1600" b="0" i="1" smtClean="0">
                            <a:latin typeface="Cambria Math"/>
                            <a:cs typeface="Arial" charset="0"/>
                          </a:rPr>
                          <m:t>′</m:t>
                        </m:r>
                      </m:e>
                    </m:d>
                  </m:oMath>
                </a14:m>
                <a:r>
                  <a:rPr lang="en-US" sz="1600" dirty="0"/>
                  <a:t> can be expressed as </a:t>
                </a:r>
                <a:r>
                  <a:rPr lang="en-US" sz="1600" dirty="0" smtClean="0"/>
                  <a:t>the </a:t>
                </a:r>
                <a14:m>
                  <m:oMath xmlns:m="http://schemas.openxmlformats.org/officeDocument/2006/math">
                    <m:r>
                      <a:rPr lang="en-US" sz="1600" b="0" i="1" smtClean="0">
                        <a:latin typeface="Cambria Math"/>
                      </a:rPr>
                      <m:t>4</m:t>
                    </m:r>
                    <m:r>
                      <a:rPr lang="en-US" sz="1600" b="0" i="1" smtClean="0">
                        <a:latin typeface="Cambria Math"/>
                        <a:ea typeface="Cambria Math"/>
                      </a:rPr>
                      <m:t>×</m:t>
                    </m:r>
                    <m:r>
                      <a:rPr lang="en-US" sz="1600" b="0" i="1" smtClean="0">
                        <a:latin typeface="Cambria Math"/>
                      </a:rPr>
                      <m:t>4</m:t>
                    </m:r>
                  </m:oMath>
                </a14:m>
                <a:r>
                  <a:rPr lang="en-US" sz="1600" dirty="0" smtClean="0"/>
                  <a:t> determinant </a:t>
                </a:r>
                <a:r>
                  <a:rPr lang="en-US" sz="1600" dirty="0"/>
                  <a:t>of the four </a:t>
                </a:r>
                <a:r>
                  <a:rPr lang="en-US" sz="1600" dirty="0" smtClean="0"/>
                  <a:t>vertices</a:t>
                </a:r>
                <a:endParaRPr lang="en-US" sz="1600"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blipFill rotWithShape="1">
                <a:blip r:embed="rId3"/>
                <a:stretch>
                  <a:fillRect l="-452" t="-5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5758633" y="1200151"/>
                <a:ext cx="1855829" cy="5202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𝑙</m:t>
                      </m:r>
                      <m:r>
                        <a:rPr lang="en-US" sz="1400" b="0" i="1" smtClean="0">
                          <a:latin typeface="Cambria Math"/>
                        </a:rPr>
                        <m:t>:</m:t>
                      </m:r>
                      <m:d>
                        <m:dPr>
                          <m:begChr m:val="{"/>
                          <m:endChr m:val=""/>
                          <m:ctrlPr>
                            <a:rPr lang="en-US" sz="1400" b="0" i="1" smtClean="0">
                              <a:latin typeface="Cambria Math"/>
                            </a:rPr>
                          </m:ctrlPr>
                        </m:dPr>
                        <m:e>
                          <m:m>
                            <m:mPr>
                              <m:mcs>
                                <m:mc>
                                  <m:mcPr>
                                    <m:count m:val="1"/>
                                    <m:mcJc m:val="center"/>
                                  </m:mcPr>
                                </m:mc>
                              </m:mcs>
                              <m:ctrlPr>
                                <a:rPr lang="en-US" sz="1400" b="0" i="1" smtClean="0">
                                  <a:latin typeface="Cambria Math"/>
                                </a:rPr>
                              </m:ctrlPr>
                            </m:mPr>
                            <m:mr>
                              <m:e>
                                <m:r>
                                  <m:rPr>
                                    <m:brk m:alnAt="7"/>
                                  </m:rPr>
                                  <a:rPr lang="en-US" sz="1400" b="0" i="1" smtClean="0">
                                    <a:latin typeface="Cambria Math"/>
                                  </a:rPr>
                                  <m:t>𝑎</m:t>
                                </m:r>
                                <m:r>
                                  <a:rPr lang="en-US" sz="1400" b="0" i="1" smtClean="0">
                                    <a:latin typeface="Cambria Math"/>
                                  </a:rPr>
                                  <m:t>=</m:t>
                                </m:r>
                                <m:d>
                                  <m:dPr>
                                    <m:ctrlPr>
                                      <a:rPr lang="en-US" sz="1400" b="0" i="1" smtClean="0">
                                        <a:latin typeface="Cambria Math"/>
                                      </a:rPr>
                                    </m:ctrlPr>
                                  </m:dPr>
                                  <m:e>
                                    <m:sSub>
                                      <m:sSubPr>
                                        <m:ctrlPr>
                                          <a:rPr lang="en-US" sz="1400" b="0" i="1" smtClean="0">
                                            <a:latin typeface="Cambria Math"/>
                                          </a:rPr>
                                        </m:ctrlPr>
                                      </m:sSubPr>
                                      <m:e>
                                        <m:r>
                                          <a:rPr lang="en-US" sz="1400" b="0" i="1" smtClean="0">
                                            <a:latin typeface="Cambria Math"/>
                                          </a:rPr>
                                          <m:t>𝑎</m:t>
                                        </m:r>
                                      </m:e>
                                      <m:sub>
                                        <m:r>
                                          <a:rPr lang="en-US" sz="1400" b="0" i="1" smtClean="0">
                                            <a:latin typeface="Cambria Math"/>
                                          </a:rPr>
                                          <m:t>1</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𝑎</m:t>
                                        </m:r>
                                      </m:e>
                                      <m:sub>
                                        <m:r>
                                          <a:rPr lang="en-US" sz="1400" b="0" i="1" smtClean="0">
                                            <a:latin typeface="Cambria Math"/>
                                          </a:rPr>
                                          <m:t>2</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𝑎</m:t>
                                        </m:r>
                                      </m:e>
                                      <m:sub>
                                        <m:r>
                                          <a:rPr lang="en-US" sz="1400" b="0" i="1" smtClean="0">
                                            <a:latin typeface="Cambria Math"/>
                                          </a:rPr>
                                          <m:t>3</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𝑎</m:t>
                                        </m:r>
                                      </m:e>
                                      <m:sub>
                                        <m:r>
                                          <a:rPr lang="en-US" sz="1400" b="0" i="1" smtClean="0">
                                            <a:latin typeface="Cambria Math"/>
                                          </a:rPr>
                                          <m:t>4</m:t>
                                        </m:r>
                                      </m:sub>
                                    </m:sSub>
                                  </m:e>
                                </m:d>
                              </m:e>
                            </m:mr>
                            <m:mr>
                              <m:e>
                                <m:r>
                                  <a:rPr lang="en-US" sz="1400" b="0" i="1" smtClean="0">
                                    <a:latin typeface="Cambria Math"/>
                                  </a:rPr>
                                  <m:t>𝑏</m:t>
                                </m:r>
                                <m:r>
                                  <a:rPr lang="en-US" sz="1400" b="0" i="1" smtClean="0">
                                    <a:latin typeface="Cambria Math"/>
                                  </a:rPr>
                                  <m:t>=</m:t>
                                </m:r>
                                <m:d>
                                  <m:dPr>
                                    <m:ctrlPr>
                                      <a:rPr lang="en-US" sz="1400" b="0" i="1" smtClean="0">
                                        <a:latin typeface="Cambria Math"/>
                                      </a:rPr>
                                    </m:ctrlPr>
                                  </m:dPr>
                                  <m:e>
                                    <m:sSub>
                                      <m:sSubPr>
                                        <m:ctrlPr>
                                          <a:rPr lang="en-US" sz="1400" b="0" i="1" smtClean="0">
                                            <a:latin typeface="Cambria Math"/>
                                          </a:rPr>
                                        </m:ctrlPr>
                                      </m:sSubPr>
                                      <m:e>
                                        <m:r>
                                          <a:rPr lang="en-US" sz="1400" b="0" i="1" smtClean="0">
                                            <a:latin typeface="Cambria Math"/>
                                          </a:rPr>
                                          <m:t>𝑏</m:t>
                                        </m:r>
                                      </m:e>
                                      <m:sub>
                                        <m:r>
                                          <a:rPr lang="en-US" sz="1400" b="0" i="1" smtClean="0">
                                            <a:latin typeface="Cambria Math"/>
                                          </a:rPr>
                                          <m:t>1</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𝑏</m:t>
                                        </m:r>
                                      </m:e>
                                      <m:sub>
                                        <m:r>
                                          <a:rPr lang="en-US" sz="1400" b="0" i="1" smtClean="0">
                                            <a:latin typeface="Cambria Math"/>
                                          </a:rPr>
                                          <m:t>2</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𝑏</m:t>
                                        </m:r>
                                      </m:e>
                                      <m:sub>
                                        <m:r>
                                          <a:rPr lang="en-US" sz="1400" b="0" i="1" smtClean="0">
                                            <a:latin typeface="Cambria Math"/>
                                          </a:rPr>
                                          <m:t>3</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𝑏</m:t>
                                        </m:r>
                                      </m:e>
                                      <m:sub>
                                        <m:r>
                                          <a:rPr lang="en-US" sz="1400" b="0" i="1" smtClean="0">
                                            <a:latin typeface="Cambria Math"/>
                                          </a:rPr>
                                          <m:t>4</m:t>
                                        </m:r>
                                      </m:sub>
                                    </m:sSub>
                                  </m:e>
                                </m:d>
                              </m:e>
                            </m:mr>
                          </m:m>
                        </m:e>
                      </m:d>
                    </m:oMath>
                  </m:oMathPara>
                </a14:m>
                <a:endParaRPr lang="en-US" sz="1400" dirty="0"/>
              </a:p>
            </p:txBody>
          </p:sp>
        </mc:Choice>
        <mc:Fallback xmlns="">
          <p:sp>
            <p:nvSpPr>
              <p:cNvPr id="4" name="TextBox 3"/>
              <p:cNvSpPr txBox="1">
                <a:spLocks noRot="1" noChangeAspect="1" noMove="1" noResize="1" noEditPoints="1" noAdjustHandles="1" noChangeArrowheads="1" noChangeShapeType="1" noTextEdit="1"/>
              </p:cNvSpPr>
              <p:nvPr/>
            </p:nvSpPr>
            <p:spPr>
              <a:xfrm>
                <a:off x="5758633" y="1200151"/>
                <a:ext cx="1855829" cy="520207"/>
              </a:xfrm>
              <a:prstGeom prst="rect">
                <a:avLst/>
              </a:prstGeom>
              <a:blipFill rotWithShape="1">
                <a:blip r:embed="rId4"/>
                <a:stretch>
                  <a:fillRect l="-24342" t="-152941" b="-22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874063" y="2235200"/>
                <a:ext cx="3624967" cy="81009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1"/>
                                <m:mcJc m:val="center"/>
                              </m:mcPr>
                            </m:mc>
                          </m:mcs>
                          <m:ctrlPr>
                            <a:rPr lang="en-US" sz="1400" i="1" smtClean="0">
                              <a:latin typeface="Cambria Math"/>
                            </a:rPr>
                          </m:ctrlPr>
                        </m:mPr>
                        <m:mr>
                          <m:e>
                            <m:r>
                              <a:rPr lang="en-US" sz="1400" b="0" i="1" smtClean="0">
                                <a:latin typeface="Cambria Math"/>
                              </a:rPr>
                              <m:t>𝜋</m:t>
                            </m:r>
                            <m:d>
                              <m:dPr>
                                <m:ctrlPr>
                                  <a:rPr lang="en-US" sz="1400" b="0" i="1" smtClean="0">
                                    <a:latin typeface="Cambria Math"/>
                                  </a:rPr>
                                </m:ctrlPr>
                              </m:dPr>
                              <m:e>
                                <m:r>
                                  <a:rPr lang="en-US" sz="1400" b="0" i="1" smtClean="0">
                                    <a:latin typeface="Cambria Math"/>
                                  </a:rPr>
                                  <m:t>𝑙</m:t>
                                </m:r>
                              </m:e>
                            </m:d>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1,2</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1,3</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1,4</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2,3</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2,4</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3,4</m:t>
                                    </m:r>
                                  </m:e>
                                </m:d>
                              </m:sub>
                            </m:sSub>
                            <m:r>
                              <a:rPr lang="en-US" sz="1400" b="0" i="1" smtClean="0">
                                <a:latin typeface="Cambria Math"/>
                              </a:rPr>
                              <m:t>}</m:t>
                            </m:r>
                          </m:e>
                        </m:mr>
                        <m:mr>
                          <m:e>
                            <m:r>
                              <a:rPr lang="en-US" sz="1400" b="0" i="1" smtClean="0">
                                <a:latin typeface="Cambria Math"/>
                              </a:rPr>
                              <m:t>𝜛</m:t>
                            </m:r>
                            <m:d>
                              <m:dPr>
                                <m:ctrlPr>
                                  <a:rPr lang="en-US" sz="1400" b="0" i="1" smtClean="0">
                                    <a:latin typeface="Cambria Math"/>
                                  </a:rPr>
                                </m:ctrlPr>
                              </m:dPr>
                              <m:e>
                                <m:r>
                                  <a:rPr lang="en-US" sz="1400" b="0" i="1" smtClean="0">
                                    <a:latin typeface="Cambria Math"/>
                                  </a:rPr>
                                  <m:t>𝑙</m:t>
                                </m:r>
                              </m:e>
                            </m:d>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3,4</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2,4</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2,3</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1,4</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m:t>
                                </m:r>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2,3</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1,2</m:t>
                                    </m:r>
                                  </m:e>
                                </m:d>
                              </m:sub>
                            </m:sSub>
                            <m:r>
                              <a:rPr lang="en-US" sz="1400" b="0" i="1" smtClean="0">
                                <a:latin typeface="Cambria Math"/>
                              </a:rPr>
                              <m:t>}</m:t>
                            </m:r>
                          </m:e>
                        </m:mr>
                        <m:mr>
                          <m:e>
                            <m:sSub>
                              <m:sSubPr>
                                <m:ctrlPr>
                                  <a:rPr lang="en-US" sz="1400" b="0" i="1" smtClean="0">
                                    <a:latin typeface="Cambria Math"/>
                                  </a:rPr>
                                </m:ctrlPr>
                              </m:sSubPr>
                              <m:e>
                                <m:r>
                                  <a:rPr lang="en-US" sz="1400" b="0" i="1" smtClean="0">
                                    <a:latin typeface="Cambria Math"/>
                                  </a:rPr>
                                  <m:t>𝑙</m:t>
                                </m:r>
                              </m:e>
                              <m:sub>
                                <m:d>
                                  <m:dPr>
                                    <m:begChr m:val="{"/>
                                    <m:endChr m:val="}"/>
                                    <m:ctrlPr>
                                      <a:rPr lang="en-US" sz="1400" b="0" i="1" smtClean="0">
                                        <a:latin typeface="Cambria Math"/>
                                      </a:rPr>
                                    </m:ctrlPr>
                                  </m:dPr>
                                  <m:e>
                                    <m:r>
                                      <a:rPr lang="en-US" sz="1400" b="0" i="1" smtClean="0">
                                        <a:latin typeface="Cambria Math"/>
                                      </a:rPr>
                                      <m:t>𝑖</m:t>
                                    </m:r>
                                    <m:r>
                                      <a:rPr lang="en-US" sz="1400" b="0" i="1" smtClean="0">
                                        <a:latin typeface="Cambria Math"/>
                                      </a:rPr>
                                      <m:t>,</m:t>
                                    </m:r>
                                    <m:r>
                                      <a:rPr lang="en-US" sz="1400" b="0" i="1" smtClean="0">
                                        <a:latin typeface="Cambria Math"/>
                                      </a:rPr>
                                      <m:t>𝑗</m:t>
                                    </m:r>
                                  </m:e>
                                </m:d>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𝑎</m:t>
                                </m:r>
                              </m:e>
                              <m:sub>
                                <m:r>
                                  <a:rPr lang="en-US" sz="1400" b="0" i="1" smtClean="0">
                                    <a:latin typeface="Cambria Math"/>
                                  </a:rPr>
                                  <m:t>𝑖</m:t>
                                </m:r>
                              </m:sub>
                            </m:sSub>
                            <m:sSub>
                              <m:sSubPr>
                                <m:ctrlPr>
                                  <a:rPr lang="en-US" sz="1400" b="0" i="1" smtClean="0">
                                    <a:latin typeface="Cambria Math"/>
                                  </a:rPr>
                                </m:ctrlPr>
                              </m:sSubPr>
                              <m:e>
                                <m:r>
                                  <a:rPr lang="en-US" sz="1400" b="0" i="1" smtClean="0">
                                    <a:latin typeface="Cambria Math"/>
                                  </a:rPr>
                                  <m:t>𝑏</m:t>
                                </m:r>
                              </m:e>
                              <m:sub>
                                <m:r>
                                  <a:rPr lang="en-US" sz="1400" b="0" i="1" smtClean="0">
                                    <a:latin typeface="Cambria Math"/>
                                  </a:rPr>
                                  <m:t>𝑗</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𝑎</m:t>
                                </m:r>
                              </m:e>
                              <m:sub>
                                <m:r>
                                  <a:rPr lang="en-US" sz="1400" b="0" i="1" smtClean="0">
                                    <a:latin typeface="Cambria Math"/>
                                  </a:rPr>
                                  <m:t>𝑗</m:t>
                                </m:r>
                              </m:sub>
                            </m:sSub>
                            <m:sSub>
                              <m:sSubPr>
                                <m:ctrlPr>
                                  <a:rPr lang="en-US" sz="1400" b="0" i="1" smtClean="0">
                                    <a:latin typeface="Cambria Math"/>
                                  </a:rPr>
                                </m:ctrlPr>
                              </m:sSubPr>
                              <m:e>
                                <m:r>
                                  <a:rPr lang="en-US" sz="1400" b="0" i="1" smtClean="0">
                                    <a:latin typeface="Cambria Math"/>
                                  </a:rPr>
                                  <m:t>𝑏</m:t>
                                </m:r>
                              </m:e>
                              <m:sub>
                                <m:r>
                                  <a:rPr lang="en-US" sz="1400" b="0" i="1" smtClean="0">
                                    <a:latin typeface="Cambria Math"/>
                                  </a:rPr>
                                  <m:t>𝑖</m:t>
                                </m:r>
                              </m:sub>
                            </m:sSub>
                          </m:e>
                        </m:mr>
                      </m:m>
                    </m:oMath>
                  </m:oMathPara>
                </a14:m>
                <a:endParaRPr lang="en-US" sz="1400" dirty="0"/>
              </a:p>
            </p:txBody>
          </p:sp>
        </mc:Choice>
        <mc:Fallback xmlns="">
          <p:sp>
            <p:nvSpPr>
              <p:cNvPr id="6" name="TextBox 5"/>
              <p:cNvSpPr txBox="1">
                <a:spLocks noRot="1" noChangeAspect="1" noMove="1" noResize="1" noEditPoints="1" noAdjustHandles="1" noChangeArrowheads="1" noChangeShapeType="1" noTextEdit="1"/>
              </p:cNvSpPr>
              <p:nvPr/>
            </p:nvSpPr>
            <p:spPr>
              <a:xfrm>
                <a:off x="4874063" y="2235200"/>
                <a:ext cx="3624967" cy="81009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237239" y="3282551"/>
                <a:ext cx="2898614" cy="92679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a:cs typeface="Arial" charset="0"/>
                        </a:rPr>
                        <m:t>𝜋</m:t>
                      </m:r>
                      <m:d>
                        <m:dPr>
                          <m:ctrlPr>
                            <a:rPr lang="en-US" sz="1400" i="1">
                              <a:latin typeface="Cambria Math"/>
                              <a:cs typeface="Arial" charset="0"/>
                            </a:rPr>
                          </m:ctrlPr>
                        </m:dPr>
                        <m:e>
                          <m:r>
                            <a:rPr lang="en-US" sz="1400" i="1">
                              <a:latin typeface="Cambria Math"/>
                              <a:cs typeface="Arial" charset="0"/>
                            </a:rPr>
                            <m:t>𝑙</m:t>
                          </m:r>
                        </m:e>
                      </m:d>
                      <m:r>
                        <a:rPr lang="en-US" sz="1400" b="1" i="1" smtClean="0">
                          <a:latin typeface="Cambria Math"/>
                          <a:ea typeface="Cambria Math"/>
                          <a:cs typeface="Arial" charset="0"/>
                        </a:rPr>
                        <m:t>∙</m:t>
                      </m:r>
                      <m:r>
                        <a:rPr lang="en-US" sz="1400" i="1">
                          <a:latin typeface="Cambria Math"/>
                          <a:cs typeface="Arial" charset="0"/>
                        </a:rPr>
                        <m:t>𝜛</m:t>
                      </m:r>
                      <m:d>
                        <m:dPr>
                          <m:ctrlPr>
                            <a:rPr lang="en-US" sz="1400" i="1">
                              <a:latin typeface="Cambria Math"/>
                              <a:cs typeface="Arial" charset="0"/>
                            </a:rPr>
                          </m:ctrlPr>
                        </m:dPr>
                        <m:e>
                          <m:sSup>
                            <m:sSupPr>
                              <m:ctrlPr>
                                <a:rPr lang="en-US" sz="1400" b="0" i="1" smtClean="0">
                                  <a:latin typeface="Cambria Math"/>
                                  <a:cs typeface="Arial" charset="0"/>
                                </a:rPr>
                              </m:ctrlPr>
                            </m:sSupPr>
                            <m:e>
                              <m:r>
                                <a:rPr lang="en-US" sz="1400" i="1">
                                  <a:latin typeface="Cambria Math"/>
                                  <a:cs typeface="Arial" charset="0"/>
                                </a:rPr>
                                <m:t>𝑙</m:t>
                              </m:r>
                            </m:e>
                            <m:sup>
                              <m:r>
                                <a:rPr lang="en-US" sz="1400" b="0" i="1" smtClean="0">
                                  <a:latin typeface="Cambria Math"/>
                                  <a:cs typeface="Arial" charset="0"/>
                                </a:rPr>
                                <m:t>′</m:t>
                              </m:r>
                            </m:sup>
                          </m:sSup>
                        </m:e>
                      </m:d>
                      <m:r>
                        <a:rPr lang="en-US" sz="1400" b="0" i="1" smtClean="0">
                          <a:latin typeface="Cambria Math"/>
                          <a:cs typeface="Arial" charset="0"/>
                        </a:rPr>
                        <m:t>=</m:t>
                      </m:r>
                      <m:d>
                        <m:dPr>
                          <m:begChr m:val="|"/>
                          <m:endChr m:val="|"/>
                          <m:ctrlPr>
                            <a:rPr lang="en-US" sz="1400" b="0" i="1" smtClean="0">
                              <a:latin typeface="Cambria Math"/>
                              <a:cs typeface="Arial" charset="0"/>
                            </a:rPr>
                          </m:ctrlPr>
                        </m:dPr>
                        <m:e>
                          <m:m>
                            <m:mPr>
                              <m:mcs>
                                <m:mc>
                                  <m:mcPr>
                                    <m:count m:val="2"/>
                                    <m:mcJc m:val="center"/>
                                  </m:mcPr>
                                </m:mc>
                              </m:mcs>
                              <m:ctrlPr>
                                <a:rPr lang="en-US" sz="1400" b="0" i="1" smtClean="0">
                                  <a:latin typeface="Cambria Math"/>
                                  <a:cs typeface="Arial" charset="0"/>
                                </a:rPr>
                              </m:ctrlPr>
                            </m:mPr>
                            <m:mr>
                              <m:e>
                                <m:m>
                                  <m:mPr>
                                    <m:mcs>
                                      <m:mc>
                                        <m:mcPr>
                                          <m:count m:val="2"/>
                                          <m:mcJc m:val="center"/>
                                        </m:mcPr>
                                      </m:mc>
                                    </m:mcs>
                                    <m:ctrlPr>
                                      <a:rPr lang="en-US" sz="1400" b="0" i="1" smtClean="0">
                                        <a:latin typeface="Cambria Math"/>
                                        <a:cs typeface="Arial" charset="0"/>
                                      </a:rPr>
                                    </m:ctrlPr>
                                  </m:mPr>
                                  <m:mr>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1</m:t>
                                          </m:r>
                                        </m:sub>
                                      </m:sSub>
                                    </m:e>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2</m:t>
                                          </m:r>
                                        </m:sub>
                                      </m:sSub>
                                    </m:e>
                                  </m:mr>
                                  <m:mr>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1</m:t>
                                          </m:r>
                                        </m:sub>
                                      </m:sSub>
                                    </m:e>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2</m:t>
                                          </m:r>
                                        </m:sub>
                                      </m:sSub>
                                    </m:e>
                                  </m:mr>
                                </m:m>
                              </m:e>
                              <m:e>
                                <m:m>
                                  <m:mPr>
                                    <m:mcs>
                                      <m:mc>
                                        <m:mcPr>
                                          <m:count m:val="2"/>
                                          <m:mcJc m:val="center"/>
                                        </m:mcPr>
                                      </m:mc>
                                    </m:mcs>
                                    <m:ctrlPr>
                                      <a:rPr lang="en-US" sz="1400" b="0" i="1" smtClean="0">
                                        <a:latin typeface="Cambria Math"/>
                                        <a:cs typeface="Arial" charset="0"/>
                                      </a:rPr>
                                    </m:ctrlPr>
                                  </m:mPr>
                                  <m:mr>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3</m:t>
                                          </m:r>
                                        </m:sub>
                                      </m:sSub>
                                    </m:e>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4</m:t>
                                          </m:r>
                                        </m:sub>
                                      </m:sSub>
                                    </m:e>
                                  </m:mr>
                                  <m:mr>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3</m:t>
                                          </m:r>
                                        </m:sub>
                                      </m:sSub>
                                    </m:e>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4</m:t>
                                          </m:r>
                                        </m:sub>
                                      </m:sSub>
                                    </m:e>
                                  </m:mr>
                                </m:m>
                              </m:e>
                            </m:mr>
                            <m:mr>
                              <m:e>
                                <m:m>
                                  <m:mPr>
                                    <m:mcs>
                                      <m:mc>
                                        <m:mcPr>
                                          <m:count m:val="2"/>
                                          <m:mcJc m:val="center"/>
                                        </m:mcPr>
                                      </m:mc>
                                    </m:mcs>
                                    <m:ctrlPr>
                                      <a:rPr lang="en-US" sz="1400" b="0" i="1" smtClean="0">
                                        <a:latin typeface="Cambria Math"/>
                                        <a:cs typeface="Arial" charset="0"/>
                                      </a:rPr>
                                    </m:ctrlPr>
                                  </m:mPr>
                                  <m:mr>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1</m:t>
                                          </m:r>
                                        </m:sub>
                                      </m:sSub>
                                      <m:r>
                                        <a:rPr lang="en-US" sz="1400" b="0" i="1" smtClean="0">
                                          <a:latin typeface="Cambria Math"/>
                                          <a:cs typeface="Arial" charset="0"/>
                                        </a:rPr>
                                        <m:t>′</m:t>
                                      </m:r>
                                    </m:e>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2</m:t>
                                          </m:r>
                                        </m:sub>
                                      </m:sSub>
                                      <m:r>
                                        <a:rPr lang="en-US" sz="1400" b="0" i="1" smtClean="0">
                                          <a:latin typeface="Cambria Math"/>
                                          <a:cs typeface="Arial" charset="0"/>
                                        </a:rPr>
                                        <m:t>′</m:t>
                                      </m:r>
                                    </m:e>
                                  </m:mr>
                                  <m:mr>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1</m:t>
                                          </m:r>
                                        </m:sub>
                                      </m:sSub>
                                      <m:r>
                                        <a:rPr lang="en-US" sz="1400" b="0" i="1" smtClean="0">
                                          <a:latin typeface="Cambria Math"/>
                                          <a:cs typeface="Arial" charset="0"/>
                                        </a:rPr>
                                        <m:t>′</m:t>
                                      </m:r>
                                    </m:e>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2</m:t>
                                          </m:r>
                                        </m:sub>
                                      </m:sSub>
                                      <m:r>
                                        <a:rPr lang="en-US" sz="1400" b="0" i="1" smtClean="0">
                                          <a:latin typeface="Cambria Math"/>
                                          <a:cs typeface="Arial" charset="0"/>
                                        </a:rPr>
                                        <m:t>′</m:t>
                                      </m:r>
                                    </m:e>
                                  </m:mr>
                                </m:m>
                              </m:e>
                              <m:e>
                                <m:m>
                                  <m:mPr>
                                    <m:mcs>
                                      <m:mc>
                                        <m:mcPr>
                                          <m:count m:val="2"/>
                                          <m:mcJc m:val="center"/>
                                        </m:mcPr>
                                      </m:mc>
                                    </m:mcs>
                                    <m:ctrlPr>
                                      <a:rPr lang="en-US" sz="1400" b="0" i="1" smtClean="0">
                                        <a:latin typeface="Cambria Math"/>
                                        <a:cs typeface="Arial" charset="0"/>
                                      </a:rPr>
                                    </m:ctrlPr>
                                  </m:mPr>
                                  <m:mr>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3</m:t>
                                          </m:r>
                                        </m:sub>
                                      </m:sSub>
                                      <m:r>
                                        <a:rPr lang="en-US" sz="1400" b="0" i="1" smtClean="0">
                                          <a:latin typeface="Cambria Math"/>
                                          <a:cs typeface="Arial" charset="0"/>
                                        </a:rPr>
                                        <m:t>′</m:t>
                                      </m:r>
                                    </m:e>
                                    <m:e>
                                      <m:sSub>
                                        <m:sSubPr>
                                          <m:ctrlPr>
                                            <a:rPr lang="en-US" sz="1400" b="0" i="1" smtClean="0">
                                              <a:latin typeface="Cambria Math"/>
                                              <a:cs typeface="Arial" charset="0"/>
                                            </a:rPr>
                                          </m:ctrlPr>
                                        </m:sSubPr>
                                        <m:e>
                                          <m:r>
                                            <a:rPr lang="en-US" sz="1400" b="0" i="1" smtClean="0">
                                              <a:latin typeface="Cambria Math"/>
                                              <a:cs typeface="Arial" charset="0"/>
                                            </a:rPr>
                                            <m:t>𝑎</m:t>
                                          </m:r>
                                        </m:e>
                                        <m:sub>
                                          <m:r>
                                            <a:rPr lang="en-US" sz="1400" b="0" i="1" smtClean="0">
                                              <a:latin typeface="Cambria Math"/>
                                              <a:cs typeface="Arial" charset="0"/>
                                            </a:rPr>
                                            <m:t>4</m:t>
                                          </m:r>
                                        </m:sub>
                                      </m:sSub>
                                      <m:r>
                                        <a:rPr lang="en-US" sz="1400" b="0" i="1" smtClean="0">
                                          <a:latin typeface="Cambria Math"/>
                                          <a:cs typeface="Arial" charset="0"/>
                                        </a:rPr>
                                        <m:t>′</m:t>
                                      </m:r>
                                    </m:e>
                                  </m:mr>
                                  <m:mr>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3</m:t>
                                          </m:r>
                                        </m:sub>
                                      </m:sSub>
                                      <m:r>
                                        <a:rPr lang="en-US" sz="1400" b="0" i="1" smtClean="0">
                                          <a:latin typeface="Cambria Math"/>
                                          <a:cs typeface="Arial" charset="0"/>
                                        </a:rPr>
                                        <m:t>′</m:t>
                                      </m:r>
                                    </m:e>
                                    <m:e>
                                      <m:sSub>
                                        <m:sSubPr>
                                          <m:ctrlPr>
                                            <a:rPr lang="en-US" sz="1400" b="0" i="1" smtClean="0">
                                              <a:latin typeface="Cambria Math"/>
                                              <a:cs typeface="Arial" charset="0"/>
                                            </a:rPr>
                                          </m:ctrlPr>
                                        </m:sSubPr>
                                        <m:e>
                                          <m:r>
                                            <a:rPr lang="en-US" sz="1400" b="0" i="1" smtClean="0">
                                              <a:latin typeface="Cambria Math"/>
                                              <a:cs typeface="Arial" charset="0"/>
                                            </a:rPr>
                                            <m:t>𝑏</m:t>
                                          </m:r>
                                        </m:e>
                                        <m:sub>
                                          <m:r>
                                            <a:rPr lang="en-US" sz="1400" b="0" i="1" smtClean="0">
                                              <a:latin typeface="Cambria Math"/>
                                              <a:cs typeface="Arial" charset="0"/>
                                            </a:rPr>
                                            <m:t>4</m:t>
                                          </m:r>
                                        </m:sub>
                                      </m:sSub>
                                      <m:r>
                                        <a:rPr lang="en-US" sz="1400" b="0" i="1" smtClean="0">
                                          <a:latin typeface="Cambria Math"/>
                                          <a:cs typeface="Arial" charset="0"/>
                                        </a:rPr>
                                        <m:t>′</m:t>
                                      </m:r>
                                    </m:e>
                                  </m:mr>
                                </m:m>
                              </m:e>
                            </m:mr>
                          </m:m>
                        </m:e>
                      </m:d>
                    </m:oMath>
                  </m:oMathPara>
                </a14:m>
                <a:endParaRPr lang="en-US" sz="1400" dirty="0"/>
              </a:p>
            </p:txBody>
          </p:sp>
        </mc:Choice>
        <mc:Fallback xmlns="">
          <p:sp>
            <p:nvSpPr>
              <p:cNvPr id="10" name="TextBox 9"/>
              <p:cNvSpPr txBox="1">
                <a:spLocks noRot="1" noChangeAspect="1" noMove="1" noResize="1" noEditPoints="1" noAdjustHandles="1" noChangeArrowheads="1" noChangeShapeType="1" noTextEdit="1"/>
              </p:cNvSpPr>
              <p:nvPr/>
            </p:nvSpPr>
            <p:spPr>
              <a:xfrm>
                <a:off x="5237239" y="3282551"/>
                <a:ext cx="2898614" cy="926792"/>
              </a:xfrm>
              <a:prstGeom prst="rect">
                <a:avLst/>
              </a:prstGeom>
              <a:blipFill rotWithShape="1">
                <a:blip r:embed="rId6"/>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latin typeface="Arial" charset="0"/>
                <a:cs typeface="Arial" charset="0"/>
              </a:rPr>
              <a:t>Distance Bounding in Line Space</a:t>
            </a:r>
          </a:p>
        </p:txBody>
      </p:sp>
      <mc:AlternateContent xmlns:mc="http://schemas.openxmlformats.org/markup-compatibility/2006" xmlns:a14="http://schemas.microsoft.com/office/drawing/2010/main">
        <mc:Choice Requires="a14">
          <p:sp>
            <p:nvSpPr>
              <p:cNvPr id="6" name="Content Placeholder 5"/>
              <p:cNvSpPr>
                <a:spLocks noGrp="1"/>
              </p:cNvSpPr>
              <p:nvPr>
                <p:ph sz="half" idx="1"/>
              </p:nvPr>
            </p:nvSpPr>
            <p:spPr/>
            <p:txBody>
              <a:bodyPr/>
              <a:lstStyle/>
              <a:p>
                <a:r>
                  <a:rPr lang="en-US" sz="2000" dirty="0" smtClean="0"/>
                  <a:t>The volume of the tetrahedron</a:t>
                </a:r>
              </a:p>
              <a:p>
                <a:endParaRPr lang="en-US" sz="2000" dirty="0"/>
              </a:p>
              <a:p>
                <a:endParaRPr lang="en-US" sz="2000" dirty="0" smtClean="0"/>
              </a:p>
              <a:p>
                <a:endParaRPr lang="en-US" sz="2000" dirty="0" smtClean="0"/>
              </a:p>
              <a:p>
                <a:endParaRPr lang="en-US" sz="2000" dirty="0" smtClean="0"/>
              </a:p>
              <a:p>
                <a:r>
                  <a:rPr lang="en-US" sz="2000" dirty="0" smtClean="0"/>
                  <a:t>Assume </a:t>
                </a:r>
                <a:r>
                  <a:rPr lang="en-US" sz="2000" dirty="0"/>
                  <a:t>a fixed </a:t>
                </a:r>
                <a:r>
                  <a:rPr lang="en-US" sz="2000" dirty="0" smtClean="0"/>
                  <a:t>distance </a:t>
                </a:r>
                <a14:m>
                  <m:oMath xmlns:m="http://schemas.openxmlformats.org/officeDocument/2006/math">
                    <m:r>
                      <a:rPr lang="en-US" sz="2000" b="0" i="1" smtClean="0">
                        <a:latin typeface="Cambria Math"/>
                      </a:rPr>
                      <m:t>𝑐</m:t>
                    </m:r>
                  </m:oMath>
                </a14:m>
                <a:r>
                  <a:rPr lang="en-US" sz="2000" dirty="0" smtClean="0"/>
                  <a:t> for both of </a:t>
                </a:r>
                <a14:m>
                  <m:oMath xmlns:m="http://schemas.openxmlformats.org/officeDocument/2006/math">
                    <m:d>
                      <m:dPr>
                        <m:ctrlPr>
                          <a:rPr lang="en-US" sz="2000" i="1" smtClean="0">
                            <a:latin typeface="Cambria Math"/>
                          </a:rPr>
                        </m:ctrlPr>
                      </m:dPr>
                      <m:e>
                        <m:r>
                          <a:rPr lang="en-US" sz="2000" b="0" i="1" smtClean="0">
                            <a:latin typeface="Cambria Math"/>
                          </a:rPr>
                          <m:t>𝑎</m:t>
                        </m:r>
                        <m:r>
                          <a:rPr lang="en-US" sz="2000" b="0" i="1" smtClean="0">
                            <a:latin typeface="Cambria Math"/>
                          </a:rPr>
                          <m:t>,</m:t>
                        </m:r>
                        <m:r>
                          <a:rPr lang="en-US" sz="2000" b="0" i="1" smtClean="0">
                            <a:latin typeface="Cambria Math"/>
                          </a:rPr>
                          <m:t>𝑏</m:t>
                        </m:r>
                      </m:e>
                    </m:d>
                  </m:oMath>
                </a14:m>
                <a:r>
                  <a:rPr lang="en-US" sz="2000" dirty="0" smtClean="0"/>
                  <a:t> and </a:t>
                </a:r>
                <a14:m>
                  <m:oMath xmlns:m="http://schemas.openxmlformats.org/officeDocument/2006/math">
                    <m:d>
                      <m:dPr>
                        <m:ctrlPr>
                          <a:rPr lang="en-US" sz="2000" i="1" smtClean="0">
                            <a:latin typeface="Cambria Math"/>
                          </a:rPr>
                        </m:ctrlPr>
                      </m:dPr>
                      <m:e>
                        <m:r>
                          <a:rPr lang="en-US" sz="2000" b="0" i="1" smtClean="0">
                            <a:latin typeface="Cambria Math"/>
                          </a:rPr>
                          <m:t>𝑎</m:t>
                        </m:r>
                        <m:r>
                          <a:rPr lang="en-US" sz="2000" b="0" i="1" smtClean="0">
                            <a:latin typeface="Cambria Math"/>
                          </a:rPr>
                          <m:t>′,</m:t>
                        </m:r>
                        <m:r>
                          <a:rPr lang="en-US" sz="2000" b="0" i="1" smtClean="0">
                            <a:latin typeface="Cambria Math"/>
                          </a:rPr>
                          <m:t>𝑏</m:t>
                        </m:r>
                        <m:r>
                          <a:rPr lang="en-US" sz="2000" b="0" i="1" smtClean="0">
                            <a:latin typeface="Cambria Math"/>
                          </a:rPr>
                          <m:t>′</m:t>
                        </m:r>
                      </m:e>
                    </m:d>
                  </m:oMath>
                </a14:m>
                <a:endParaRPr lang="en-US" sz="2000" dirty="0"/>
              </a:p>
            </p:txBody>
          </p:sp>
        </mc:Choice>
        <mc:Fallback xmlns="">
          <p:sp>
            <p:nvSpPr>
              <p:cNvPr id="6" name="Content Placeholder 5"/>
              <p:cNvSpPr>
                <a:spLocks noGrp="1" noRot="1" noChangeAspect="1" noMove="1" noResize="1" noEditPoints="1" noAdjustHandles="1" noChangeArrowheads="1" noChangeShapeType="1" noTextEdit="1"/>
              </p:cNvSpPr>
              <p:nvPr>
                <p:ph sz="half" idx="1"/>
              </p:nvPr>
            </p:nvSpPr>
            <p:spPr>
              <a:blipFill rotWithShape="1">
                <a:blip r:embed="rId3"/>
                <a:stretch>
                  <a:fillRect l="-1207" t="-7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264693" y="3845436"/>
                <a:ext cx="2599558" cy="5320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𝑑</m:t>
                      </m:r>
                      <m:r>
                        <a:rPr lang="en-US" sz="1400" b="0" i="1" smtClean="0">
                          <a:latin typeface="Cambria Math"/>
                          <a:ea typeface="Cambria Math"/>
                        </a:rPr>
                        <m:t>≥</m:t>
                      </m:r>
                      <m:f>
                        <m:fPr>
                          <m:ctrlPr>
                            <a:rPr lang="en-US" sz="1400" b="0" i="1" smtClean="0">
                              <a:latin typeface="Cambria Math"/>
                              <a:ea typeface="Cambria Math"/>
                            </a:rPr>
                          </m:ctrlPr>
                        </m:fPr>
                        <m:num>
                          <m:r>
                            <a:rPr lang="en-US" sz="1400" b="0" i="1" smtClean="0">
                              <a:latin typeface="Cambria Math"/>
                              <a:ea typeface="Cambria Math"/>
                            </a:rPr>
                            <m:t>6</m:t>
                          </m:r>
                          <m:sSub>
                            <m:sSubPr>
                              <m:ctrlPr>
                                <a:rPr lang="en-US" sz="1400" b="0" i="1" smtClean="0">
                                  <a:latin typeface="Cambria Math"/>
                                </a:rPr>
                              </m:ctrlPr>
                            </m:sSubPr>
                            <m:e>
                              <m:r>
                                <a:rPr lang="en-US" sz="1400" b="0" i="1" smtClean="0">
                                  <a:latin typeface="Cambria Math"/>
                                </a:rPr>
                                <m:t>𝑉</m:t>
                              </m:r>
                            </m:e>
                            <m:sub>
                              <m:d>
                                <m:dPr>
                                  <m:begChr m:val="{"/>
                                  <m:endChr m:val="}"/>
                                  <m:ctrlPr>
                                    <a:rPr lang="en-US" sz="1400" b="0" i="1" smtClean="0">
                                      <a:latin typeface="Cambria Math"/>
                                    </a:rPr>
                                  </m:ctrlPr>
                                </m:dPr>
                                <m:e>
                                  <m:r>
                                    <a:rPr lang="en-US" sz="1400" b="0" i="1" smtClean="0">
                                      <a:latin typeface="Cambria Math"/>
                                    </a:rPr>
                                    <m:t>𝑎</m:t>
                                  </m:r>
                                  <m:r>
                                    <a:rPr lang="en-US" sz="1400" b="0" i="1" smtClean="0">
                                      <a:latin typeface="Cambria Math"/>
                                    </a:rPr>
                                    <m:t>,</m:t>
                                  </m:r>
                                  <m:r>
                                    <a:rPr lang="en-US" sz="1400" b="0" i="1" smtClean="0">
                                      <a:latin typeface="Cambria Math"/>
                                    </a:rPr>
                                    <m:t>𝑏</m:t>
                                  </m:r>
                                  <m:r>
                                    <a:rPr lang="en-US" sz="1400" b="0" i="1" smtClean="0">
                                      <a:latin typeface="Cambria Math"/>
                                    </a:rPr>
                                    <m:t>,</m:t>
                                  </m:r>
                                  <m:sSup>
                                    <m:sSupPr>
                                      <m:ctrlPr>
                                        <a:rPr lang="en-US" sz="1400" b="0" i="1" smtClean="0">
                                          <a:latin typeface="Cambria Math"/>
                                        </a:rPr>
                                      </m:ctrlPr>
                                    </m:sSupPr>
                                    <m:e>
                                      <m:r>
                                        <a:rPr lang="en-US" sz="1400" b="0" i="1" smtClean="0">
                                          <a:latin typeface="Cambria Math"/>
                                        </a:rPr>
                                        <m:t>𝑎</m:t>
                                      </m:r>
                                    </m:e>
                                    <m:sup>
                                      <m:r>
                                        <a:rPr lang="en-US" sz="1400" b="0" i="1" smtClean="0">
                                          <a:latin typeface="Cambria Math"/>
                                        </a:rPr>
                                        <m:t>′</m:t>
                                      </m:r>
                                    </m:sup>
                                  </m:sSup>
                                  <m:r>
                                    <a:rPr lang="en-US" sz="1400" b="0" i="1" smtClean="0">
                                      <a:latin typeface="Cambria Math"/>
                                    </a:rPr>
                                    <m:t>,</m:t>
                                  </m:r>
                                  <m:sSup>
                                    <m:sSupPr>
                                      <m:ctrlPr>
                                        <a:rPr lang="en-US" sz="1400" b="0" i="1" smtClean="0">
                                          <a:latin typeface="Cambria Math"/>
                                        </a:rPr>
                                      </m:ctrlPr>
                                    </m:sSupPr>
                                    <m:e>
                                      <m:r>
                                        <a:rPr lang="en-US" sz="1400" b="0" i="1" smtClean="0">
                                          <a:latin typeface="Cambria Math"/>
                                        </a:rPr>
                                        <m:t>𝑏</m:t>
                                      </m:r>
                                    </m:e>
                                    <m:sup>
                                      <m:r>
                                        <a:rPr lang="en-US" sz="1400" b="0" i="1" smtClean="0">
                                          <a:latin typeface="Cambria Math"/>
                                        </a:rPr>
                                        <m:t>′</m:t>
                                      </m:r>
                                    </m:sup>
                                  </m:sSup>
                                </m:e>
                              </m:d>
                            </m:sub>
                          </m:sSub>
                        </m:num>
                        <m:den>
                          <m:sSup>
                            <m:sSupPr>
                              <m:ctrlPr>
                                <a:rPr lang="en-US" sz="1400" b="0" i="1" smtClean="0">
                                  <a:latin typeface="Cambria Math"/>
                                  <a:ea typeface="Cambria Math"/>
                                </a:rPr>
                              </m:ctrlPr>
                            </m:sSupPr>
                            <m:e>
                              <m:r>
                                <a:rPr lang="en-US" sz="1400" b="0" i="1" smtClean="0">
                                  <a:latin typeface="Cambria Math"/>
                                  <a:ea typeface="Cambria Math"/>
                                </a:rPr>
                                <m:t>𝑐</m:t>
                              </m:r>
                            </m:e>
                            <m:sup>
                              <m:r>
                                <a:rPr lang="en-US" sz="1400" b="0" i="1" smtClean="0">
                                  <a:latin typeface="Cambria Math"/>
                                  <a:ea typeface="Cambria Math"/>
                                </a:rPr>
                                <m:t>2</m:t>
                              </m:r>
                            </m:sup>
                          </m:sSup>
                        </m:den>
                      </m:f>
                      <m:r>
                        <a:rPr lang="en-US" sz="1400" b="0" i="1" smtClean="0">
                          <a:latin typeface="Cambria Math"/>
                          <a:ea typeface="Cambria Math"/>
                        </a:rPr>
                        <m:t>=</m:t>
                      </m:r>
                      <m:f>
                        <m:fPr>
                          <m:ctrlPr>
                            <a:rPr lang="en-US" sz="1400" b="0" i="1" smtClean="0">
                              <a:latin typeface="Cambria Math"/>
                              <a:ea typeface="Cambria Math"/>
                            </a:rPr>
                          </m:ctrlPr>
                        </m:fPr>
                        <m:num>
                          <m:d>
                            <m:dPr>
                              <m:begChr m:val="|"/>
                              <m:endChr m:val="|"/>
                              <m:ctrlPr>
                                <a:rPr lang="en-US" sz="1400" b="0" i="1" smtClean="0">
                                  <a:latin typeface="Cambria Math"/>
                                </a:rPr>
                              </m:ctrlPr>
                            </m:dPr>
                            <m:e>
                              <m:r>
                                <a:rPr lang="en-US" sz="1400" i="1" smtClean="0">
                                  <a:latin typeface="Cambria Math"/>
                                  <a:cs typeface="Arial" charset="0"/>
                                </a:rPr>
                                <m:t>𝜋</m:t>
                              </m:r>
                              <m:d>
                                <m:dPr>
                                  <m:ctrlPr>
                                    <a:rPr lang="en-US" sz="1400" i="1">
                                      <a:latin typeface="Cambria Math"/>
                                      <a:cs typeface="Arial" charset="0"/>
                                    </a:rPr>
                                  </m:ctrlPr>
                                </m:dPr>
                                <m:e>
                                  <m:r>
                                    <a:rPr lang="en-US" sz="1400" i="1">
                                      <a:latin typeface="Cambria Math"/>
                                      <a:cs typeface="Arial" charset="0"/>
                                    </a:rPr>
                                    <m:t>𝑙</m:t>
                                  </m:r>
                                </m:e>
                              </m:d>
                              <m:r>
                                <a:rPr lang="en-US" sz="1400" b="1" i="1" smtClean="0">
                                  <a:latin typeface="Cambria Math"/>
                                  <a:ea typeface="Cambria Math"/>
                                  <a:cs typeface="Arial" charset="0"/>
                                </a:rPr>
                                <m:t>∙</m:t>
                              </m:r>
                              <m:r>
                                <a:rPr lang="en-US" sz="1400" i="1">
                                  <a:latin typeface="Cambria Math"/>
                                  <a:cs typeface="Arial" charset="0"/>
                                </a:rPr>
                                <m:t>𝜛</m:t>
                              </m:r>
                              <m:d>
                                <m:dPr>
                                  <m:ctrlPr>
                                    <a:rPr lang="en-US" sz="1400" i="1">
                                      <a:latin typeface="Cambria Math"/>
                                      <a:cs typeface="Arial" charset="0"/>
                                    </a:rPr>
                                  </m:ctrlPr>
                                </m:dPr>
                                <m:e>
                                  <m:sSup>
                                    <m:sSupPr>
                                      <m:ctrlPr>
                                        <a:rPr lang="en-US" sz="1400" b="0" i="1" smtClean="0">
                                          <a:latin typeface="Cambria Math"/>
                                          <a:cs typeface="Arial" charset="0"/>
                                        </a:rPr>
                                      </m:ctrlPr>
                                    </m:sSupPr>
                                    <m:e>
                                      <m:r>
                                        <a:rPr lang="en-US" sz="1400" i="1">
                                          <a:latin typeface="Cambria Math"/>
                                          <a:cs typeface="Arial" charset="0"/>
                                        </a:rPr>
                                        <m:t>𝑙</m:t>
                                      </m:r>
                                    </m:e>
                                    <m:sup>
                                      <m:r>
                                        <a:rPr lang="en-US" sz="1400" b="0" i="1" smtClean="0">
                                          <a:latin typeface="Cambria Math"/>
                                          <a:cs typeface="Arial" charset="0"/>
                                        </a:rPr>
                                        <m:t>′</m:t>
                                      </m:r>
                                    </m:sup>
                                  </m:sSup>
                                </m:e>
                              </m:d>
                            </m:e>
                          </m:d>
                        </m:num>
                        <m:den>
                          <m:sSup>
                            <m:sSupPr>
                              <m:ctrlPr>
                                <a:rPr lang="en-US" sz="1400" b="0" i="1" smtClean="0">
                                  <a:latin typeface="Cambria Math"/>
                                  <a:ea typeface="Cambria Math"/>
                                </a:rPr>
                              </m:ctrlPr>
                            </m:sSupPr>
                            <m:e>
                              <m:r>
                                <a:rPr lang="en-US" sz="1400" b="0" i="1" smtClean="0">
                                  <a:latin typeface="Cambria Math"/>
                                  <a:ea typeface="Cambria Math"/>
                                </a:rPr>
                                <m:t>𝑐</m:t>
                              </m:r>
                            </m:e>
                            <m:sup>
                              <m:r>
                                <a:rPr lang="en-US" sz="1400" b="0" i="1" smtClean="0">
                                  <a:latin typeface="Cambria Math"/>
                                  <a:ea typeface="Cambria Math"/>
                                </a:rPr>
                                <m:t>2</m:t>
                              </m:r>
                            </m:sup>
                          </m:sSup>
                        </m:den>
                      </m:f>
                    </m:oMath>
                  </m:oMathPara>
                </a14:m>
                <a:endParaRPr lang="en-US" sz="1400" dirty="0"/>
              </a:p>
            </p:txBody>
          </p:sp>
        </mc:Choice>
        <mc:Fallback xmlns="">
          <p:sp>
            <p:nvSpPr>
              <p:cNvPr id="9" name="TextBox 8"/>
              <p:cNvSpPr txBox="1">
                <a:spLocks noRot="1" noChangeAspect="1" noMove="1" noResize="1" noEditPoints="1" noAdjustHandles="1" noChangeArrowheads="1" noChangeShapeType="1" noTextEdit="1"/>
              </p:cNvSpPr>
              <p:nvPr/>
            </p:nvSpPr>
            <p:spPr>
              <a:xfrm>
                <a:off x="1264693" y="3845436"/>
                <a:ext cx="2599558" cy="532069"/>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74907" y="1657350"/>
                <a:ext cx="3379130" cy="93275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sz="1400" i="1" smtClean="0">
                              <a:latin typeface="Cambria Math"/>
                            </a:rPr>
                          </m:ctrlPr>
                        </m:mPr>
                        <m:mr>
                          <m:e>
                            <m:sSub>
                              <m:sSubPr>
                                <m:ctrlPr>
                                  <a:rPr lang="en-US" sz="1400" i="1" smtClean="0">
                                    <a:latin typeface="Cambria Math"/>
                                  </a:rPr>
                                </m:ctrlPr>
                              </m:sSubPr>
                              <m:e>
                                <m:r>
                                  <a:rPr lang="en-US" sz="1400" b="0" i="1" smtClean="0">
                                    <a:latin typeface="Cambria Math"/>
                                  </a:rPr>
                                  <m:t>𝑉</m:t>
                                </m:r>
                              </m:e>
                              <m:sub>
                                <m:d>
                                  <m:dPr>
                                    <m:begChr m:val="{"/>
                                    <m:endChr m:val="}"/>
                                    <m:ctrlPr>
                                      <a:rPr lang="en-US" sz="1400" i="1" smtClean="0">
                                        <a:latin typeface="Cambria Math"/>
                                      </a:rPr>
                                    </m:ctrlPr>
                                  </m:dPr>
                                  <m:e>
                                    <m:r>
                                      <a:rPr lang="en-US" sz="1400" b="0" i="1" smtClean="0">
                                        <a:latin typeface="Cambria Math"/>
                                      </a:rPr>
                                      <m:t>𝑎</m:t>
                                    </m:r>
                                    <m:r>
                                      <a:rPr lang="en-US" sz="1400" b="0" i="1" smtClean="0">
                                        <a:latin typeface="Cambria Math"/>
                                      </a:rPr>
                                      <m:t>,</m:t>
                                    </m:r>
                                    <m:r>
                                      <a:rPr lang="en-US" sz="1400" b="0" i="1" smtClean="0">
                                        <a:latin typeface="Cambria Math"/>
                                      </a:rPr>
                                      <m:t>𝑏</m:t>
                                    </m:r>
                                    <m:r>
                                      <a:rPr lang="en-US" sz="1400" b="0" i="1" smtClean="0">
                                        <a:latin typeface="Cambria Math"/>
                                      </a:rPr>
                                      <m:t>,</m:t>
                                    </m:r>
                                    <m:sSup>
                                      <m:sSupPr>
                                        <m:ctrlPr>
                                          <a:rPr lang="en-US" sz="1400" b="0" i="1" smtClean="0">
                                            <a:latin typeface="Cambria Math"/>
                                          </a:rPr>
                                        </m:ctrlPr>
                                      </m:sSupPr>
                                      <m:e>
                                        <m:r>
                                          <a:rPr lang="en-US" sz="1400" b="0" i="1" smtClean="0">
                                            <a:latin typeface="Cambria Math"/>
                                          </a:rPr>
                                          <m:t>𝑎</m:t>
                                        </m:r>
                                      </m:e>
                                      <m:sup>
                                        <m:r>
                                          <a:rPr lang="en-US" sz="1400" b="0" i="1" smtClean="0">
                                            <a:latin typeface="Cambria Math"/>
                                          </a:rPr>
                                          <m:t>′</m:t>
                                        </m:r>
                                      </m:sup>
                                    </m:sSup>
                                    <m:r>
                                      <a:rPr lang="en-US" sz="1400" b="0" i="1" smtClean="0">
                                        <a:latin typeface="Cambria Math"/>
                                      </a:rPr>
                                      <m:t>,</m:t>
                                    </m:r>
                                    <m:sSup>
                                      <m:sSupPr>
                                        <m:ctrlPr>
                                          <a:rPr lang="en-US" sz="1400" b="0" i="1" smtClean="0">
                                            <a:latin typeface="Cambria Math"/>
                                          </a:rPr>
                                        </m:ctrlPr>
                                      </m:sSupPr>
                                      <m:e>
                                        <m:r>
                                          <a:rPr lang="en-US" sz="1400" b="0" i="1" smtClean="0">
                                            <a:latin typeface="Cambria Math"/>
                                          </a:rPr>
                                          <m:t>𝑏</m:t>
                                        </m:r>
                                      </m:e>
                                      <m:sup>
                                        <m:r>
                                          <a:rPr lang="en-US" sz="1400" b="0" i="1" smtClean="0">
                                            <a:latin typeface="Cambria Math"/>
                                          </a:rPr>
                                          <m:t>′</m:t>
                                        </m:r>
                                      </m:sup>
                                    </m:sSup>
                                  </m:e>
                                </m:d>
                              </m:sub>
                            </m:sSub>
                          </m:e>
                          <m:e>
                            <m:r>
                              <a:rPr lang="en-US" sz="1400" b="0" i="1" smtClean="0">
                                <a:latin typeface="Cambria Math"/>
                              </a:rPr>
                              <m:t>=</m:t>
                            </m:r>
                          </m:e>
                          <m:e>
                            <m:m>
                              <m:mPr>
                                <m:mcs>
                                  <m:mc>
                                    <m:mcPr>
                                      <m:count m:val="2"/>
                                      <m:mcJc m:val="center"/>
                                    </m:mcPr>
                                  </m:mc>
                                </m:mcs>
                                <m:ctrlPr>
                                  <a:rPr lang="en-US" sz="1400" i="1" smtClean="0">
                                    <a:latin typeface="Cambria Math"/>
                                  </a:rPr>
                                </m:ctrlPr>
                              </m:mPr>
                              <m:mr>
                                <m:e>
                                  <m:f>
                                    <m:fPr>
                                      <m:ctrlPr>
                                        <a:rPr lang="en-US" sz="1400" i="1" smtClean="0">
                                          <a:latin typeface="Cambria Math"/>
                                        </a:rPr>
                                      </m:ctrlPr>
                                    </m:fPr>
                                    <m:num>
                                      <m:r>
                                        <a:rPr lang="en-US" sz="1400" b="0" i="1" smtClean="0">
                                          <a:latin typeface="Cambria Math"/>
                                        </a:rPr>
                                        <m:t>1</m:t>
                                      </m:r>
                                    </m:num>
                                    <m:den>
                                      <m:r>
                                        <a:rPr lang="en-US" sz="1400" b="0" i="1" smtClean="0">
                                          <a:latin typeface="Cambria Math"/>
                                        </a:rPr>
                                        <m:t>6</m:t>
                                      </m:r>
                                    </m:den>
                                  </m:f>
                                  <m:d>
                                    <m:dPr>
                                      <m:begChr m:val="|"/>
                                      <m:endChr m:val="|"/>
                                      <m:ctrlPr>
                                        <a:rPr lang="en-US" sz="1400" b="0" i="1" smtClean="0">
                                          <a:latin typeface="Cambria Math"/>
                                        </a:rPr>
                                      </m:ctrlPr>
                                    </m:dPr>
                                    <m:e>
                                      <m:r>
                                        <a:rPr lang="en-US" sz="1400" i="1" smtClean="0">
                                          <a:latin typeface="Cambria Math"/>
                                          <a:cs typeface="Arial" charset="0"/>
                                        </a:rPr>
                                        <m:t>𝜋</m:t>
                                      </m:r>
                                      <m:d>
                                        <m:dPr>
                                          <m:ctrlPr>
                                            <a:rPr lang="en-US" sz="1400" i="1">
                                              <a:latin typeface="Cambria Math"/>
                                              <a:cs typeface="Arial" charset="0"/>
                                            </a:rPr>
                                          </m:ctrlPr>
                                        </m:dPr>
                                        <m:e>
                                          <m:r>
                                            <a:rPr lang="en-US" sz="1400" i="1">
                                              <a:latin typeface="Cambria Math"/>
                                              <a:cs typeface="Arial" charset="0"/>
                                            </a:rPr>
                                            <m:t>𝑙</m:t>
                                          </m:r>
                                        </m:e>
                                      </m:d>
                                      <m:r>
                                        <a:rPr lang="en-US" sz="1400" b="1" i="1" smtClean="0">
                                          <a:latin typeface="Cambria Math"/>
                                          <a:ea typeface="Cambria Math"/>
                                          <a:cs typeface="Arial" charset="0"/>
                                        </a:rPr>
                                        <m:t>∙</m:t>
                                      </m:r>
                                      <m:r>
                                        <a:rPr lang="en-US" sz="1400" i="1">
                                          <a:latin typeface="Cambria Math"/>
                                          <a:cs typeface="Arial" charset="0"/>
                                        </a:rPr>
                                        <m:t>𝜛</m:t>
                                      </m:r>
                                      <m:d>
                                        <m:dPr>
                                          <m:ctrlPr>
                                            <a:rPr lang="en-US" sz="1400" i="1">
                                              <a:latin typeface="Cambria Math"/>
                                              <a:cs typeface="Arial" charset="0"/>
                                            </a:rPr>
                                          </m:ctrlPr>
                                        </m:dPr>
                                        <m:e>
                                          <m:sSup>
                                            <m:sSupPr>
                                              <m:ctrlPr>
                                                <a:rPr lang="en-US" sz="1400" b="0" i="1" smtClean="0">
                                                  <a:latin typeface="Cambria Math"/>
                                                  <a:cs typeface="Arial" charset="0"/>
                                                </a:rPr>
                                              </m:ctrlPr>
                                            </m:sSupPr>
                                            <m:e>
                                              <m:r>
                                                <a:rPr lang="en-US" sz="1400" i="1">
                                                  <a:latin typeface="Cambria Math"/>
                                                  <a:cs typeface="Arial" charset="0"/>
                                                </a:rPr>
                                                <m:t>𝑙</m:t>
                                              </m:r>
                                            </m:e>
                                            <m:sup>
                                              <m:r>
                                                <a:rPr lang="en-US" sz="1400" b="0" i="1" smtClean="0">
                                                  <a:latin typeface="Cambria Math"/>
                                                  <a:cs typeface="Arial" charset="0"/>
                                                </a:rPr>
                                                <m:t>′</m:t>
                                              </m:r>
                                            </m:sup>
                                          </m:sSup>
                                        </m:e>
                                      </m:d>
                                    </m:e>
                                  </m:d>
                                </m:e>
                                <m:e>
                                  <m:m>
                                    <m:mPr>
                                      <m:mcs>
                                        <m:mc>
                                          <m:mcPr>
                                            <m:count m:val="2"/>
                                            <m:mcJc m:val="center"/>
                                          </m:mcPr>
                                        </m:mc>
                                      </m:mcs>
                                      <m:ctrlPr>
                                        <a:rPr lang="en-US" sz="1400" i="1" smtClean="0">
                                          <a:latin typeface="Cambria Math"/>
                                        </a:rPr>
                                      </m:ctrlPr>
                                    </m:mPr>
                                    <m:mr>
                                      <m:e/>
                                      <m:e/>
                                    </m:mr>
                                  </m:m>
                                </m:e>
                              </m:mr>
                            </m:m>
                          </m:e>
                        </m:mr>
                        <m:mr>
                          <m:e/>
                          <m:e>
                            <m:r>
                              <a:rPr lang="en-US" sz="1400" i="1" smtClean="0">
                                <a:latin typeface="Cambria Math"/>
                                <a:ea typeface="Cambria Math"/>
                              </a:rPr>
                              <m:t>≥</m:t>
                            </m:r>
                          </m:e>
                          <m:e>
                            <m:f>
                              <m:fPr>
                                <m:ctrlPr>
                                  <a:rPr lang="en-US" sz="1400" i="1" smtClean="0">
                                    <a:latin typeface="Cambria Math"/>
                                  </a:rPr>
                                </m:ctrlPr>
                              </m:fPr>
                              <m:num>
                                <m:r>
                                  <a:rPr lang="en-US" sz="1400" b="0" i="1" smtClean="0">
                                    <a:latin typeface="Cambria Math"/>
                                  </a:rPr>
                                  <m:t>1</m:t>
                                </m:r>
                              </m:num>
                              <m:den>
                                <m:r>
                                  <a:rPr lang="en-US" sz="1400" b="0" i="1" smtClean="0">
                                    <a:latin typeface="Cambria Math"/>
                                  </a:rPr>
                                  <m:t>6</m:t>
                                </m:r>
                              </m:den>
                            </m:f>
                            <m:d>
                              <m:dPr>
                                <m:begChr m:val="‖"/>
                                <m:endChr m:val="‖"/>
                                <m:ctrlPr>
                                  <a:rPr lang="en-US" sz="1400" b="0" i="1" smtClean="0">
                                    <a:latin typeface="Cambria Math"/>
                                  </a:rPr>
                                </m:ctrlPr>
                              </m:dPr>
                              <m:e>
                                <m:r>
                                  <a:rPr lang="en-US" sz="1400" b="0" i="1" smtClean="0">
                                    <a:latin typeface="Cambria Math"/>
                                  </a:rPr>
                                  <m:t>𝑎</m:t>
                                </m:r>
                                <m:r>
                                  <a:rPr lang="en-US" sz="1400" b="0" i="1" smtClean="0">
                                    <a:latin typeface="Cambria Math"/>
                                  </a:rPr>
                                  <m:t>−</m:t>
                                </m:r>
                                <m:r>
                                  <a:rPr lang="en-US" sz="1400" b="0" i="1" smtClean="0">
                                    <a:latin typeface="Cambria Math"/>
                                  </a:rPr>
                                  <m:t>𝑏</m:t>
                                </m:r>
                              </m:e>
                            </m:d>
                            <m:d>
                              <m:dPr>
                                <m:begChr m:val="‖"/>
                                <m:endChr m:val="‖"/>
                                <m:ctrlPr>
                                  <a:rPr lang="en-US" sz="1400" b="0" i="1" smtClean="0">
                                    <a:latin typeface="Cambria Math"/>
                                  </a:rPr>
                                </m:ctrlPr>
                              </m:dPr>
                              <m:e>
                                <m:r>
                                  <a:rPr lang="en-US" sz="1400" b="0" i="1" smtClean="0">
                                    <a:latin typeface="Cambria Math"/>
                                  </a:rPr>
                                  <m:t>𝑎</m:t>
                                </m:r>
                                <m:r>
                                  <a:rPr lang="en-US" sz="1400" b="0" i="1" smtClean="0">
                                    <a:latin typeface="Cambria Math"/>
                                  </a:rPr>
                                  <m:t>′−</m:t>
                                </m:r>
                                <m:r>
                                  <a:rPr lang="en-US" sz="1400" b="0" i="1" smtClean="0">
                                    <a:latin typeface="Cambria Math"/>
                                  </a:rPr>
                                  <m:t>𝑏</m:t>
                                </m:r>
                                <m:r>
                                  <a:rPr lang="en-US" sz="1400" b="0" i="1" smtClean="0">
                                    <a:latin typeface="Cambria Math"/>
                                  </a:rPr>
                                  <m:t>′</m:t>
                                </m:r>
                              </m:e>
                            </m:d>
                            <m:r>
                              <a:rPr lang="en-US" sz="1400" b="0" i="1" smtClean="0">
                                <a:latin typeface="Cambria Math"/>
                              </a:rPr>
                              <m:t>𝑑</m:t>
                            </m:r>
                            <m:func>
                              <m:funcPr>
                                <m:ctrlPr>
                                  <a:rPr lang="en-US" sz="1400" b="0" i="1" smtClean="0">
                                    <a:latin typeface="Cambria Math"/>
                                  </a:rPr>
                                </m:ctrlPr>
                              </m:funcPr>
                              <m:fName>
                                <m:r>
                                  <m:rPr>
                                    <m:sty m:val="p"/>
                                  </m:rPr>
                                  <a:rPr lang="en-US" sz="1400" b="0" i="0" smtClean="0">
                                    <a:latin typeface="Cambria Math"/>
                                  </a:rPr>
                                  <m:t>sin</m:t>
                                </m:r>
                              </m:fName>
                              <m:e>
                                <m:r>
                                  <a:rPr lang="en-US" sz="1400" b="0" i="1" smtClean="0">
                                    <a:latin typeface="Cambria Math"/>
                                  </a:rPr>
                                  <m:t>𝜃</m:t>
                                </m:r>
                              </m:e>
                            </m:func>
                          </m:e>
                        </m:mr>
                      </m:m>
                    </m:oMath>
                  </m:oMathPara>
                </a14:m>
                <a:endParaRPr lang="en-US" sz="1400" dirty="0"/>
              </a:p>
            </p:txBody>
          </p:sp>
        </mc:Choice>
        <mc:Fallback xmlns="">
          <p:sp>
            <p:nvSpPr>
              <p:cNvPr id="8" name="TextBox 7"/>
              <p:cNvSpPr txBox="1">
                <a:spLocks noRot="1" noChangeAspect="1" noMove="1" noResize="1" noEditPoints="1" noAdjustHandles="1" noChangeArrowheads="1" noChangeShapeType="1" noTextEdit="1"/>
              </p:cNvSpPr>
              <p:nvPr/>
            </p:nvSpPr>
            <p:spPr>
              <a:xfrm>
                <a:off x="874907" y="1657350"/>
                <a:ext cx="3379130" cy="932756"/>
              </a:xfrm>
              <a:prstGeom prst="rect">
                <a:avLst/>
              </a:prstGeom>
              <a:blipFill rotWithShape="1">
                <a:blip r:embed="rId5"/>
                <a:stretch>
                  <a:fillRect/>
                </a:stretch>
              </a:blipFill>
            </p:spPr>
            <p:txBody>
              <a:bodyPr/>
              <a:lstStyle/>
              <a:p>
                <a:r>
                  <a:rPr lang="en-US">
                    <a:noFill/>
                  </a:rPr>
                  <a:t> </a:t>
                </a:r>
              </a:p>
            </p:txBody>
          </p:sp>
        </mc:Fallback>
      </mc:AlternateContent>
      <p:cxnSp>
        <p:nvCxnSpPr>
          <p:cNvPr id="11" name="Straight Arrow Connector 10"/>
          <p:cNvCxnSpPr/>
          <p:nvPr/>
        </p:nvCxnSpPr>
        <p:spPr>
          <a:xfrm flipH="1">
            <a:off x="4969823" y="1609106"/>
            <a:ext cx="3224151" cy="2701637"/>
          </a:xfrm>
          <a:prstGeom prst="straightConnector1">
            <a:avLst/>
          </a:prstGeom>
          <a:ln w="12700">
            <a:tailEnd type="stealth"/>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4756068" y="3509169"/>
            <a:ext cx="3865418" cy="0"/>
          </a:xfrm>
          <a:prstGeom prst="straightConnector1">
            <a:avLst/>
          </a:prstGeom>
          <a:ln w="12700">
            <a:tailEnd type="stealth"/>
          </a:ln>
          <a:effectLst/>
        </p:spPr>
        <p:style>
          <a:lnRef idx="2">
            <a:schemeClr val="accent1"/>
          </a:lnRef>
          <a:fillRef idx="0">
            <a:schemeClr val="accent1"/>
          </a:fillRef>
          <a:effectRef idx="1">
            <a:schemeClr val="accent1"/>
          </a:effectRef>
          <a:fontRef idx="minor">
            <a:schemeClr val="tx1"/>
          </a:fontRef>
        </p:style>
      </p:cxnSp>
      <p:sp>
        <p:nvSpPr>
          <p:cNvPr id="43" name="Freeform 42"/>
          <p:cNvSpPr/>
          <p:nvPr/>
        </p:nvSpPr>
        <p:spPr>
          <a:xfrm>
            <a:off x="5159829" y="2137558"/>
            <a:ext cx="2980706" cy="1858489"/>
          </a:xfrm>
          <a:custGeom>
            <a:avLst/>
            <a:gdLst>
              <a:gd name="connsiteX0" fmla="*/ 2398815 w 2980706"/>
              <a:gd name="connsiteY0" fmla="*/ 0 h 1858489"/>
              <a:gd name="connsiteX1" fmla="*/ 0 w 2980706"/>
              <a:gd name="connsiteY1" fmla="*/ 1377538 h 1858489"/>
              <a:gd name="connsiteX2" fmla="*/ 184067 w 2980706"/>
              <a:gd name="connsiteY2" fmla="*/ 1858489 h 1858489"/>
              <a:gd name="connsiteX3" fmla="*/ 2980706 w 2980706"/>
              <a:gd name="connsiteY3" fmla="*/ 1377538 h 1858489"/>
              <a:gd name="connsiteX4" fmla="*/ 2398815 w 2980706"/>
              <a:gd name="connsiteY4" fmla="*/ 0 h 1858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0706" h="1858489">
                <a:moveTo>
                  <a:pt x="2398815" y="0"/>
                </a:moveTo>
                <a:lnTo>
                  <a:pt x="0" y="1377538"/>
                </a:lnTo>
                <a:lnTo>
                  <a:pt x="184067" y="1858489"/>
                </a:lnTo>
                <a:lnTo>
                  <a:pt x="2980706" y="1377538"/>
                </a:lnTo>
                <a:lnTo>
                  <a:pt x="2398815" y="0"/>
                </a:lnTo>
                <a:close/>
              </a:path>
            </a:pathLst>
          </a:custGeom>
          <a:solidFill>
            <a:schemeClr val="accent3">
              <a:lumMod val="40000"/>
              <a:lumOff val="60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Connector 45"/>
          <p:cNvCxnSpPr>
            <a:stCxn id="43" idx="1"/>
            <a:endCxn id="43" idx="3"/>
          </p:cNvCxnSpPr>
          <p:nvPr/>
        </p:nvCxnSpPr>
        <p:spPr>
          <a:xfrm>
            <a:off x="5159829" y="3515096"/>
            <a:ext cx="2980706" cy="0"/>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a:stCxn id="43" idx="0"/>
            <a:endCxn id="43" idx="2"/>
          </p:cNvCxnSpPr>
          <p:nvPr/>
        </p:nvCxnSpPr>
        <p:spPr>
          <a:xfrm flipH="1">
            <a:off x="5343896" y="2137558"/>
            <a:ext cx="2214748" cy="1858489"/>
          </a:xfrm>
          <a:prstGeom prst="line">
            <a:avLst/>
          </a:prstGeom>
          <a:ln w="12700"/>
          <a:effectLst/>
        </p:spPr>
        <p:style>
          <a:lnRef idx="2">
            <a:schemeClr val="accent1"/>
          </a:lnRef>
          <a:fillRef idx="0">
            <a:schemeClr val="accent1"/>
          </a:fillRef>
          <a:effectRef idx="1">
            <a:schemeClr val="accent1"/>
          </a:effectRef>
          <a:fontRef idx="minor">
            <a:schemeClr val="tx1"/>
          </a:fontRef>
        </p:style>
      </p:cxnSp>
      <p:sp>
        <p:nvSpPr>
          <p:cNvPr id="71" name="Oval 70"/>
          <p:cNvSpPr/>
          <p:nvPr/>
        </p:nvSpPr>
        <p:spPr>
          <a:xfrm>
            <a:off x="5127233" y="3467595"/>
            <a:ext cx="83127" cy="95002"/>
          </a:xfrm>
          <a:prstGeom prst="ellipse">
            <a:avLst/>
          </a:prstGeom>
          <a:solidFill>
            <a:schemeClr val="tx2">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72" name="Oval 71"/>
          <p:cNvSpPr/>
          <p:nvPr/>
        </p:nvSpPr>
        <p:spPr>
          <a:xfrm>
            <a:off x="5302332" y="3948546"/>
            <a:ext cx="83127" cy="95002"/>
          </a:xfrm>
          <a:prstGeom prst="ellipse">
            <a:avLst/>
          </a:prstGeom>
          <a:solidFill>
            <a:schemeClr val="tx2">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74" name="Oval 73"/>
          <p:cNvSpPr/>
          <p:nvPr/>
        </p:nvSpPr>
        <p:spPr>
          <a:xfrm>
            <a:off x="8098971" y="3461668"/>
            <a:ext cx="83127" cy="95002"/>
          </a:xfrm>
          <a:prstGeom prst="ellipse">
            <a:avLst/>
          </a:prstGeom>
          <a:solidFill>
            <a:schemeClr val="tx2">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81" name="Oval 80"/>
          <p:cNvSpPr/>
          <p:nvPr/>
        </p:nvSpPr>
        <p:spPr>
          <a:xfrm>
            <a:off x="7517080" y="2109007"/>
            <a:ext cx="83127" cy="95002"/>
          </a:xfrm>
          <a:prstGeom prst="ellipse">
            <a:avLst/>
          </a:prstGeom>
          <a:solidFill>
            <a:schemeClr val="tx2">
              <a:lumMod val="40000"/>
              <a:lumOff val="60000"/>
            </a:schemeClr>
          </a:solid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cxnSp>
        <p:nvCxnSpPr>
          <p:cNvPr id="82" name="Straight Connector 81"/>
          <p:cNvCxnSpPr/>
          <p:nvPr/>
        </p:nvCxnSpPr>
        <p:spPr>
          <a:xfrm>
            <a:off x="6486359" y="3038229"/>
            <a:ext cx="1166380" cy="0"/>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flipV="1">
            <a:off x="6486359" y="3038229"/>
            <a:ext cx="0" cy="470940"/>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H="1">
            <a:off x="6422231" y="3093244"/>
            <a:ext cx="2382" cy="107156"/>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V="1">
            <a:off x="6424613" y="3146822"/>
            <a:ext cx="61746" cy="53578"/>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6486359" y="3426619"/>
            <a:ext cx="76366" cy="0"/>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a:off x="6562725" y="3426619"/>
            <a:ext cx="0" cy="82550"/>
          </a:xfrm>
          <a:prstGeom prst="line">
            <a:avLst/>
          </a:prstGeom>
          <a:ln w="12700">
            <a:prstDash val="sysDash"/>
          </a:ln>
          <a:effectLst/>
        </p:spPr>
        <p:style>
          <a:lnRef idx="2">
            <a:schemeClr val="accent1"/>
          </a:lnRef>
          <a:fillRef idx="0">
            <a:schemeClr val="accent1"/>
          </a:fillRef>
          <a:effectRef idx="1">
            <a:schemeClr val="accent1"/>
          </a:effectRef>
          <a:fontRef idx="minor">
            <a:schemeClr val="tx1"/>
          </a:fontRef>
        </p:style>
      </p:cxnSp>
      <p:sp>
        <p:nvSpPr>
          <p:cNvPr id="95" name="Freeform 94"/>
          <p:cNvSpPr/>
          <p:nvPr/>
        </p:nvSpPr>
        <p:spPr>
          <a:xfrm>
            <a:off x="6615113" y="2936081"/>
            <a:ext cx="38100" cy="102394"/>
          </a:xfrm>
          <a:custGeom>
            <a:avLst/>
            <a:gdLst>
              <a:gd name="connsiteX0" fmla="*/ 0 w 38100"/>
              <a:gd name="connsiteY0" fmla="*/ 0 h 102394"/>
              <a:gd name="connsiteX1" fmla="*/ 28575 w 38100"/>
              <a:gd name="connsiteY1" fmla="*/ 54769 h 102394"/>
              <a:gd name="connsiteX2" fmla="*/ 38100 w 38100"/>
              <a:gd name="connsiteY2" fmla="*/ 102394 h 102394"/>
            </a:gdLst>
            <a:ahLst/>
            <a:cxnLst>
              <a:cxn ang="0">
                <a:pos x="connsiteX0" y="connsiteY0"/>
              </a:cxn>
              <a:cxn ang="0">
                <a:pos x="connsiteX1" y="connsiteY1"/>
              </a:cxn>
              <a:cxn ang="0">
                <a:pos x="connsiteX2" y="connsiteY2"/>
              </a:cxn>
            </a:cxnLst>
            <a:rect l="l" t="t" r="r" b="b"/>
            <a:pathLst>
              <a:path w="38100" h="102394">
                <a:moveTo>
                  <a:pt x="0" y="0"/>
                </a:moveTo>
                <a:cubicBezTo>
                  <a:pt x="11112" y="18851"/>
                  <a:pt x="22225" y="37703"/>
                  <a:pt x="28575" y="54769"/>
                </a:cubicBezTo>
                <a:cubicBezTo>
                  <a:pt x="34925" y="71835"/>
                  <a:pt x="36512" y="87114"/>
                  <a:pt x="38100" y="102394"/>
                </a:cubicBezTo>
              </a:path>
            </a:pathLst>
          </a:custGeom>
          <a:ln w="12700">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7" name="TextBox 96"/>
          <p:cNvSpPr txBox="1"/>
          <p:nvPr/>
        </p:nvSpPr>
        <p:spPr>
          <a:xfrm>
            <a:off x="7432131" y="1873781"/>
            <a:ext cx="312906"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a’</a:t>
            </a:r>
            <a:endParaRPr lang="en-US" sz="1200" i="1" dirty="0">
              <a:latin typeface="Times New Roman" pitchFamily="18" charset="0"/>
              <a:cs typeface="Times New Roman" pitchFamily="18" charset="0"/>
            </a:endParaRPr>
          </a:p>
        </p:txBody>
      </p:sp>
      <p:sp>
        <p:nvSpPr>
          <p:cNvPr id="98" name="TextBox 97"/>
          <p:cNvSpPr txBox="1"/>
          <p:nvPr/>
        </p:nvSpPr>
        <p:spPr>
          <a:xfrm>
            <a:off x="5220395" y="4000483"/>
            <a:ext cx="312906" cy="276999"/>
          </a:xfrm>
          <a:prstGeom prst="rect">
            <a:avLst/>
          </a:prstGeom>
          <a:noFill/>
        </p:spPr>
        <p:txBody>
          <a:bodyPr wrap="none" rtlCol="0">
            <a:spAutoFit/>
          </a:bodyPr>
          <a:lstStyle/>
          <a:p>
            <a:r>
              <a:rPr lang="en-US" sz="1200" i="1" dirty="0">
                <a:latin typeface="Times New Roman" pitchFamily="18" charset="0"/>
                <a:cs typeface="Times New Roman" pitchFamily="18" charset="0"/>
              </a:rPr>
              <a:t>b</a:t>
            </a:r>
            <a:r>
              <a:rPr lang="en-US" sz="1200" i="1" dirty="0" smtClean="0">
                <a:latin typeface="Times New Roman" pitchFamily="18" charset="0"/>
                <a:cs typeface="Times New Roman" pitchFamily="18" charset="0"/>
              </a:rPr>
              <a:t>’</a:t>
            </a:r>
            <a:endParaRPr lang="en-US" sz="1200" i="1" dirty="0">
              <a:latin typeface="Times New Roman" pitchFamily="18" charset="0"/>
              <a:cs typeface="Times New Roman" pitchFamily="18" charset="0"/>
            </a:endParaRPr>
          </a:p>
        </p:txBody>
      </p:sp>
      <p:sp>
        <p:nvSpPr>
          <p:cNvPr id="99" name="TextBox 98"/>
          <p:cNvSpPr txBox="1"/>
          <p:nvPr/>
        </p:nvSpPr>
        <p:spPr>
          <a:xfrm>
            <a:off x="4756068" y="3467894"/>
            <a:ext cx="227948" cy="276999"/>
          </a:xfrm>
          <a:prstGeom prst="rect">
            <a:avLst/>
          </a:prstGeom>
          <a:noFill/>
        </p:spPr>
        <p:txBody>
          <a:bodyPr wrap="none" rtlCol="0">
            <a:spAutoFit/>
          </a:bodyPr>
          <a:lstStyle/>
          <a:p>
            <a:r>
              <a:rPr lang="en-US" sz="1200" i="1" dirty="0">
                <a:latin typeface="Times New Roman" pitchFamily="18" charset="0"/>
                <a:cs typeface="Times New Roman" pitchFamily="18" charset="0"/>
              </a:rPr>
              <a:t>l</a:t>
            </a:r>
          </a:p>
        </p:txBody>
      </p:sp>
      <p:sp>
        <p:nvSpPr>
          <p:cNvPr id="100" name="TextBox 99"/>
          <p:cNvSpPr txBox="1"/>
          <p:nvPr/>
        </p:nvSpPr>
        <p:spPr>
          <a:xfrm>
            <a:off x="7946893" y="1686586"/>
            <a:ext cx="261610"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l'</a:t>
            </a:r>
            <a:endParaRPr lang="en-US" sz="1200" i="1" dirty="0">
              <a:latin typeface="Times New Roman" pitchFamily="18" charset="0"/>
              <a:cs typeface="Times New Roman" pitchFamily="18" charset="0"/>
            </a:endParaRPr>
          </a:p>
        </p:txBody>
      </p:sp>
      <p:sp>
        <p:nvSpPr>
          <p:cNvPr id="101" name="TextBox 100"/>
          <p:cNvSpPr txBox="1"/>
          <p:nvPr/>
        </p:nvSpPr>
        <p:spPr>
          <a:xfrm>
            <a:off x="5045855" y="3219174"/>
            <a:ext cx="261610" cy="276999"/>
          </a:xfrm>
          <a:prstGeom prst="rect">
            <a:avLst/>
          </a:prstGeom>
          <a:noFill/>
        </p:spPr>
        <p:txBody>
          <a:bodyPr wrap="none" rtlCol="0">
            <a:spAutoFit/>
          </a:bodyPr>
          <a:lstStyle/>
          <a:p>
            <a:r>
              <a:rPr lang="en-US" sz="1200" i="1" dirty="0">
                <a:latin typeface="Times New Roman" pitchFamily="18" charset="0"/>
                <a:cs typeface="Times New Roman" pitchFamily="18" charset="0"/>
              </a:rPr>
              <a:t>a</a:t>
            </a:r>
          </a:p>
        </p:txBody>
      </p:sp>
      <p:sp>
        <p:nvSpPr>
          <p:cNvPr id="102" name="TextBox 101"/>
          <p:cNvSpPr txBox="1"/>
          <p:nvPr/>
        </p:nvSpPr>
        <p:spPr>
          <a:xfrm>
            <a:off x="8050376" y="3219173"/>
            <a:ext cx="261610"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sp>
        <p:nvSpPr>
          <p:cNvPr id="103" name="TextBox 102"/>
          <p:cNvSpPr txBox="1"/>
          <p:nvPr/>
        </p:nvSpPr>
        <p:spPr>
          <a:xfrm>
            <a:off x="6448746" y="3135199"/>
            <a:ext cx="261610"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d</a:t>
            </a:r>
            <a:endParaRPr lang="en-US" sz="1200" i="1" dirty="0">
              <a:latin typeface="Times New Roman" pitchFamily="18" charset="0"/>
              <a:cs typeface="Times New Roman" pitchFamily="18" charset="0"/>
            </a:endParaRPr>
          </a:p>
        </p:txBody>
      </p:sp>
      <p:sp>
        <p:nvSpPr>
          <p:cNvPr id="104" name="TextBox 103"/>
          <p:cNvSpPr txBox="1"/>
          <p:nvPr/>
        </p:nvSpPr>
        <p:spPr>
          <a:xfrm>
            <a:off x="6591294" y="2801956"/>
            <a:ext cx="260008" cy="276999"/>
          </a:xfrm>
          <a:prstGeom prst="rect">
            <a:avLst/>
          </a:prstGeom>
          <a:noFill/>
        </p:spPr>
        <p:txBody>
          <a:bodyPr wrap="none" rtlCol="0">
            <a:spAutoFit/>
          </a:bodyPr>
          <a:lstStyle/>
          <a:p>
            <a:r>
              <a:rPr lang="el-GR" sz="1200" i="1" dirty="0">
                <a:latin typeface="Times New Roman" pitchFamily="18" charset="0"/>
                <a:cs typeface="Times New Roman" pitchFamily="18" charset="0"/>
              </a:rPr>
              <a:t>θ</a:t>
            </a:r>
            <a:endParaRPr lang="en-US" sz="1200" i="1" dirty="0">
              <a:latin typeface="Times New Roman" pitchFamily="18" charset="0"/>
              <a:cs typeface="Times New Roman" pitchFamily="18" charset="0"/>
            </a:endParaRPr>
          </a:p>
        </p:txBody>
      </p:sp>
      <p:cxnSp>
        <p:nvCxnSpPr>
          <p:cNvPr id="105" name="Straight Arrow Connector 104"/>
          <p:cNvCxnSpPr/>
          <p:nvPr/>
        </p:nvCxnSpPr>
        <p:spPr>
          <a:xfrm flipH="1" flipV="1">
            <a:off x="6665036" y="3257831"/>
            <a:ext cx="310728" cy="99841"/>
          </a:xfrm>
          <a:prstGeom prst="straightConnector1">
            <a:avLst/>
          </a:prstGeom>
          <a:ln w="635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1000" fill="hold"/>
                                        <p:tgtEl>
                                          <p:spTgt spid="105"/>
                                        </p:tgtEl>
                                        <p:attrNameLst>
                                          <p:attrName>ppt_w</p:attrName>
                                        </p:attrNameLst>
                                      </p:cBhvr>
                                      <p:tavLst>
                                        <p:tav tm="0">
                                          <p:val>
                                            <p:fltVal val="0"/>
                                          </p:val>
                                        </p:tav>
                                        <p:tav tm="100000">
                                          <p:val>
                                            <p:strVal val="#ppt_w"/>
                                          </p:val>
                                        </p:tav>
                                      </p:tavLst>
                                    </p:anim>
                                    <p:anim calcmode="lin" valueType="num">
                                      <p:cBhvr>
                                        <p:cTn id="8" dur="1000" fill="hold"/>
                                        <p:tgtEl>
                                          <p:spTgt spid="105"/>
                                        </p:tgtEl>
                                        <p:attrNameLst>
                                          <p:attrName>ppt_h</p:attrName>
                                        </p:attrNameLst>
                                      </p:cBhvr>
                                      <p:tavLst>
                                        <p:tav tm="0">
                                          <p:val>
                                            <p:fltVal val="0"/>
                                          </p:val>
                                        </p:tav>
                                        <p:tav tm="100000">
                                          <p:val>
                                            <p:strVal val="#ppt_h"/>
                                          </p:val>
                                        </p:tav>
                                      </p:tavLst>
                                    </p:anim>
                                    <p:anim calcmode="lin" valueType="num">
                                      <p:cBhvr>
                                        <p:cTn id="9" dur="1000" fill="hold"/>
                                        <p:tgtEl>
                                          <p:spTgt spid="105"/>
                                        </p:tgtEl>
                                        <p:attrNameLst>
                                          <p:attrName>style.rotation</p:attrName>
                                        </p:attrNameLst>
                                      </p:cBhvr>
                                      <p:tavLst>
                                        <p:tav tm="0">
                                          <p:val>
                                            <p:fltVal val="90"/>
                                          </p:val>
                                        </p:tav>
                                        <p:tav tm="100000">
                                          <p:val>
                                            <p:fltVal val="0"/>
                                          </p:val>
                                        </p:tav>
                                      </p:tavLst>
                                    </p:anim>
                                    <p:animEffect transition="in" filter="fade">
                                      <p:cBhvr>
                                        <p:cTn id="10"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12150</TotalTime>
  <Words>3596</Words>
  <Application>Microsoft Office PowerPoint</Application>
  <PresentationFormat>On-screen Show (16:9)</PresentationFormat>
  <Paragraphs>394</Paragraphs>
  <Slides>20</Slides>
  <Notes>20</Notes>
  <HiddenSlides>0</HiddenSlides>
  <MMClips>5</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SIGGRAPH 2010</vt:lpstr>
      <vt:lpstr>Single Scattering in Large Scenes</vt:lpstr>
      <vt:lpstr>Previous: Volumetric Photon Mapping</vt:lpstr>
      <vt:lpstr>Our Solution: Line Space Gathering</vt:lpstr>
      <vt:lpstr>Comparison</vt:lpstr>
      <vt:lpstr>Previous Work</vt:lpstr>
      <vt:lpstr>Overview of Our Approach</vt:lpstr>
      <vt:lpstr>Plücker Coordinates and Coefficients</vt:lpstr>
      <vt:lpstr>Distance Bounding in Line Space</vt:lpstr>
      <vt:lpstr>Hierarchy Construction in Line Space</vt:lpstr>
      <vt:lpstr>Radiance Estimation</vt:lpstr>
      <vt:lpstr>Algorithm Details</vt:lpstr>
      <vt:lpstr>Demo:    Soccer Player</vt:lpstr>
      <vt:lpstr>Demo:    Crystal Taj Mahal</vt:lpstr>
      <vt:lpstr>Demo:    Washroom</vt:lpstr>
      <vt:lpstr>Demo:    Underwater</vt:lpstr>
      <vt:lpstr>Performance</vt:lpstr>
      <vt:lpstr>Contributions</vt:lpstr>
      <vt:lpstr>Future work</vt:lpstr>
      <vt:lpstr>Thank you!</vt:lpstr>
    </vt:vector>
  </TitlesOfParts>
  <Company>Northeastern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2010</dc:title>
  <dc:creator>Terrence Masson</dc:creator>
  <cp:lastModifiedBy>Xin Sun (IG)</cp:lastModifiedBy>
  <cp:revision>318</cp:revision>
  <dcterms:created xsi:type="dcterms:W3CDTF">2010-04-07T23:52:34Z</dcterms:created>
  <dcterms:modified xsi:type="dcterms:W3CDTF">2010-07-21T12:39:33Z</dcterms:modified>
</cp:coreProperties>
</file>