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</p:sldMasterIdLst>
  <p:notesMasterIdLst>
    <p:notesMasterId r:id="rId44"/>
  </p:notesMasterIdLst>
  <p:sldIdLst>
    <p:sldId id="256" r:id="rId2"/>
    <p:sldId id="257" r:id="rId3"/>
    <p:sldId id="258" r:id="rId4"/>
    <p:sldId id="302" r:id="rId5"/>
    <p:sldId id="282" r:id="rId6"/>
    <p:sldId id="301" r:id="rId7"/>
    <p:sldId id="260" r:id="rId8"/>
    <p:sldId id="261" r:id="rId9"/>
    <p:sldId id="305" r:id="rId10"/>
    <p:sldId id="306" r:id="rId11"/>
    <p:sldId id="307" r:id="rId12"/>
    <p:sldId id="283" r:id="rId13"/>
    <p:sldId id="264" r:id="rId14"/>
    <p:sldId id="266" r:id="rId15"/>
    <p:sldId id="267" r:id="rId16"/>
    <p:sldId id="287" r:id="rId17"/>
    <p:sldId id="288" r:id="rId18"/>
    <p:sldId id="268" r:id="rId19"/>
    <p:sldId id="289" r:id="rId20"/>
    <p:sldId id="303" r:id="rId21"/>
    <p:sldId id="269" r:id="rId22"/>
    <p:sldId id="271" r:id="rId23"/>
    <p:sldId id="294" r:id="rId24"/>
    <p:sldId id="290" r:id="rId25"/>
    <p:sldId id="291" r:id="rId26"/>
    <p:sldId id="272" r:id="rId27"/>
    <p:sldId id="295" r:id="rId28"/>
    <p:sldId id="292" r:id="rId29"/>
    <p:sldId id="293" r:id="rId30"/>
    <p:sldId id="274" r:id="rId31"/>
    <p:sldId id="304" r:id="rId32"/>
    <p:sldId id="275" r:id="rId33"/>
    <p:sldId id="297" r:id="rId34"/>
    <p:sldId id="276" r:id="rId35"/>
    <p:sldId id="298" r:id="rId36"/>
    <p:sldId id="299" r:id="rId37"/>
    <p:sldId id="277" r:id="rId38"/>
    <p:sldId id="300" r:id="rId39"/>
    <p:sldId id="278" r:id="rId40"/>
    <p:sldId id="281" r:id="rId41"/>
    <p:sldId id="279" r:id="rId42"/>
    <p:sldId id="280" r:id="rId43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in Sun (MSRA-IG)" initials="XS(" lastIdx="0" clrIdx="0">
    <p:extLst>
      <p:ext uri="{19B8F6BF-5375-455C-9EA6-DF929625EA0E}">
        <p15:presenceInfo xmlns:p15="http://schemas.microsoft.com/office/powerpoint/2012/main" userId="S-1-5-21-2146773085-903363285-719344707-4860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4599F94E-CEE6-441E-89CC-EB005ECD8F06}">
      <a14:m xmlns:a14="http://schemas.microsoft.com/office/drawing/2010/main">
        <m:mathPr xmlns:m="http://schemas.openxmlformats.org/officeDocument/2006/math">
          <m:brkBin m:val="before"/>
          <m:brkBinSub m:val="--"/>
        </m:mathPr>
      </a14:m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61023" autoAdjust="0"/>
  </p:normalViewPr>
  <p:slideViewPr>
    <p:cSldViewPr snapToGrid="0">
      <p:cViewPr varScale="1">
        <p:scale>
          <a:sx n="46" d="100"/>
          <a:sy n="46" d="100"/>
        </p:scale>
        <p:origin x="9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7A619-ABDC-4B23-AF25-D635D24511BD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DB9AF-E857-49D3-9D0A-2F67B8C409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714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Good</a:t>
            </a:r>
            <a:r>
              <a:rPr lang="en-US" altLang="zh-CN" baseline="0" dirty="0" smtClean="0"/>
              <a:t> morning!</a:t>
            </a:r>
          </a:p>
          <a:p>
            <a:r>
              <a:rPr lang="en-US" altLang="zh-CN" baseline="0" dirty="0" smtClean="0"/>
              <a:t>I will present our work on line segment sampling with blue-noise properties.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092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Points</a:t>
            </a:r>
            <a:r>
              <a:rPr lang="en-US" altLang="zh-CN" baseline="0" dirty="0" smtClean="0"/>
              <a:t> have been widely used as samples in many applications of graphics.</a:t>
            </a:r>
          </a:p>
          <a:p>
            <a:r>
              <a:rPr lang="en-US" altLang="zh-CN" baseline="0" dirty="0" smtClean="0"/>
              <a:t>Here are just a few examples including rendering, texture mapping and geometry processing.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99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Decades</a:t>
            </a:r>
            <a:r>
              <a:rPr lang="en-US" altLang="zh-CN" baseline="0" dirty="0" smtClean="0"/>
              <a:t> ago, people gained an understanding that samples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blue-noise properties perform excellently in graphics applications because of their low discrepancy and randomness.</a:t>
            </a: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Here is an example of blue-noise cited by Cook.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frequency domain, the low frequency content should be near zero while the high frequency content should be like white noise.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621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Because</a:t>
            </a:r>
            <a:r>
              <a:rPr lang="en-US" altLang="zh-CN" baseline="0" dirty="0" smtClean="0"/>
              <a:t> of its importance, point sampling with blue-noise properties has been intensively studied during the last thirty years, including both theoretical analysis and practically efficient sample generation.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772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Recently, line segment sampling has demonstrated substantially higher efficiency than point sampling in terms of both storage and computation in many rendering applications,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274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question consequently raised is how to generate line segment samples with good properties.</a:t>
            </a: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Although many algorithms have been proposed over the past thirty years for generating blue-noise point samples, to our knowledge there does not exist much work on analysis and sampling schemes for line segment samples.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73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Simple uniform sampling, random sampling or specific sampling schemes extended from previous point sampling methods have been tried in previous work.</a:t>
            </a: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shown here, the left image of each pair shows the samples and the right images are the corresponding frequency content.</a:t>
            </a: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two cannot provide blue-noise properties. The last one works better, but the reasons are not understood and whether it is the best scheme is not know either.</a:t>
            </a: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thus necessary and important to perform an analysis on the properties of line segment samples and design appropriate sampling schemes based on the analysis.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137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Our work has three main contributions.</a:t>
            </a:r>
          </a:p>
          <a:p>
            <a:r>
              <a:rPr lang="en-US" altLang="zh-CN" dirty="0" smtClean="0"/>
              <a:t>[click]</a:t>
            </a:r>
            <a:endParaRPr lang="en-US" altLang="zh-CN" dirty="0" smtClean="0"/>
          </a:p>
          <a:p>
            <a:r>
              <a:rPr lang="en-US" altLang="zh-CN" dirty="0" smtClean="0"/>
              <a:t>We</a:t>
            </a:r>
            <a:r>
              <a:rPr lang="en-US" altLang="zh-CN" baseline="0" dirty="0" smtClean="0"/>
              <a:t> conduct a frequency analysis of line segment samples.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frequency analysis, we propose a line segment sampling scheme that best preserves blue-noise properties.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While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first two items are done for line segment samples in 2D space, we also extend them to high dimensional spaces and general non-point samples.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third item will not be presented here due to limited time. Please refer to our paper to learn about it.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962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Before diving into</a:t>
            </a:r>
            <a:r>
              <a:rPr lang="en-US" altLang="zh-CN" baseline="0" dirty="0" smtClean="0"/>
              <a:t> the details, I</a:t>
            </a:r>
            <a:r>
              <a:rPr lang="en-US" altLang="zh-CN" dirty="0" smtClean="0"/>
              <a:t> would like </a:t>
            </a:r>
            <a:r>
              <a:rPr lang="en-US" altLang="zh-CN" smtClean="0"/>
              <a:t>to show you </a:t>
            </a:r>
            <a:r>
              <a:rPr lang="en-US" altLang="zh-CN" dirty="0" smtClean="0"/>
              <a:t>some simple and intuitive conclusions of our work.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This</a:t>
            </a:r>
            <a:r>
              <a:rPr lang="en-US" altLang="zh-CN" baseline="0" dirty="0" smtClean="0"/>
              <a:t> is the conclusion of point sampling from previous work.</a:t>
            </a:r>
          </a:p>
          <a:p>
            <a:r>
              <a:rPr lang="en-US" altLang="zh-CN" baseline="0" dirty="0" smtClean="0"/>
              <a:t>Blue noise sampling out-performance uniform sampling and random sampling</a:t>
            </a:r>
          </a:p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884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For line segment</a:t>
            </a:r>
            <a:r>
              <a:rPr lang="en-US" altLang="zh-CN" baseline="0" dirty="0" smtClean="0"/>
              <a:t> samples with the same length, multiple direction sampling, directional alignment and multi-class </a:t>
            </a:r>
            <a:r>
              <a:rPr lang="en-US" altLang="zh-CN" baseline="0" dirty="0" err="1" smtClean="0"/>
              <a:t>poisson</a:t>
            </a:r>
            <a:r>
              <a:rPr lang="en-US" altLang="zh-CN" baseline="0" dirty="0" smtClean="0"/>
              <a:t> disk sampling of center positions are important to preserve blue-noise properties.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169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For line samples with infinite</a:t>
            </a:r>
            <a:r>
              <a:rPr lang="en-US" altLang="zh-CN" baseline="0" dirty="0" smtClean="0"/>
              <a:t> length, the </a:t>
            </a:r>
            <a:r>
              <a:rPr lang="en-US" altLang="zh-CN" baseline="0" dirty="0" smtClean="0"/>
              <a:t>Poisson disk </a:t>
            </a:r>
            <a:r>
              <a:rPr lang="en-US" altLang="zh-CN" baseline="0" dirty="0" smtClean="0"/>
              <a:t>distribution of displacement among parallel samples is critical.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We will show the reasons and analysis in the following.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972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The rest of this presentation consists of three parts</a:t>
            </a:r>
            <a:r>
              <a:rPr lang="en-US" altLang="zh-CN" baseline="0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 </a:t>
            </a:r>
            <a:r>
              <a:rPr lang="en-US" altLang="zh-CN" baseline="0" dirty="0" smtClean="0"/>
              <a:t>First</a:t>
            </a:r>
            <a:r>
              <a:rPr lang="en-US" altLang="zh-CN" baseline="0" dirty="0" smtClean="0"/>
              <a:t>, we will explain the relationships among the frequency content of different samples, including point samples, line samples and line segment samples.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 </a:t>
            </a:r>
            <a:r>
              <a:rPr lang="en-US" altLang="zh-CN" baseline="0" dirty="0" smtClean="0"/>
              <a:t>Second</a:t>
            </a:r>
            <a:r>
              <a:rPr lang="en-US" altLang="zh-CN" baseline="0" dirty="0" smtClean="0"/>
              <a:t>, we will introduce the corresponding sampling schemes.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 </a:t>
            </a:r>
            <a:r>
              <a:rPr lang="en-US" altLang="zh-CN" baseline="0" dirty="0" smtClean="0"/>
              <a:t>Finally</a:t>
            </a:r>
            <a:r>
              <a:rPr lang="en-US" altLang="zh-CN" baseline="0" dirty="0" smtClean="0"/>
              <a:t>, we will validate our analysis and sampling schemes in some rendering applications.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182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 point sample is an impulse function located at an</a:t>
            </a:r>
            <a:r>
              <a:rPr lang="en-US" altLang="zh-CN" baseline="0" dirty="0" smtClean="0"/>
              <a:t> infinitely small point.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 Its</a:t>
            </a:r>
            <a:r>
              <a:rPr lang="en-US" altLang="zh-CN" baseline="0" dirty="0" smtClean="0"/>
              <a:t> </a:t>
            </a:r>
            <a:r>
              <a:rPr lang="en-US" altLang="zh-CN" baseline="0" dirty="0" smtClean="0"/>
              <a:t>power spectrum is uniformly constant throughout the whole frequency domain.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594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 line</a:t>
            </a:r>
            <a:r>
              <a:rPr lang="en-US" altLang="zh-CN" baseline="0" dirty="0" smtClean="0"/>
              <a:t> with infinite length is defined as this.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</a:t>
            </a:r>
            <a:r>
              <a:rPr lang="en-US" altLang="zh-CN" baseline="0" dirty="0" smtClean="0"/>
              <a:t>We </a:t>
            </a:r>
            <a:r>
              <a:rPr lang="en-US" altLang="zh-CN" baseline="0" dirty="0" smtClean="0"/>
              <a:t>assume that its coefficients are normalized.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</a:t>
            </a:r>
            <a:r>
              <a:rPr lang="en-US" altLang="zh-CN" baseline="0" dirty="0" smtClean="0"/>
              <a:t>A </a:t>
            </a:r>
            <a:r>
              <a:rPr lang="en-US" altLang="zh-CN" baseline="0" dirty="0" smtClean="0"/>
              <a:t>line sample is a line impulse along a straight line.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</a:t>
            </a:r>
            <a:r>
              <a:rPr lang="en-US" altLang="zh-CN" baseline="0" dirty="0" smtClean="0"/>
              <a:t>d </a:t>
            </a:r>
            <a:r>
              <a:rPr lang="en-US" altLang="zh-CN" baseline="0" dirty="0" smtClean="0"/>
              <a:t>denotes a direction perpendicular or parallel to the line.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</a:t>
            </a:r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frequency content of this sample is like this,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</a:t>
            </a:r>
            <a:r>
              <a:rPr lang="en-US" altLang="zh-CN" baseline="0" dirty="0" smtClean="0"/>
              <a:t>where </a:t>
            </a:r>
            <a:r>
              <a:rPr lang="en-US" altLang="zh-CN" baseline="0" dirty="0" smtClean="0"/>
              <a:t>\omega is the frequency parameter along 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[click]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line impulse in this term, the frequency content of a line sample in the spatial domain also lies on a line in the frequency domain, perpendicular to the original line and passing through the origin.</a:t>
            </a:r>
            <a:endParaRPr lang="en-US" altLang="zh-CN" baseline="0" dirty="0" smtClean="0"/>
          </a:p>
          <a:p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6942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 line segment sample can</a:t>
            </a:r>
            <a:r>
              <a:rPr lang="en-US" altLang="zh-CN" baseline="0" dirty="0" smtClean="0"/>
              <a:t> be defined by cropping a line sample.</a:t>
            </a:r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H </a:t>
            </a:r>
            <a:r>
              <a:rPr lang="en-US" altLang="zh-CN" baseline="0" dirty="0" smtClean="0"/>
              <a:t>is the step function.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frequency content of a line segment sample is equivalent to a weighted point sample.</a:t>
            </a:r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weight can be analytically evaluated.</a:t>
            </a:r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shape of the power spectrum is determined by the </a:t>
            </a:r>
            <a:r>
              <a:rPr lang="en-US" altLang="zh-CN" baseline="0" dirty="0" err="1" smtClean="0"/>
              <a:t>sinc</a:t>
            </a:r>
            <a:r>
              <a:rPr lang="en-US" altLang="zh-CN" baseline="0" dirty="0" smtClean="0"/>
              <a:t> function in the weight.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In </a:t>
            </a:r>
            <a:r>
              <a:rPr lang="en-US" altLang="zh-CN" baseline="0" dirty="0" smtClean="0"/>
              <a:t>general, the frequency content of a line segment sample is a band, whose width is determined by the length of the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441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For a longer</a:t>
            </a:r>
            <a:r>
              <a:rPr lang="en-US" altLang="zh-CN" baseline="0" dirty="0" smtClean="0"/>
              <a:t> </a:t>
            </a:r>
            <a:r>
              <a:rPr lang="en-US" altLang="zh-CN" dirty="0" smtClean="0"/>
              <a:t>sample, the band containing </a:t>
            </a:r>
            <a:r>
              <a:rPr lang="en-US" altLang="zh-CN" baseline="0" dirty="0" smtClean="0"/>
              <a:t>frequency content is narrower.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480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For a shorter segment</a:t>
            </a:r>
            <a:r>
              <a:rPr lang="en-US" altLang="zh-CN" baseline="0" dirty="0" smtClean="0"/>
              <a:t>, the band becomes wider.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8486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Point</a:t>
            </a:r>
            <a:r>
              <a:rPr lang="en-US" altLang="zh-CN" baseline="0" dirty="0" smtClean="0"/>
              <a:t> sampling, line sampling and line segment sampling are intrinsically the same.</a:t>
            </a:r>
          </a:p>
          <a:p>
            <a:r>
              <a:rPr lang="en-US" altLang="zh-CN" baseline="0" dirty="0" smtClean="0"/>
              <a:t>Their frequency content changes smoothly according to their length.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Short line segment samples act like point samples while long line segment samples are similar to line samples.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longer length leads to narrower bandwidth in frequency content, which introduces stronger anisotropy.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2913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Blue-noise</a:t>
            </a:r>
            <a:r>
              <a:rPr lang="en-US" altLang="zh-CN" baseline="0" dirty="0" smtClean="0"/>
              <a:t> properties are important in point sampling.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In </a:t>
            </a:r>
            <a:r>
              <a:rPr lang="en-US" altLang="zh-CN" baseline="0" dirty="0" smtClean="0"/>
              <a:t>the frequency domain, uniform sampling generates periodic impulses, random sampling produces white noise properties, and blue-noise sampling is near-zero in low frequencies and white noise in high frequencies.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To </a:t>
            </a:r>
            <a:r>
              <a:rPr lang="en-US" altLang="zh-CN" baseline="0" dirty="0" smtClean="0"/>
              <a:t>reconstruct an image like this, </a:t>
            </a:r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blue-noise </a:t>
            </a:r>
            <a:r>
              <a:rPr lang="en-US" altLang="zh-CN" baseline="0" dirty="0" smtClean="0"/>
              <a:t>sampling provides the best quality, compared with the aliasing from uniform sampling and the noise from random sampling.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076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Samples with blue-noise properties perform excellently in applications because of their low discrepancy and randomness.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[click] That </a:t>
            </a:r>
            <a:r>
              <a:rPr lang="en-US" altLang="zh-CN" dirty="0" smtClean="0"/>
              <a:t>conclusion is not dependent on the shapes</a:t>
            </a:r>
            <a:r>
              <a:rPr lang="en-US" altLang="zh-CN" baseline="0" dirty="0" smtClean="0"/>
              <a:t> of the samples. As it is true for point samples, it should also be important for line segment sampling.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576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The blue-noise</a:t>
            </a:r>
            <a:r>
              <a:rPr lang="en-US" altLang="zh-CN" baseline="0" dirty="0" smtClean="0"/>
              <a:t> properties of Poisson disk sampling were quantitatively analyzed by Wei and Wang in 2011.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Based </a:t>
            </a:r>
            <a:r>
              <a:rPr lang="en-US" altLang="zh-CN" baseline="0" dirty="0" smtClean="0"/>
              <a:t>on the assumption of a Poisson disk distribution,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power spectrum is quantitatively measured based on the distribution of the displacements among the samples.</a:t>
            </a: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[click]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According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that conclusion, the power spectrum of line segment sampling can also be analytically evaluated as follows.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114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We have got the frequency content</a:t>
            </a:r>
            <a:r>
              <a:rPr lang="en-US" altLang="zh-CN" baseline="0" dirty="0" smtClean="0"/>
              <a:t> of a line sample.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term of the line impulse indicates that samples with different directions are not related in the frequency domain.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Compared </a:t>
            </a:r>
            <a:r>
              <a:rPr lang="en-US" altLang="zh-CN" baseline="0" dirty="0" smtClean="0"/>
              <a:t>with the frequency content of a point sample,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we </a:t>
            </a:r>
            <a:r>
              <a:rPr lang="en-US" altLang="zh-CN" baseline="0" dirty="0" smtClean="0"/>
              <a:t>can see that \omega\</a:t>
            </a:r>
            <a:r>
              <a:rPr lang="en-US" altLang="zh-CN" baseline="0" dirty="0" err="1" smtClean="0"/>
              <a:t>perp</a:t>
            </a:r>
            <a:r>
              <a:rPr lang="en-US" altLang="zh-CN" baseline="0" dirty="0" smtClean="0"/>
              <a:t> corresponds to the frequency parameter,</a:t>
            </a:r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while </a:t>
            </a:r>
            <a:r>
              <a:rPr lang="en-US" altLang="zh-CN" baseline="0" dirty="0" smtClean="0"/>
              <a:t>the position parameter becomes – R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So </a:t>
            </a:r>
            <a:r>
              <a:rPr lang="en-US" altLang="zh-CN" baseline="0" dirty="0" smtClean="0"/>
              <a:t>the frequency content of a 2D line sample is equivalent to that of a 1D point sample along the straight line determined by the delta term</a:t>
            </a:r>
            <a:r>
              <a:rPr lang="en-US" altLang="zh-CN" baseline="0" dirty="0" smtClean="0"/>
              <a:t>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And </a:t>
            </a:r>
            <a:r>
              <a:rPr lang="en-US" altLang="zh-CN" baseline="0" dirty="0" smtClean="0"/>
              <a:t>the power spectrum can also be obtained accordingly, when –R is picked with Poisson disk sampling in 1D space.</a:t>
            </a: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4757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 that a key factor for line sampling with blue-noise properties is perfect directional alignment.</a:t>
            </a: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[click]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 divide the samples into several groups.</a:t>
            </a: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[click]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Within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group of line samples, their direction should be exactly the same without any jittering or perturbation. </a:t>
            </a:r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the direction sampling is not our focus, we just simply uniformly sample directions among different groups</a:t>
            </a:r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[click]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– R of samples are Poisson disk sampled in 1D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0718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an example</a:t>
            </a:r>
            <a:r>
              <a:rPr lang="en-US" altLang="zh-CN" baseline="0" dirty="0" smtClean="0"/>
              <a:t> where we sample in only one direction.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frequency content of the three sampling scheme are as expected.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And </a:t>
            </a:r>
            <a:r>
              <a:rPr lang="en-US" altLang="zh-CN" baseline="0" dirty="0" smtClean="0"/>
              <a:t>the reconstruction quality is also consistent to the sampling properties. Blue noise properties help to reduce both aliasing and noise.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As only one direction is sampled, we find strong angular anisotropy even with blue-noise sampling.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291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So we tried eight groups,</a:t>
            </a:r>
            <a:r>
              <a:rPr lang="en-US" altLang="zh-CN" baseline="0" dirty="0" smtClean="0"/>
              <a:t> each with a different sampling direction.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In </a:t>
            </a:r>
            <a:r>
              <a:rPr lang="en-US" altLang="zh-CN" baseline="0" dirty="0" smtClean="0"/>
              <a:t>the sampling schemes of the rightmost two images, the directions of samples are not strictly aligned, and the blue-noise properties totally disappear.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We </a:t>
            </a:r>
            <a:r>
              <a:rPr lang="en-US" altLang="zh-CN" baseline="0" dirty="0" smtClean="0"/>
              <a:t>still see the anisotropy in the sampling scheme on the left. That can be alleviated by sampling more directions. </a:t>
            </a:r>
          </a:p>
          <a:p>
            <a:r>
              <a:rPr lang="en-US" altLang="zh-CN" baseline="0" dirty="0" smtClean="0"/>
              <a:t>Jittering shown in the middle image is </a:t>
            </a:r>
            <a:r>
              <a:rPr lang="en-US" altLang="zh-CN" baseline="0" dirty="0" smtClean="0"/>
              <a:t>randomly and slightly change the direction of each sample.</a:t>
            </a:r>
          </a:p>
          <a:p>
            <a:r>
              <a:rPr lang="en-US" altLang="zh-CN" baseline="0" dirty="0" smtClean="0"/>
              <a:t>It is not </a:t>
            </a:r>
            <a:r>
              <a:rPr lang="en-US" altLang="zh-CN" baseline="0" dirty="0" smtClean="0"/>
              <a:t>a good choice because of the substantial noise it introduces.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3687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According</a:t>
            </a:r>
            <a:r>
              <a:rPr lang="en-US" altLang="zh-CN" baseline="0" dirty="0" smtClean="0"/>
              <a:t> to the frequency content,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A </a:t>
            </a:r>
            <a:r>
              <a:rPr lang="en-US" altLang="zh-CN" baseline="0" dirty="0" smtClean="0"/>
              <a:t>line segment sample is equivalent to a weighted point sample.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weights are determined only by the directions and lengths of the samples.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power spectrum of a line segment sample is also equivalent to the power spectrum of a point sample and the corresponding weight.</a:t>
            </a:r>
          </a:p>
          <a:p>
            <a:r>
              <a:rPr lang="en-US" altLang="zh-CN" baseline="0" dirty="0" smtClean="0"/>
              <a:t>The lengths l determine the width of the band while the direction \omega\parallel determines the direction of the band</a:t>
            </a:r>
            <a:r>
              <a:rPr lang="en-US" altLang="zh-CN" baseline="0" dirty="0" smtClean="0"/>
              <a:t>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[click] We assume the length of all samples are the same. So that the bands can be aligned for samples with the same directions.</a:t>
            </a: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8891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The sampling</a:t>
            </a:r>
            <a:r>
              <a:rPr lang="en-US" altLang="zh-CN" baseline="0" dirty="0" smtClean="0"/>
              <a:t> scheme of line segment samples is very similar to the line sampling scheme.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[click] There</a:t>
            </a:r>
            <a:r>
              <a:rPr lang="en-US" altLang="zh-CN" baseline="0" dirty="0" smtClean="0"/>
              <a:t> </a:t>
            </a:r>
            <a:r>
              <a:rPr lang="en-US" altLang="zh-CN" baseline="0" dirty="0" smtClean="0"/>
              <a:t>are only two differences.</a:t>
            </a:r>
          </a:p>
          <a:p>
            <a:r>
              <a:rPr lang="en-US" altLang="zh-CN" baseline="0" dirty="0" smtClean="0"/>
              <a:t>The first difference is that the positions of line segment samples are multi-class Poisson disk sampled in 2D. Each group is an individual class.</a:t>
            </a:r>
          </a:p>
          <a:p>
            <a:r>
              <a:rPr lang="en-US" altLang="zh-CN" baseline="0" dirty="0" smtClean="0"/>
              <a:t>The second difference is that jittering maintains blue-noise properties while reducing the angular aliasing.</a:t>
            </a: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5513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 smtClean="0"/>
              <a:t>Only one direction is sampled here.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differences of frequency content can be seen clearly.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And </a:t>
            </a:r>
            <a:r>
              <a:rPr lang="en-US" altLang="zh-CN" baseline="0" dirty="0" smtClean="0"/>
              <a:t>blue noise sampling produces the best reconstruction accordingly.</a:t>
            </a: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9684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</a:t>
            </a:r>
            <a:r>
              <a:rPr lang="en-US" altLang="zh-CN" baseline="0" dirty="0" smtClean="0"/>
              <a:t> is a comparison with multiple sampling directions.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multi-class scheme gives much better blue-noise properties.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[click] </a:t>
            </a:r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jittering scheme significantly reduces the angular anisotropy with a small compromise of blue-noise properties.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The reconstruction on the right looks better than the two schemes on the left. </a:t>
            </a:r>
          </a:p>
          <a:p>
            <a:r>
              <a:rPr lang="en-US" altLang="zh-CN" baseline="0" dirty="0" smtClean="0"/>
              <a:t>This should be the best sampling scheme in many rendering applications.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8324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a simple</a:t>
            </a:r>
            <a:r>
              <a:rPr lang="en-US" altLang="zh-CN" baseline="0" dirty="0" smtClean="0"/>
              <a:t> application of image reconstruction.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Due </a:t>
            </a:r>
            <a:r>
              <a:rPr lang="en-US" altLang="zh-CN" baseline="0" dirty="0" smtClean="0"/>
              <a:t>to the limited resolution of the slides, the differences may not be very visible here. </a:t>
            </a:r>
          </a:p>
          <a:p>
            <a:r>
              <a:rPr lang="en-US" altLang="zh-CN" baseline="0" dirty="0" smtClean="0"/>
              <a:t>We encourage you to take a look of our paper, where you can zoom into the figures to get much clearer comparisons among the different sampling schemes.</a:t>
            </a:r>
          </a:p>
          <a:p>
            <a:endParaRPr lang="en-US" altLang="zh-CN" baseline="0" dirty="0" smtClean="0"/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both line sampling and line segment sampling, the blue-noise sampling schemes produce the best results, as seen from the noise of random sampling and aliasing of uniform sampling.</a:t>
            </a:r>
            <a:endParaRPr lang="en-US" altLang="zh-CN" baseline="0" dirty="0" smtClean="0"/>
          </a:p>
          <a:p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1134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a</a:t>
            </a:r>
            <a:r>
              <a:rPr lang="en-US" altLang="zh-CN" baseline="0" dirty="0" smtClean="0"/>
              <a:t> close-up comparison for line segment sampling.</a:t>
            </a:r>
          </a:p>
          <a:p>
            <a:r>
              <a:rPr lang="en-US" altLang="zh-CN" baseline="0" dirty="0" smtClean="0"/>
              <a:t>Uniform sampling generate un-existing pattern, while the random sampling totally convert the fiber structure to random noise.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4955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Recently, line segment sampling has been employed in stochastic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rasterization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[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Gribel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al. 2011] to achieve better quality as well as low computational cost.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basic idea is to divide the image into a set of tiles, each of which covers a small rectangular region.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Within each tile, line segments that cross the whole tile are sampled instead of the point samples employed in the traditional rendering pipeline.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implement this rendering framework for motion blur except that we only modify the generation of line segments in the tiles.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4301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shown here, aliasing is caused by both the high-frequency textures and non-linear motions. 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Our blue-noise sampling scheme converts the aliasing into noise. 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also allow a tradeoff between aliasing and noise by jittering according to the requirements of the application.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9014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line segment sampling for motion blur rendering [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Gribel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al. 2011] can be directly extended to render depth of field.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020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Aliasing artifacts are generated in both in-focus and out-of-focus areas if we uniformly sample the line segments.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Our blue-noise sampling reduces the stratified aliasing, but the effects are not smooth enough for the out-of-focus blur as expected.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jittering scheme helps smooth out the remaining aliasing and generates results much more consistent to the ground truth.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6364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temporal light field reconstruction method proposed by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Lehtinen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al. [2011] is efficient in rendering distribution effects such as depth of field and motion blur.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They generate</a:t>
            </a:r>
            <a:r>
              <a:rPr lang="en-US" altLang="zh-CN" baseline="0" dirty="0" smtClean="0"/>
              <a:t> low discrepancy samples in 5D light field space.</a:t>
            </a:r>
          </a:p>
          <a:p>
            <a:endParaRPr lang="en-US" altLang="zh-CN" baseline="0" dirty="0" smtClean="0"/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on our analysis, the quality of samples is determined by their position distribution in the image space.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 we sample in the 5D space with a much higher sampling rate. 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 we discard most of them according to their center position, such that the remaining samples have blue-noise properties in the image space. 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8459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The</a:t>
            </a:r>
            <a:r>
              <a:rPr lang="en-US" altLang="zh-CN" baseline="0" dirty="0" smtClean="0"/>
              <a:t> comparison here </a:t>
            </a:r>
            <a:r>
              <a:rPr lang="en-US" altLang="zh-CN" baseline="0" dirty="0" err="1" smtClean="0"/>
              <a:t>validatesour</a:t>
            </a:r>
            <a:r>
              <a:rPr lang="en-US" altLang="zh-CN" baseline="0" dirty="0" smtClean="0"/>
              <a:t> analysis. Our samples generated by the preprocessing produce a much better reconstruction result.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5119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Such</a:t>
            </a:r>
            <a:r>
              <a:rPr lang="en-US" altLang="zh-CN" baseline="0" dirty="0" smtClean="0"/>
              <a:t> reconstruction quality improvement are also found after refocusing.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509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To conclude</a:t>
            </a:r>
            <a:r>
              <a:rPr lang="en-US" altLang="zh-CN" baseline="0" dirty="0" smtClean="0"/>
              <a:t>,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[click] A line segment is equivalent a weighted point sample.</a:t>
            </a:r>
          </a:p>
          <a:p>
            <a:r>
              <a:rPr lang="en-US" altLang="zh-CN" baseline="0" dirty="0" smtClean="0"/>
              <a:t>The </a:t>
            </a:r>
            <a:r>
              <a:rPr lang="en-US" altLang="zh-CN" baseline="0" dirty="0" smtClean="0"/>
              <a:t>weight introduces the anisotropy changing smoothly with the length, which bridges point samples, line samples and line segment samples.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[click] Direction </a:t>
            </a:r>
            <a:r>
              <a:rPr lang="en-US" altLang="zh-CN" baseline="0" dirty="0" smtClean="0"/>
              <a:t>alignment is the key in a sampling scheme. With the same direction and length, blue-noise samples can be easily generated as Poisson disk distributed center positions in 1D or 2D spaces. Jittering can help reduce anisotropy of line segment sampling.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[click] We </a:t>
            </a:r>
            <a:r>
              <a:rPr lang="en-US" altLang="zh-CN" baseline="0" dirty="0" smtClean="0"/>
              <a:t>show in our paper that this can be extended to high dimensional spaces and general non-point samples.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3878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There are a couple interesting follow</a:t>
            </a:r>
            <a:r>
              <a:rPr lang="en-US" altLang="zh-CN" baseline="0" dirty="0" smtClean="0"/>
              <a:t>-ups for future work.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[click] The </a:t>
            </a:r>
            <a:r>
              <a:rPr lang="en-US" altLang="zh-CN" baseline="0" dirty="0" smtClean="0"/>
              <a:t>first is how to generate hybrid samples with different shapes or dramatically different sizes. 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we can use line segment samples for areas with less angular aliasing and employ point samples elsewhere.</a:t>
            </a:r>
            <a:endParaRPr lang="en-US" altLang="zh-CN" baseline="0" dirty="0" smtClean="0"/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[click] The </a:t>
            </a:r>
            <a:r>
              <a:rPr lang="en-US" altLang="zh-CN" baseline="0" dirty="0" smtClean="0"/>
              <a:t>second is how to adaptively sample along the directions of samples according to their lengths. 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in motion blur rendering with sheared filtering, the sampling rates along the motion direction should be much lower than in the perpendicular direction.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9788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We would like to thank</a:t>
            </a:r>
            <a:r>
              <a:rPr lang="en-US" altLang="zh-CN" baseline="0" dirty="0" smtClean="0"/>
              <a:t> following people for their help.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8071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That’s all. Thank you!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9AF-E857-49D3-9D0A-2F67B8C40954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436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53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985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300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091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801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386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984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829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167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052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752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1E1CD-405E-4C23-B068-10A626D7B5BC}" type="datetimeFigureOut">
              <a:rPr lang="zh-CN" altLang="en-US" smtClean="0"/>
              <a:t>2013/7/25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1C95B-C889-4903-ADB8-347353A61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1050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20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11" Type="http://schemas.openxmlformats.org/officeDocument/2006/relationships/image" Target="../media/image42.png"/><Relationship Id="rId5" Type="http://schemas.openxmlformats.org/officeDocument/2006/relationships/image" Target="../media/image340.png"/><Relationship Id="rId10" Type="http://schemas.openxmlformats.org/officeDocument/2006/relationships/image" Target="../media/image41.png"/><Relationship Id="rId4" Type="http://schemas.openxmlformats.org/officeDocument/2006/relationships/image" Target="../media/image190.png"/><Relationship Id="rId9" Type="http://schemas.openxmlformats.org/officeDocument/2006/relationships/image" Target="../media/image38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5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6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3" Type="http://schemas.openxmlformats.org/officeDocument/2006/relationships/image" Target="../media/image27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38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0.png"/><Relationship Id="rId5" Type="http://schemas.openxmlformats.org/officeDocument/2006/relationships/image" Target="../media/image560.png"/><Relationship Id="rId10" Type="http://schemas.openxmlformats.org/officeDocument/2006/relationships/image" Target="../media/image61.png"/><Relationship Id="rId4" Type="http://schemas.openxmlformats.org/officeDocument/2006/relationships/image" Target="../media/image58.png"/><Relationship Id="rId9" Type="http://schemas.openxmlformats.org/officeDocument/2006/relationships/image" Target="../media/image60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29.png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89.png"/><Relationship Id="rId4" Type="http://schemas.openxmlformats.org/officeDocument/2006/relationships/image" Target="../media/image38.png"/><Relationship Id="rId9" Type="http://schemas.openxmlformats.org/officeDocument/2006/relationships/image" Target="../media/image8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10" Type="http://schemas.openxmlformats.org/officeDocument/2006/relationships/image" Target="../media/image125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65.png"/><Relationship Id="rId4" Type="http://schemas.openxmlformats.org/officeDocument/2006/relationships/image" Target="../media/image13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65.png"/><Relationship Id="rId4" Type="http://schemas.openxmlformats.org/officeDocument/2006/relationships/image" Target="../media/image139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56181"/>
            <a:ext cx="12192000" cy="2387600"/>
          </a:xfrm>
        </p:spPr>
        <p:txBody>
          <a:bodyPr>
            <a:normAutofit/>
          </a:bodyPr>
          <a:lstStyle/>
          <a:p>
            <a:r>
              <a:rPr lang="en-US" altLang="zh-CN" sz="4400" dirty="0" smtClean="0"/>
              <a:t>Line Segment Sampling with Blue-Noise Properties</a:t>
            </a:r>
            <a:endParaRPr lang="zh-CN" alt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40124"/>
            <a:ext cx="12192000" cy="3255962"/>
          </a:xfrm>
        </p:spPr>
        <p:txBody>
          <a:bodyPr>
            <a:normAutofit/>
          </a:bodyPr>
          <a:lstStyle/>
          <a:p>
            <a:endParaRPr lang="en-US" altLang="zh-CN" dirty="0" smtClean="0"/>
          </a:p>
          <a:p>
            <a:r>
              <a:rPr lang="en-US" altLang="zh-CN" dirty="0" smtClean="0"/>
              <a:t>Xin Sun</a:t>
            </a:r>
            <a:r>
              <a:rPr lang="en-US" altLang="zh-CN" baseline="30000" dirty="0" smtClean="0"/>
              <a:t>1</a:t>
            </a:r>
            <a:r>
              <a:rPr lang="en-US" altLang="zh-CN" dirty="0" smtClean="0"/>
              <a:t>    Kun Zhou</a:t>
            </a:r>
            <a:r>
              <a:rPr lang="en-US" altLang="zh-CN" baseline="30000" dirty="0" smtClean="0"/>
              <a:t>2</a:t>
            </a:r>
            <a:r>
              <a:rPr lang="en-US" altLang="zh-CN" dirty="0" smtClean="0"/>
              <a:t>    Jie Guo</a:t>
            </a:r>
            <a:r>
              <a:rPr lang="en-US" altLang="zh-CN" baseline="30000" dirty="0" smtClean="0"/>
              <a:t>3</a:t>
            </a:r>
            <a:r>
              <a:rPr lang="en-US" altLang="zh-CN" dirty="0" smtClean="0"/>
              <a:t>    Guofu Xie</a:t>
            </a:r>
            <a:r>
              <a:rPr lang="en-US" altLang="zh-CN" baseline="30000" dirty="0" smtClean="0"/>
              <a:t>4,5</a:t>
            </a:r>
            <a:r>
              <a:rPr lang="en-US" altLang="zh-CN" dirty="0" smtClean="0"/>
              <a:t>    </a:t>
            </a:r>
            <a:r>
              <a:rPr lang="en-US" altLang="zh-CN" dirty="0" err="1" smtClean="0"/>
              <a:t>Jingui</a:t>
            </a:r>
            <a:r>
              <a:rPr lang="en-US" altLang="zh-CN" dirty="0" smtClean="0"/>
              <a:t> Pan</a:t>
            </a:r>
            <a:r>
              <a:rPr lang="en-US" altLang="zh-CN" baseline="30000" dirty="0" smtClean="0"/>
              <a:t>3</a:t>
            </a:r>
            <a:r>
              <a:rPr lang="en-US" altLang="zh-CN" dirty="0" smtClean="0"/>
              <a:t>    </a:t>
            </a:r>
            <a:r>
              <a:rPr lang="en-US" altLang="zh-CN" dirty="0" err="1" smtClean="0"/>
              <a:t>Wencheng</a:t>
            </a:r>
            <a:r>
              <a:rPr lang="en-US" altLang="zh-CN" dirty="0" smtClean="0"/>
              <a:t> Wang</a:t>
            </a:r>
            <a:r>
              <a:rPr lang="en-US" altLang="zh-CN" baseline="30000" dirty="0" smtClean="0"/>
              <a:t>4</a:t>
            </a:r>
            <a:r>
              <a:rPr lang="en-US" altLang="zh-CN" dirty="0" smtClean="0"/>
              <a:t>    Baining Guo</a:t>
            </a:r>
            <a:r>
              <a:rPr lang="en-US" altLang="zh-CN" baseline="30000" dirty="0" smtClean="0"/>
              <a:t>1</a:t>
            </a:r>
          </a:p>
          <a:p>
            <a:endParaRPr lang="en-US" altLang="zh-CN" sz="1800" baseline="30000" dirty="0" smtClean="0"/>
          </a:p>
          <a:p>
            <a:r>
              <a:rPr lang="en-US" altLang="zh-CN" baseline="30000" dirty="0" smtClean="0"/>
              <a:t>1</a:t>
            </a:r>
            <a:r>
              <a:rPr lang="en-US" altLang="zh-CN" dirty="0" smtClean="0"/>
              <a:t>Microsoft Research Asia    </a:t>
            </a:r>
            <a:r>
              <a:rPr lang="en-US" altLang="zh-CN" baseline="30000" dirty="0" smtClean="0"/>
              <a:t>2</a:t>
            </a:r>
            <a:r>
              <a:rPr lang="en-US" altLang="zh-CN" dirty="0" smtClean="0"/>
              <a:t>State Key Lab of CAD &amp; CG, Zhejiang University    </a:t>
            </a:r>
          </a:p>
          <a:p>
            <a:r>
              <a:rPr lang="en-US" altLang="zh-CN" baseline="30000" dirty="0" smtClean="0"/>
              <a:t>3</a:t>
            </a:r>
            <a:r>
              <a:rPr lang="en-US" altLang="zh-CN" dirty="0" smtClean="0"/>
              <a:t>State Key Lab for Novel Software Technology, Nanjing University    </a:t>
            </a:r>
          </a:p>
          <a:p>
            <a:r>
              <a:rPr lang="en-US" altLang="zh-CN" baseline="30000" dirty="0" smtClean="0"/>
              <a:t>4</a:t>
            </a:r>
            <a:r>
              <a:rPr lang="en-US" altLang="zh-CN" dirty="0" smtClean="0"/>
              <a:t>State Key Laboratory of Computer Science, ISCAS    </a:t>
            </a:r>
            <a:r>
              <a:rPr lang="en-US" altLang="zh-CN" baseline="30000" dirty="0" smtClean="0"/>
              <a:t>5</a:t>
            </a:r>
            <a:r>
              <a:rPr lang="en-US" altLang="zh-CN" dirty="0" smtClean="0"/>
              <a:t>GUCAS &amp; UCAS</a:t>
            </a:r>
          </a:p>
        </p:txBody>
      </p:sp>
    </p:spTree>
    <p:extLst>
      <p:ext uri="{BB962C8B-B14F-4D97-AF65-F5344CB8AC3E}">
        <p14:creationId xmlns:p14="http://schemas.microsoft.com/office/powerpoint/2010/main" val="104973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Point Sampling Applications</a:t>
            </a:r>
            <a:endParaRPr lang="zh-CN" altLang="en-US" dirty="0"/>
          </a:p>
        </p:txBody>
      </p:sp>
      <p:pic>
        <p:nvPicPr>
          <p:cNvPr id="4" name="Content Placeholder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64184"/>
            <a:ext cx="2926489" cy="2926489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756" y="1964184"/>
            <a:ext cx="2926489" cy="2926489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311" y="1964184"/>
            <a:ext cx="2926489" cy="2926489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23663" y="5062195"/>
            <a:ext cx="27555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Ray Tracing</a:t>
            </a:r>
          </a:p>
          <a:p>
            <a:pPr algn="ctr"/>
            <a:r>
              <a:rPr lang="en-US" altLang="zh-CN" sz="2800" dirty="0" smtClean="0"/>
              <a:t>[Cook et al. 1984]</a:t>
            </a:r>
            <a:endParaRPr lang="zh-CN" alt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769421" y="5062195"/>
            <a:ext cx="26531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Texture Mapping</a:t>
            </a:r>
          </a:p>
          <a:p>
            <a:pPr algn="ctr"/>
            <a:r>
              <a:rPr lang="en-US" altLang="zh-CN" sz="2800" dirty="0" smtClean="0"/>
              <a:t>[Turk 1991]</a:t>
            </a:r>
            <a:endParaRPr lang="zh-CN" alt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959873" y="5062195"/>
            <a:ext cx="18487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err="1" smtClean="0"/>
              <a:t>Remeshing</a:t>
            </a:r>
            <a:endParaRPr lang="en-US" altLang="zh-CN" sz="2800" dirty="0" smtClean="0"/>
          </a:p>
          <a:p>
            <a:pPr algn="ctr"/>
            <a:r>
              <a:rPr lang="en-US" altLang="zh-CN" sz="2800" dirty="0" smtClean="0"/>
              <a:t>[Turk 1992]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6223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Point Sampling with Blue-noise Properties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Low discrepancy and </a:t>
            </a:r>
            <a:r>
              <a:rPr lang="en-US" altLang="zh-CN" dirty="0" smtClean="0"/>
              <a:t>randomness</a:t>
            </a:r>
            <a:endParaRPr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688" y="2415426"/>
            <a:ext cx="3215136" cy="3215136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76" y="2415426"/>
            <a:ext cx="3215136" cy="3215136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497517" y="5765499"/>
            <a:ext cx="4357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/>
              <a:t>Monkey eye photoreceptor distribution.</a:t>
            </a:r>
            <a:endParaRPr lang="zh-CN" alt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688384" y="5765499"/>
            <a:ext cx="3654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/>
              <a:t>Optical transform of monkey eye.</a:t>
            </a:r>
            <a:endParaRPr lang="zh-CN" alt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517683" y="6176963"/>
            <a:ext cx="3156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Fig. 3 in [Cook 1986]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6691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Point Sampling with Blue-noise Properties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Relaxation </a:t>
            </a:r>
            <a:r>
              <a:rPr lang="en-US" altLang="zh-CN" dirty="0"/>
              <a:t>and dart throwing </a:t>
            </a:r>
          </a:p>
          <a:p>
            <a:pPr lvl="1"/>
            <a:r>
              <a:rPr lang="en-US" altLang="zh-CN" dirty="0"/>
              <a:t>[Lloyd 1983; Cook 1986]</a:t>
            </a:r>
          </a:p>
          <a:p>
            <a:r>
              <a:rPr lang="en-US" altLang="zh-CN" dirty="0"/>
              <a:t>Efficient blue-noise sampling </a:t>
            </a:r>
          </a:p>
          <a:p>
            <a:pPr lvl="1"/>
            <a:r>
              <a:rPr lang="en-US" altLang="zh-CN" dirty="0"/>
              <a:t>Sampling on the fly [Dunbar and Humphreys 2006; </a:t>
            </a:r>
            <a:r>
              <a:rPr lang="en-US" altLang="zh-CN" dirty="0" err="1"/>
              <a:t>Bridson</a:t>
            </a:r>
            <a:r>
              <a:rPr lang="en-US" altLang="zh-CN" dirty="0"/>
              <a:t> 2007]</a:t>
            </a:r>
          </a:p>
          <a:p>
            <a:pPr lvl="1"/>
            <a:r>
              <a:rPr lang="en-US" altLang="zh-CN" dirty="0" err="1"/>
              <a:t>Precomputation</a:t>
            </a:r>
            <a:r>
              <a:rPr lang="en-US" altLang="zh-CN" dirty="0"/>
              <a:t> [Cohen et al. 2003; </a:t>
            </a:r>
            <a:r>
              <a:rPr lang="en-US" altLang="zh-CN" dirty="0" err="1"/>
              <a:t>Ostromoukhov</a:t>
            </a:r>
            <a:r>
              <a:rPr lang="en-US" altLang="zh-CN" dirty="0"/>
              <a:t> et al. 2004, 2007; </a:t>
            </a:r>
            <a:r>
              <a:rPr lang="en-US" altLang="zh-CN" dirty="0" err="1"/>
              <a:t>Lagae</a:t>
            </a:r>
            <a:r>
              <a:rPr lang="en-US" altLang="zh-CN" dirty="0"/>
              <a:t> and </a:t>
            </a:r>
            <a:r>
              <a:rPr lang="en-US" altLang="zh-CN" dirty="0" err="1"/>
              <a:t>Dutré</a:t>
            </a:r>
            <a:r>
              <a:rPr lang="en-US" altLang="zh-CN" dirty="0"/>
              <a:t> 2005; Kopf et al. 2006]</a:t>
            </a:r>
          </a:p>
          <a:p>
            <a:pPr lvl="1"/>
            <a:r>
              <a:rPr lang="en-US" altLang="zh-CN" dirty="0"/>
              <a:t>Spatial hierarchies [Mitchell 1987; McCool and Fiume 1992; White et al. 2007]</a:t>
            </a:r>
          </a:p>
          <a:p>
            <a:pPr lvl="1"/>
            <a:r>
              <a:rPr lang="en-US" altLang="zh-CN" dirty="0"/>
              <a:t>Parallelism [Wei 2008; Bowers et al. 2010; </a:t>
            </a:r>
            <a:r>
              <a:rPr lang="en-US" altLang="zh-CN" dirty="0" err="1"/>
              <a:t>Ebeida</a:t>
            </a:r>
            <a:r>
              <a:rPr lang="en-US" altLang="zh-CN" dirty="0"/>
              <a:t> et al. 2011, 2012]</a:t>
            </a:r>
          </a:p>
          <a:p>
            <a:pPr lvl="1"/>
            <a:r>
              <a:rPr lang="en-US" altLang="zh-CN" dirty="0"/>
              <a:t>Adaptive sampling [Hachisuka et al. 2008]</a:t>
            </a:r>
          </a:p>
          <a:p>
            <a:pPr lvl="1"/>
            <a:r>
              <a:rPr lang="en-US" altLang="zh-CN" dirty="0"/>
              <a:t>Statistical mechanics [</a:t>
            </a:r>
            <a:r>
              <a:rPr lang="en-US" altLang="zh-CN" dirty="0" err="1"/>
              <a:t>Fattal</a:t>
            </a:r>
            <a:r>
              <a:rPr lang="en-US" altLang="zh-CN" dirty="0"/>
              <a:t> 2011</a:t>
            </a:r>
            <a:r>
              <a:rPr lang="en-US" altLang="zh-CN" dirty="0" smtClean="0"/>
              <a:t>]</a:t>
            </a:r>
            <a:endParaRPr lang="en-US" altLang="zh-CN" dirty="0"/>
          </a:p>
          <a:p>
            <a:r>
              <a:rPr lang="en-US" altLang="zh-CN" dirty="0"/>
              <a:t>Quantitative analysis of Poisson disk sampling </a:t>
            </a:r>
          </a:p>
          <a:p>
            <a:pPr lvl="1"/>
            <a:r>
              <a:rPr lang="en-US" altLang="zh-CN" dirty="0"/>
              <a:t>[Wei and Wang 2011; Zhou et al. 2012; </a:t>
            </a:r>
            <a:r>
              <a:rPr lang="en-US" altLang="zh-CN" dirty="0" err="1"/>
              <a:t>Öztireli</a:t>
            </a:r>
            <a:r>
              <a:rPr lang="en-US" altLang="zh-CN" dirty="0"/>
              <a:t> and Gross 2012</a:t>
            </a:r>
            <a:r>
              <a:rPr lang="en-US" altLang="zh-CN" dirty="0" smtClean="0"/>
              <a:t>]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151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Line Segment Sampling Applications </a:t>
            </a:r>
            <a:endParaRPr lang="zh-CN" alt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856" y="1690688"/>
            <a:ext cx="1463244" cy="1463244"/>
          </a:xfr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8" y="1690688"/>
            <a:ext cx="1463244" cy="1463244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900" y="1690688"/>
            <a:ext cx="1463244" cy="1463244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856" y="4252295"/>
            <a:ext cx="1463244" cy="1463244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8" y="4252295"/>
            <a:ext cx="1463244" cy="1463244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900" y="4252295"/>
            <a:ext cx="1463244" cy="1463244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482269" y="3153932"/>
            <a:ext cx="232441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Anti-aliasing</a:t>
            </a:r>
          </a:p>
          <a:p>
            <a:pPr algn="ctr"/>
            <a:r>
              <a:rPr lang="en-US" altLang="zh-CN" dirty="0" smtClean="0"/>
              <a:t>[</a:t>
            </a:r>
            <a:r>
              <a:rPr lang="en-US" altLang="zh-CN" dirty="0"/>
              <a:t>Jones and Perry 2000</a:t>
            </a:r>
            <a:r>
              <a:rPr lang="en-US" altLang="zh-CN" dirty="0" smtClean="0"/>
              <a:t>]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02497" y="3153931"/>
            <a:ext cx="35870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Motion blur</a:t>
            </a:r>
          </a:p>
          <a:p>
            <a:pPr algn="ctr"/>
            <a:r>
              <a:rPr lang="en-US" altLang="zh-CN" dirty="0"/>
              <a:t>[</a:t>
            </a:r>
            <a:r>
              <a:rPr lang="en-US" altLang="zh-CN" dirty="0" err="1"/>
              <a:t>Akenine-Möller</a:t>
            </a:r>
            <a:r>
              <a:rPr lang="en-US" altLang="zh-CN" dirty="0"/>
              <a:t> et al. </a:t>
            </a:r>
            <a:r>
              <a:rPr lang="en-US" altLang="zh-CN" dirty="0" smtClean="0"/>
              <a:t>2007</a:t>
            </a:r>
            <a:r>
              <a:rPr lang="en-US" altLang="zh-CN" dirty="0"/>
              <a:t>;</a:t>
            </a:r>
            <a:endParaRPr lang="en-US" altLang="zh-CN" dirty="0" smtClean="0"/>
          </a:p>
          <a:p>
            <a:pPr algn="ctr"/>
            <a:r>
              <a:rPr lang="en-US" altLang="zh-CN" dirty="0" err="1" smtClean="0"/>
              <a:t>Gribel</a:t>
            </a:r>
            <a:r>
              <a:rPr lang="en-US" altLang="zh-CN" dirty="0" smtClean="0"/>
              <a:t> </a:t>
            </a:r>
            <a:r>
              <a:rPr lang="en-US" altLang="zh-CN" dirty="0"/>
              <a:t>et </a:t>
            </a:r>
            <a:r>
              <a:rPr lang="en-US" altLang="zh-CN" dirty="0" smtClean="0"/>
              <a:t>al. 2010</a:t>
            </a:r>
            <a:r>
              <a:rPr lang="en-US" altLang="zh-CN" dirty="0"/>
              <a:t>; </a:t>
            </a:r>
            <a:r>
              <a:rPr lang="en-US" altLang="zh-CN" dirty="0" err="1"/>
              <a:t>Gribel</a:t>
            </a:r>
            <a:r>
              <a:rPr lang="en-US" altLang="zh-CN" dirty="0"/>
              <a:t> et al. 2011]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456517" y="3153931"/>
            <a:ext cx="218200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Depth of field</a:t>
            </a:r>
          </a:p>
          <a:p>
            <a:pPr algn="ctr"/>
            <a:r>
              <a:rPr lang="en-US" altLang="zh-CN" dirty="0" smtClean="0"/>
              <a:t>[</a:t>
            </a:r>
            <a:r>
              <a:rPr lang="en-US" altLang="zh-CN" dirty="0" err="1" smtClean="0"/>
              <a:t>Tzeng</a:t>
            </a:r>
            <a:r>
              <a:rPr lang="en-US" altLang="zh-CN" dirty="0" smtClean="0"/>
              <a:t> et </a:t>
            </a:r>
            <a:r>
              <a:rPr lang="en-US" altLang="zh-CN" dirty="0"/>
              <a:t>al. </a:t>
            </a:r>
            <a:r>
              <a:rPr lang="en-US" altLang="zh-CN" dirty="0" smtClean="0"/>
              <a:t>2012]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71223" y="5720917"/>
            <a:ext cx="294651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Global illumination</a:t>
            </a:r>
          </a:p>
          <a:p>
            <a:pPr algn="ctr"/>
            <a:r>
              <a:rPr lang="en-US" altLang="zh-CN" dirty="0" smtClean="0"/>
              <a:t>[</a:t>
            </a:r>
            <a:r>
              <a:rPr lang="en-US" altLang="zh-CN" dirty="0" err="1" smtClean="0"/>
              <a:t>Havran</a:t>
            </a:r>
            <a:r>
              <a:rPr lang="en-US" altLang="zh-CN" dirty="0" smtClean="0"/>
              <a:t> et al. 2005]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03586" y="5720917"/>
            <a:ext cx="228787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Hair rendering</a:t>
            </a:r>
          </a:p>
          <a:p>
            <a:pPr algn="ctr"/>
            <a:r>
              <a:rPr lang="en-US" altLang="zh-CN" dirty="0"/>
              <a:t>[</a:t>
            </a:r>
            <a:r>
              <a:rPr lang="en-US" altLang="zh-CN" dirty="0" err="1"/>
              <a:t>Barringer</a:t>
            </a:r>
            <a:r>
              <a:rPr lang="en-US" altLang="zh-CN" dirty="0"/>
              <a:t> et al. 2012</a:t>
            </a:r>
            <a:r>
              <a:rPr lang="en-US" altLang="zh-CN" dirty="0" smtClean="0"/>
              <a:t>]</a:t>
            </a:r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024984" y="5723813"/>
            <a:ext cx="41420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Volumetric scattering</a:t>
            </a:r>
          </a:p>
          <a:p>
            <a:pPr algn="ctr"/>
            <a:r>
              <a:rPr lang="da-DK" altLang="zh-CN" dirty="0"/>
              <a:t>[Jarosz et al. 2008,2011a,2l11b; </a:t>
            </a:r>
            <a:endParaRPr lang="da-DK" altLang="zh-CN" dirty="0" smtClean="0"/>
          </a:p>
          <a:p>
            <a:pPr algn="ctr"/>
            <a:r>
              <a:rPr lang="da-DK" altLang="zh-CN" dirty="0" smtClean="0"/>
              <a:t>Sun </a:t>
            </a:r>
            <a:r>
              <a:rPr lang="da-DK" altLang="zh-CN" dirty="0"/>
              <a:t>et al. 2010; Novák et al. 2012a,2012b]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211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853" y="365125"/>
            <a:ext cx="11070511" cy="1325563"/>
          </a:xfrm>
        </p:spPr>
        <p:txBody>
          <a:bodyPr/>
          <a:lstStyle/>
          <a:p>
            <a:r>
              <a:rPr lang="en-US" altLang="zh-CN" dirty="0" smtClean="0"/>
              <a:t>Line Segment Sampling w/ Blue-noise Properties</a:t>
            </a:r>
            <a:endParaRPr lang="zh-CN" altLang="en-US" dirty="0"/>
          </a:p>
        </p:txBody>
      </p:sp>
      <p:sp>
        <p:nvSpPr>
          <p:cNvPr id="3" name="Rectangle 2"/>
          <p:cNvSpPr/>
          <p:nvPr/>
        </p:nvSpPr>
        <p:spPr>
          <a:xfrm>
            <a:off x="5504818" y="1690688"/>
            <a:ext cx="1604927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39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?</a:t>
            </a:r>
            <a:endParaRPr lang="en-US" altLang="zh-CN" sz="239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962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71909" cy="1325563"/>
          </a:xfrm>
        </p:spPr>
        <p:txBody>
          <a:bodyPr/>
          <a:lstStyle/>
          <a:p>
            <a:r>
              <a:rPr lang="en-US" altLang="zh-CN" dirty="0" smtClean="0"/>
              <a:t>Current Approaches for Line Segment Sampling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223" y="2263100"/>
            <a:ext cx="1625971" cy="1625971"/>
          </a:xfr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4941"/>
            <a:ext cx="1625971" cy="1625971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139" y="2264248"/>
            <a:ext cx="1625971" cy="1625971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284" y="2263101"/>
            <a:ext cx="1625971" cy="1625971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1073982" y="4143312"/>
            <a:ext cx="2780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Uniform sampling</a:t>
            </a:r>
            <a:endParaRPr lang="zh-CN" alt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8243057" y="4143620"/>
            <a:ext cx="31743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 positions</a:t>
            </a:r>
          </a:p>
          <a:p>
            <a:pPr algn="ctr"/>
            <a:r>
              <a:rPr lang="en-US" altLang="zh-CN" sz="2800" dirty="0" smtClean="0"/>
              <a:t>Random directions</a:t>
            </a:r>
            <a:endParaRPr lang="zh-CN" alt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94" y="2263100"/>
            <a:ext cx="1626545" cy="1626545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455" y="2263674"/>
            <a:ext cx="1626545" cy="1626545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4697220" y="4143312"/>
            <a:ext cx="2797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Random sampling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8813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Our Contribution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47218" cy="4351338"/>
          </a:xfrm>
        </p:spPr>
        <p:txBody>
          <a:bodyPr/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A theoretical frequency analysis </a:t>
            </a:r>
            <a:r>
              <a:rPr lang="en-US" altLang="zh-CN" dirty="0" smtClean="0"/>
              <a:t>of line segment sampling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A sampling scheme to </a:t>
            </a:r>
            <a:r>
              <a:rPr lang="en-US" altLang="zh-CN" b="1" dirty="0" smtClean="0">
                <a:solidFill>
                  <a:srgbClr val="FF0000"/>
                </a:solidFill>
              </a:rPr>
              <a:t>best preserve blue-noise properties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Extensions to </a:t>
            </a:r>
            <a:r>
              <a:rPr lang="en-US" altLang="zh-CN" b="1" dirty="0" smtClean="0">
                <a:solidFill>
                  <a:srgbClr val="FF0000"/>
                </a:solidFill>
              </a:rPr>
              <a:t>high dimensional spaces</a:t>
            </a:r>
            <a:r>
              <a:rPr lang="en-US" altLang="zh-CN" dirty="0" smtClean="0"/>
              <a:t> and </a:t>
            </a:r>
            <a:r>
              <a:rPr lang="en-US" altLang="zh-CN" b="1" dirty="0" smtClean="0">
                <a:solidFill>
                  <a:srgbClr val="FF0000"/>
                </a:solidFill>
              </a:rPr>
              <a:t>general non-point samples</a:t>
            </a:r>
          </a:p>
          <a:p>
            <a:endParaRPr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3621024"/>
            <a:ext cx="10647218" cy="96926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78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Quick Conclusion: Point Sampling</a:t>
            </a:r>
            <a:endParaRPr lang="zh-CN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90645"/>
            <a:ext cx="2438741" cy="2438741"/>
          </a:xfr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629" y="2290646"/>
            <a:ext cx="2438741" cy="2438741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057" y="2290645"/>
            <a:ext cx="2438741" cy="2438741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640628" y="4821515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zh-CN" altLang="en-US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79057" y="4821515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zh-CN" alt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7487" y="4821515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00FF00"/>
                </a:solidFill>
                <a:sym typeface="Wingdings" panose="05000000000000000000" pitchFamily="2" charset="2"/>
              </a:rPr>
              <a:t></a:t>
            </a:r>
            <a:endParaRPr lang="zh-CN" altLang="en-US" sz="60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84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Quick Conclusion: Line Segment Sampling</a:t>
            </a:r>
            <a:endParaRPr lang="zh-CN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96542"/>
            <a:ext cx="2438741" cy="2438741"/>
          </a:xfr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486" y="2296542"/>
            <a:ext cx="2438741" cy="2438741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772" y="2296542"/>
            <a:ext cx="2438741" cy="2438741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059" y="2296542"/>
            <a:ext cx="2438741" cy="2438741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640628" y="4821515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zh-CN" alt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32914" y="4821515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zh-CN" altLang="en-US" sz="6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7487" y="4821515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00FF00"/>
                </a:solidFill>
                <a:sym typeface="Wingdings" panose="05000000000000000000" pitchFamily="2" charset="2"/>
              </a:rPr>
              <a:t></a:t>
            </a:r>
            <a:endParaRPr lang="zh-CN" altLang="en-US" sz="6000" dirty="0">
              <a:solidFill>
                <a:srgbClr val="00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25200" y="4821514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zh-CN" alt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17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Quick Conclusion: Line Sampling</a:t>
            </a:r>
            <a:endParaRPr lang="zh-CN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709" y="2295143"/>
            <a:ext cx="2438741" cy="2438741"/>
          </a:xfr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693" y="2295142"/>
            <a:ext cx="2438741" cy="2438741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052121" y="4821514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00FF00"/>
                </a:solidFill>
                <a:sym typeface="Wingdings" panose="05000000000000000000" pitchFamily="2" charset="2"/>
              </a:rPr>
              <a:t></a:t>
            </a:r>
            <a:endParaRPr lang="zh-CN" altLang="en-US" sz="6000" dirty="0">
              <a:solidFill>
                <a:srgbClr val="00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1137" y="4821514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zh-CN" alt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91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Relationships of freq. content (point, line and line segment samples)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Line segment sampling schemes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Applications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503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Frequency Content: a Point Sample</a:t>
            </a:r>
            <a:endParaRPr lang="zh-CN" alt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408" y="2546255"/>
            <a:ext cx="2438740" cy="2438740"/>
          </a:xfrm>
          <a:ln w="19050" cap="rnd">
            <a:solidFill>
              <a:schemeClr val="tx1">
                <a:lumMod val="50000"/>
              </a:schemeClr>
            </a:solidFill>
            <a:round/>
          </a:ln>
        </p:spPr>
      </p:pic>
      <p:grpSp>
        <p:nvGrpSpPr>
          <p:cNvPr id="13" name="Group 12"/>
          <p:cNvGrpSpPr/>
          <p:nvPr/>
        </p:nvGrpSpPr>
        <p:grpSpPr>
          <a:xfrm>
            <a:off x="5991904" y="2546255"/>
            <a:ext cx="2441543" cy="2441543"/>
            <a:chOff x="5420404" y="2546255"/>
            <a:chExt cx="2441543" cy="2441543"/>
          </a:xfrm>
        </p:grpSpPr>
        <p:sp>
          <p:nvSpPr>
            <p:cNvPr id="6" name="Rectangle 5"/>
            <p:cNvSpPr/>
            <p:nvPr/>
          </p:nvSpPr>
          <p:spPr>
            <a:xfrm>
              <a:off x="542040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59875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732197" y="3500880"/>
              <a:ext cx="122550" cy="1225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30263" y="3165509"/>
                <a:ext cx="307777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altLang="zh-CN" sz="2400" b="1" i="0" baseline="-25000" smtClean="0">
                          <a:latin typeface="Cambria Math" panose="02040503050406030204" pitchFamily="18" charset="0"/>
                        </a:rPr>
                        <m:t>𝐜</m:t>
                      </m:r>
                    </m:oMath>
                  </m:oMathPara>
                </a14:m>
                <a:endParaRPr lang="zh-CN" altLang="en-US" b="1" baseline="-25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0263" y="3165509"/>
                <a:ext cx="307777" cy="360804"/>
              </a:xfrm>
              <a:prstGeom prst="rect">
                <a:avLst/>
              </a:prstGeom>
              <a:blipFill rotWithShape="0">
                <a:blip r:embed="rId4"/>
                <a:stretch>
                  <a:fillRect l="-18000" r="-8000" b="-169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022442" y="4984995"/>
            <a:ext cx="2371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A point sample</a:t>
            </a:r>
            <a:endParaRPr lang="zh-CN" alt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8763269" y="4984995"/>
            <a:ext cx="2571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Power spectrum</a:t>
            </a:r>
            <a:endParaRPr lang="zh-CN" altLang="en-US" sz="28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540967"/>
            <a:ext cx="3390900" cy="4762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49300" y="3526313"/>
            <a:ext cx="482600" cy="490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2387600" y="3500880"/>
            <a:ext cx="1993900" cy="613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23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409" y="2546256"/>
            <a:ext cx="2438740" cy="2438740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Frequency Content: a Line Sample</a:t>
            </a:r>
            <a:endParaRPr lang="zh-CN" altLang="en-US" dirty="0"/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6677163" y="3765626"/>
            <a:ext cx="535512" cy="330124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  <a:prstDash val="sysDash"/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5991904" y="2546255"/>
            <a:ext cx="2441543" cy="2441543"/>
            <a:chOff x="5420404" y="2546255"/>
            <a:chExt cx="2441543" cy="2441543"/>
          </a:xfrm>
        </p:grpSpPr>
        <p:cxnSp>
          <p:nvCxnSpPr>
            <p:cNvPr id="21" name="Straight Connector 20"/>
            <p:cNvCxnSpPr>
              <a:endCxn id="17" idx="2"/>
            </p:cNvCxnSpPr>
            <p:nvPr/>
          </p:nvCxnSpPr>
          <p:spPr>
            <a:xfrm>
              <a:off x="5420404" y="2924175"/>
              <a:ext cx="1220772" cy="206362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42040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659875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656938" y="3552613"/>
                <a:ext cx="480323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zh-CN" altLang="en-US" b="1" i="1" baseline="-25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6938" y="3552613"/>
                <a:ext cx="480323" cy="360804"/>
              </a:xfrm>
              <a:prstGeom prst="rect">
                <a:avLst/>
              </a:prstGeom>
              <a:blipFill rotWithShape="0">
                <a:blip r:embed="rId4"/>
                <a:stretch>
                  <a:fillRect l="-5063" r="-15190" b="-101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140199" y="4984995"/>
            <a:ext cx="21355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A line sample</a:t>
            </a:r>
            <a:endParaRPr lang="zh-CN" alt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8763269" y="4984995"/>
            <a:ext cx="2571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Power spectrum</a:t>
            </a:r>
            <a:endParaRPr lang="zh-CN" altLang="en-US" sz="2800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546255"/>
            <a:ext cx="4248150" cy="371475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011047"/>
            <a:ext cx="1628775" cy="3429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2400" y="3936453"/>
            <a:ext cx="2000250" cy="44767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199" y="3955986"/>
            <a:ext cx="1800225" cy="37147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199" y="4984995"/>
            <a:ext cx="1533525" cy="371475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8424" y="4984995"/>
            <a:ext cx="1457325" cy="4095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200" y="3447265"/>
            <a:ext cx="3486150" cy="571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200" y="4413495"/>
            <a:ext cx="3752850" cy="571500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3794125" y="4413495"/>
            <a:ext cx="796925" cy="5715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9493099" y="383999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8829409" y="2924175"/>
            <a:ext cx="1220772" cy="2063623"/>
            <a:chOff x="8829409" y="2924175"/>
            <a:chExt cx="1220772" cy="2063623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8829409" y="2924175"/>
              <a:ext cx="1220772" cy="2063623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9413875" y="3808429"/>
              <a:ext cx="158750" cy="93662"/>
            </a:xfrm>
            <a:prstGeom prst="line">
              <a:avLst/>
            </a:prstGeom>
            <a:ln w="25400" cap="rnd">
              <a:solidFill>
                <a:srgbClr val="FF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9575800" y="3808429"/>
              <a:ext cx="104775" cy="169846"/>
            </a:xfrm>
            <a:prstGeom prst="line">
              <a:avLst/>
            </a:prstGeom>
            <a:ln w="25400" cap="rnd">
              <a:solidFill>
                <a:srgbClr val="FF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05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 flipH="1">
            <a:off x="6093757" y="3357563"/>
            <a:ext cx="138906" cy="83344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  <a:prstDash val="sysDash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338565" y="3768182"/>
            <a:ext cx="139032" cy="90018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  <a:prstDash val="sysDash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330" y="2546254"/>
            <a:ext cx="2439817" cy="2439817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Frequency Content: a Line Segment Sample</a:t>
            </a:r>
            <a:endParaRPr lang="zh-CN" alt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5991904" y="2546255"/>
            <a:ext cx="2441543" cy="2441543"/>
            <a:chOff x="5420404" y="2546255"/>
            <a:chExt cx="2441543" cy="24415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665925" y="3349625"/>
              <a:ext cx="254000" cy="41653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5746484" y="3514283"/>
              <a:ext cx="92478" cy="924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42040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59875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30263" y="3165509"/>
                <a:ext cx="307777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altLang="zh-CN" sz="2400" b="1" i="0" baseline="-25000" smtClean="0">
                          <a:latin typeface="Cambria Math" panose="02040503050406030204" pitchFamily="18" charset="0"/>
                        </a:rPr>
                        <m:t>𝐜</m:t>
                      </m:r>
                    </m:oMath>
                  </m:oMathPara>
                </a14:m>
                <a:endParaRPr lang="zh-CN" altLang="en-US" b="1" baseline="-25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0263" y="3165509"/>
                <a:ext cx="307777" cy="360804"/>
              </a:xfrm>
              <a:prstGeom prst="rect">
                <a:avLst/>
              </a:prstGeom>
              <a:blipFill rotWithShape="0">
                <a:blip r:embed="rId4"/>
                <a:stretch>
                  <a:fillRect l="-18000" r="-8000" b="-169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>
            <a:off x="6130226" y="3422612"/>
            <a:ext cx="65924" cy="112952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  <a:prstDash val="sysDash"/>
            <a:headEnd type="stealth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156915" y="3441484"/>
                <a:ext cx="154017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zh-CN" altLang="en-US" i="1" baseline="-250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915" y="3441484"/>
                <a:ext cx="154017" cy="360804"/>
              </a:xfrm>
              <a:prstGeom prst="rect">
                <a:avLst/>
              </a:prstGeom>
              <a:blipFill rotWithShape="0">
                <a:blip r:embed="rId5"/>
                <a:stretch>
                  <a:fillRect l="-56000" r="-52000" b="-118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>
          <a:xfrm>
            <a:off x="6303951" y="3722962"/>
            <a:ext cx="68413" cy="11619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  <a:prstDash val="sysDash"/>
            <a:headEnd type="none" w="med" len="sm"/>
            <a:tailEnd type="stealth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1398490" y="3557894"/>
                <a:ext cx="482120" cy="4209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altLang="zh-CN" sz="2800" b="0" i="1" baseline="3000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baseline="300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8490" y="3557894"/>
                <a:ext cx="482120" cy="42094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6035267" y="4984995"/>
            <a:ext cx="23453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A line segment</a:t>
            </a:r>
          </a:p>
          <a:p>
            <a:pPr algn="ctr"/>
            <a:r>
              <a:rPr lang="en-US" altLang="zh-CN" sz="2800" dirty="0" smtClean="0"/>
              <a:t>sample</a:t>
            </a:r>
            <a:endParaRPr lang="zh-CN" alt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8763269" y="4984995"/>
            <a:ext cx="2571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Power spectrum</a:t>
            </a:r>
            <a:endParaRPr lang="zh-CN" altLang="en-US" sz="28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510" y="2546254"/>
            <a:ext cx="3114675" cy="36195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0684" y="2847783"/>
            <a:ext cx="2943225" cy="733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418100" y="3015640"/>
                <a:ext cx="303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100" y="3015640"/>
                <a:ext cx="303288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7510" y="4136502"/>
            <a:ext cx="5191125" cy="542925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52784" y="4619303"/>
            <a:ext cx="2771775" cy="561975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12945" y="5190803"/>
            <a:ext cx="2695575" cy="35242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98733" y="3519972"/>
            <a:ext cx="3552825" cy="295275"/>
          </a:xfrm>
          <a:prstGeom prst="rect">
            <a:avLst/>
          </a:prstGeom>
        </p:spPr>
      </p:pic>
      <p:sp>
        <p:nvSpPr>
          <p:cNvPr id="45" name="Rounded Rectangle 44"/>
          <p:cNvSpPr/>
          <p:nvPr/>
        </p:nvSpPr>
        <p:spPr>
          <a:xfrm>
            <a:off x="4825402" y="4136502"/>
            <a:ext cx="1100355" cy="542925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Rounded Rectangle 46"/>
          <p:cNvSpPr/>
          <p:nvPr/>
        </p:nvSpPr>
        <p:spPr>
          <a:xfrm>
            <a:off x="5237024" y="4130152"/>
            <a:ext cx="125855" cy="542925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Rounded Rectangle 49"/>
          <p:cNvSpPr/>
          <p:nvPr/>
        </p:nvSpPr>
        <p:spPr>
          <a:xfrm>
            <a:off x="3314620" y="4619303"/>
            <a:ext cx="1209939" cy="532038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21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45" grpId="0" animBg="1"/>
      <p:bldP spid="45" grpId="1" animBg="1"/>
      <p:bldP spid="47" grpId="0" animBg="1"/>
      <p:bldP spid="50" grpId="0" animBg="1"/>
      <p:bldP spid="5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330" y="2546255"/>
            <a:ext cx="2439817" cy="2439817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Frequency Content: a Line Segment Sample</a:t>
            </a:r>
            <a:endParaRPr lang="zh-CN" alt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5991904" y="2546255"/>
            <a:ext cx="2441543" cy="2441543"/>
            <a:chOff x="5891754" y="2546255"/>
            <a:chExt cx="2441543" cy="24415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010275" y="3140075"/>
              <a:ext cx="498475" cy="82867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6217834" y="3514283"/>
              <a:ext cx="92478" cy="924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89175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707010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398490" y="3557894"/>
                <a:ext cx="482120" cy="4209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altLang="zh-CN" sz="2800" b="0" i="1" baseline="3000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baseline="30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8490" y="3557894"/>
                <a:ext cx="482120" cy="42094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5921458" y="4984995"/>
            <a:ext cx="25730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A longer line</a:t>
            </a:r>
          </a:p>
          <a:p>
            <a:pPr algn="ctr"/>
            <a:r>
              <a:rPr lang="en-US" altLang="zh-CN" sz="2800" dirty="0" smtClean="0"/>
              <a:t>segment sample</a:t>
            </a:r>
            <a:endParaRPr lang="zh-CN" alt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8763269" y="4984995"/>
            <a:ext cx="2571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Power spectrum</a:t>
            </a:r>
            <a:endParaRPr lang="zh-CN" altLang="en-US" sz="28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510" y="2546254"/>
            <a:ext cx="3114675" cy="3619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0684" y="2847783"/>
            <a:ext cx="2943225" cy="733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418100" y="3015640"/>
                <a:ext cx="303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100" y="3015640"/>
                <a:ext cx="303288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510" y="4136502"/>
            <a:ext cx="5191125" cy="542925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5237024" y="4130152"/>
            <a:ext cx="125855" cy="542925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39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331" y="2546255"/>
            <a:ext cx="2439817" cy="2439817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Frequency Content: a Line Segment Sample</a:t>
            </a:r>
            <a:endParaRPr lang="zh-CN" alt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5991904" y="2546255"/>
            <a:ext cx="2441543" cy="2441543"/>
            <a:chOff x="5891754" y="2546255"/>
            <a:chExt cx="2441543" cy="24415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194425" y="3448050"/>
              <a:ext cx="1397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6217834" y="3514283"/>
              <a:ext cx="92478" cy="924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89175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707010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398490" y="3557894"/>
                <a:ext cx="482120" cy="4209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altLang="zh-CN" sz="2800" b="0" i="1" baseline="3000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baseline="30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8490" y="3557894"/>
                <a:ext cx="482120" cy="42094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5921459" y="4984995"/>
            <a:ext cx="25730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A shorter line </a:t>
            </a:r>
          </a:p>
          <a:p>
            <a:pPr algn="ctr"/>
            <a:r>
              <a:rPr lang="en-US" altLang="zh-CN" sz="2800" dirty="0" smtClean="0"/>
              <a:t>segment sample</a:t>
            </a:r>
            <a:endParaRPr lang="zh-CN" alt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8763269" y="4984995"/>
            <a:ext cx="2571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Power spectrum</a:t>
            </a:r>
            <a:endParaRPr lang="zh-CN" altLang="en-US" sz="28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510" y="2546254"/>
            <a:ext cx="3114675" cy="3619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0684" y="2847783"/>
            <a:ext cx="2943225" cy="733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418100" y="3015640"/>
                <a:ext cx="303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100" y="3015640"/>
                <a:ext cx="303288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510" y="4136502"/>
            <a:ext cx="5191125" cy="542925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5237024" y="4130152"/>
            <a:ext cx="125855" cy="542925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73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Relationships of Frequency Content</a:t>
            </a:r>
            <a:endParaRPr lang="zh-CN" altLang="en-US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95" y="4034475"/>
            <a:ext cx="1950992" cy="1950992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  <a:round/>
          </a:ln>
        </p:spPr>
      </p:pic>
      <p:grpSp>
        <p:nvGrpSpPr>
          <p:cNvPr id="5" name="Group 4"/>
          <p:cNvGrpSpPr>
            <a:grpSpLocks/>
          </p:cNvGrpSpPr>
          <p:nvPr/>
        </p:nvGrpSpPr>
        <p:grpSpPr>
          <a:xfrm>
            <a:off x="832034" y="1831796"/>
            <a:ext cx="1951854" cy="1951854"/>
            <a:chOff x="5420404" y="2546255"/>
            <a:chExt cx="2441543" cy="2441543"/>
          </a:xfrm>
        </p:grpSpPr>
        <p:sp>
          <p:nvSpPr>
            <p:cNvPr id="6" name="Rectangle 5"/>
            <p:cNvSpPr/>
            <p:nvPr/>
          </p:nvSpPr>
          <p:spPr>
            <a:xfrm>
              <a:off x="542040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59875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732197" y="3500880"/>
              <a:ext cx="122550" cy="1225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176" y="4033614"/>
            <a:ext cx="1951853" cy="1951853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grpSp>
        <p:nvGrpSpPr>
          <p:cNvPr id="10" name="Group 9"/>
          <p:cNvGrpSpPr>
            <a:grpSpLocks/>
          </p:cNvGrpSpPr>
          <p:nvPr/>
        </p:nvGrpSpPr>
        <p:grpSpPr>
          <a:xfrm>
            <a:off x="9401946" y="1831796"/>
            <a:ext cx="1951854" cy="1951854"/>
            <a:chOff x="5420404" y="2546255"/>
            <a:chExt cx="2441543" cy="2441543"/>
          </a:xfrm>
        </p:grpSpPr>
        <p:cxnSp>
          <p:nvCxnSpPr>
            <p:cNvPr id="11" name="Straight Connector 10"/>
            <p:cNvCxnSpPr>
              <a:endCxn id="12" idx="2"/>
            </p:cNvCxnSpPr>
            <p:nvPr/>
          </p:nvCxnSpPr>
          <p:spPr>
            <a:xfrm>
              <a:off x="5420404" y="2924175"/>
              <a:ext cx="1220772" cy="206362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542040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59875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91" y="4033615"/>
            <a:ext cx="1951853" cy="1951853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grpSp>
        <p:nvGrpSpPr>
          <p:cNvPr id="15" name="Group 14"/>
          <p:cNvGrpSpPr>
            <a:grpSpLocks/>
          </p:cNvGrpSpPr>
          <p:nvPr/>
        </p:nvGrpSpPr>
        <p:grpSpPr>
          <a:xfrm>
            <a:off x="5116990" y="1846596"/>
            <a:ext cx="1951854" cy="1951854"/>
            <a:chOff x="5420404" y="2546255"/>
            <a:chExt cx="2441543" cy="2441543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5665925" y="3349625"/>
              <a:ext cx="254000" cy="41653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5746484" y="3514283"/>
              <a:ext cx="92478" cy="924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42040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659875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122" y="4033615"/>
            <a:ext cx="1951853" cy="1951853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grpSp>
        <p:nvGrpSpPr>
          <p:cNvPr id="21" name="Group 20"/>
          <p:cNvGrpSpPr>
            <a:grpSpLocks/>
          </p:cNvGrpSpPr>
          <p:nvPr/>
        </p:nvGrpSpPr>
        <p:grpSpPr>
          <a:xfrm>
            <a:off x="7259468" y="1839793"/>
            <a:ext cx="1951854" cy="1951854"/>
            <a:chOff x="5891754" y="2546255"/>
            <a:chExt cx="2441543" cy="2441543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010275" y="3140075"/>
              <a:ext cx="498475" cy="82867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6217834" y="3514283"/>
              <a:ext cx="92478" cy="924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89175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707010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513" y="4033615"/>
            <a:ext cx="1951853" cy="1951853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grpSp>
        <p:nvGrpSpPr>
          <p:cNvPr id="27" name="Group 26"/>
          <p:cNvGrpSpPr>
            <a:grpSpLocks/>
          </p:cNvGrpSpPr>
          <p:nvPr/>
        </p:nvGrpSpPr>
        <p:grpSpPr>
          <a:xfrm>
            <a:off x="2974512" y="1839793"/>
            <a:ext cx="1951854" cy="1951854"/>
            <a:chOff x="5891754" y="2546255"/>
            <a:chExt cx="2441543" cy="2441543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6194425" y="3448050"/>
              <a:ext cx="1397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6217834" y="3514283"/>
              <a:ext cx="92478" cy="924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89175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707010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flipV="1">
            <a:off x="523875" y="6210300"/>
            <a:ext cx="11306175" cy="1"/>
          </a:xfrm>
          <a:prstGeom prst="straightConnector1">
            <a:avLst/>
          </a:prstGeom>
          <a:ln w="38100" cap="rnd">
            <a:solidFill>
              <a:srgbClr val="FFC000"/>
            </a:solidFill>
            <a:rou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97233" y="6298984"/>
                <a:ext cx="179729" cy="4209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zh-CN" altLang="en-US" sz="2000" i="1" baseline="-25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233" y="6298984"/>
                <a:ext cx="179729" cy="42094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117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Blue-noise Sampling: Point Samples</a:t>
            </a:r>
            <a:endParaRPr lang="zh-CN" altLang="en-US" dirty="0"/>
          </a:p>
        </p:txBody>
      </p:sp>
      <p:pic>
        <p:nvPicPr>
          <p:cNvPr id="24" name="Content Placeholder 2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144" y="1690684"/>
            <a:ext cx="3251941" cy="3251941"/>
          </a:xfr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172" y="1690685"/>
            <a:ext cx="3251941" cy="3251941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6"/>
            <a:ext cx="3251941" cy="3251941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grpSp>
        <p:nvGrpSpPr>
          <p:cNvPr id="44" name="Group 43"/>
          <p:cNvGrpSpPr/>
          <p:nvPr/>
        </p:nvGrpSpPr>
        <p:grpSpPr>
          <a:xfrm>
            <a:off x="927396" y="2136995"/>
            <a:ext cx="10293663" cy="3251941"/>
            <a:chOff x="842422" y="1933657"/>
            <a:chExt cx="10293663" cy="3251941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2422" y="1933657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144" y="1933657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394" y="1933657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</p:grpSp>
      <p:grpSp>
        <p:nvGrpSpPr>
          <p:cNvPr id="45" name="Group 44"/>
          <p:cNvGrpSpPr/>
          <p:nvPr/>
        </p:nvGrpSpPr>
        <p:grpSpPr>
          <a:xfrm>
            <a:off x="1018373" y="2583301"/>
            <a:ext cx="10280997" cy="3251942"/>
            <a:chOff x="1513114" y="3016247"/>
            <a:chExt cx="10280997" cy="3251942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1863" y="3016247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3114" y="3016248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2170" y="3016247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</p:grpSp>
      <p:sp>
        <p:nvSpPr>
          <p:cNvPr id="47" name="TextBox 46"/>
          <p:cNvSpPr txBox="1"/>
          <p:nvPr/>
        </p:nvSpPr>
        <p:spPr>
          <a:xfrm>
            <a:off x="1769684" y="5865250"/>
            <a:ext cx="1388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Uniform</a:t>
            </a:r>
            <a:endParaRPr lang="zh-CN" altLang="en-US" sz="2800" dirty="0"/>
          </a:p>
        </p:txBody>
      </p:sp>
      <p:sp>
        <p:nvSpPr>
          <p:cNvPr id="48" name="TextBox 47"/>
          <p:cNvSpPr txBox="1"/>
          <p:nvPr/>
        </p:nvSpPr>
        <p:spPr>
          <a:xfrm>
            <a:off x="5284065" y="5865250"/>
            <a:ext cx="1406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Random</a:t>
            </a:r>
            <a:endParaRPr lang="zh-CN" altLang="en-US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8650745" y="5865250"/>
            <a:ext cx="1718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</a:t>
            </a:r>
            <a:endParaRPr lang="zh-CN" altLang="en-US" sz="2800" dirty="0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743" y="1324565"/>
            <a:ext cx="4876800" cy="487680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2445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Blue-noise </a:t>
            </a:r>
            <a:r>
              <a:rPr lang="en-US" altLang="zh-CN" dirty="0" smtClean="0"/>
              <a:t>Sampling: Point Samples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Low discrepancy</a:t>
            </a:r>
          </a:p>
          <a:p>
            <a:pPr lvl="1"/>
            <a:r>
              <a:rPr lang="en-US" altLang="zh-CN" dirty="0" smtClean="0"/>
              <a:t>Reduce noise</a:t>
            </a:r>
          </a:p>
          <a:p>
            <a:pPr lvl="1"/>
            <a:endParaRPr lang="en-US" altLang="zh-CN" dirty="0"/>
          </a:p>
          <a:p>
            <a:r>
              <a:rPr lang="en-US" altLang="zh-CN" dirty="0" smtClean="0"/>
              <a:t>Randomness</a:t>
            </a:r>
          </a:p>
          <a:p>
            <a:pPr lvl="1"/>
            <a:r>
              <a:rPr lang="en-US" altLang="zh-CN" dirty="0" smtClean="0"/>
              <a:t>Reduce aliasing</a:t>
            </a:r>
          </a:p>
          <a:p>
            <a:pPr lvl="1"/>
            <a:endParaRPr lang="en-US" altLang="zh-CN" dirty="0"/>
          </a:p>
          <a:p>
            <a:r>
              <a:rPr lang="en-US" altLang="zh-CN" dirty="0" smtClean="0"/>
              <a:t>Independent on the shapes of samples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095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931769" y="4570855"/>
            <a:ext cx="4737291" cy="2199049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Blue-noise Sampling: Point Samples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/>
              <a:t>Quantitative </a:t>
            </a:r>
            <a:r>
              <a:rPr lang="en-US" altLang="zh-CN" b="1" dirty="0"/>
              <a:t>analysis </a:t>
            </a:r>
            <a:endParaRPr lang="en-US" altLang="zh-CN" b="1" dirty="0" smtClean="0"/>
          </a:p>
          <a:p>
            <a:pPr lvl="1"/>
            <a:r>
              <a:rPr lang="en-US" altLang="zh-CN" dirty="0" smtClean="0"/>
              <a:t>Differential domain analysis [</a:t>
            </a:r>
            <a:r>
              <a:rPr lang="en-US" altLang="zh-CN" dirty="0"/>
              <a:t>Wei and Wang </a:t>
            </a:r>
            <a:r>
              <a:rPr lang="en-US" altLang="zh-CN" dirty="0" smtClean="0"/>
              <a:t>2011]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424" y="2660538"/>
            <a:ext cx="2486025" cy="91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424" y="3517938"/>
            <a:ext cx="1657350" cy="304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6183" y="3843786"/>
                <a:ext cx="38141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altLang="zh-CN" sz="2800" dirty="0" smtClean="0"/>
                  <a:t> is Poisson disk distance</a:t>
                </a:r>
                <a:endParaRPr lang="zh-CN" alt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183" y="3843786"/>
                <a:ext cx="3814186" cy="523220"/>
              </a:xfrm>
              <a:prstGeom prst="rect">
                <a:avLst/>
              </a:prstGeom>
              <a:blipFill rotWithShape="0">
                <a:blip r:embed="rId5"/>
                <a:stretch>
                  <a:fillRect t="-11765" r="-1920" b="-341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56183" y="4713903"/>
                <a:ext cx="20143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0" dirty="0" smtClean="0"/>
                  <a:t>when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zh-CN" sz="2800" dirty="0" smtClean="0"/>
                  <a:t>,</a:t>
                </a:r>
                <a:endParaRPr lang="zh-CN" altLang="en-US" sz="2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183" y="4713903"/>
                <a:ext cx="2014334" cy="523220"/>
              </a:xfrm>
              <a:prstGeom prst="rect">
                <a:avLst/>
              </a:prstGeom>
              <a:blipFill rotWithShape="0">
                <a:blip r:embed="rId6"/>
                <a:stretch>
                  <a:fillRect l="-6364" t="-10465" r="-4848" b="-325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8648" y="5213180"/>
            <a:ext cx="3314700" cy="571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3424" y="5327480"/>
            <a:ext cx="666750" cy="342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176336" y="5773399"/>
                <a:ext cx="4446602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80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sz="2800" baseline="-2500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2800" dirty="0"/>
                  <a:t> is a confluent </a:t>
                </a:r>
                <a:endParaRPr lang="en-US" altLang="zh-CN" sz="2800" dirty="0" smtClean="0"/>
              </a:p>
              <a:p>
                <a:r>
                  <a:rPr lang="en-US" altLang="zh-CN" sz="2800" dirty="0" smtClean="0"/>
                  <a:t>       </a:t>
                </a:r>
                <a:r>
                  <a:rPr lang="en-US" altLang="zh-CN" sz="2800" dirty="0" err="1" smtClean="0"/>
                  <a:t>hypergeometric</a:t>
                </a:r>
                <a:r>
                  <a:rPr lang="en-US" altLang="zh-CN" sz="2800" dirty="0" smtClean="0"/>
                  <a:t> function</a:t>
                </a:r>
                <a:endParaRPr lang="zh-CN" altLang="en-US" sz="28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336" y="5773399"/>
                <a:ext cx="4446602" cy="954107"/>
              </a:xfrm>
              <a:prstGeom prst="rect">
                <a:avLst/>
              </a:prstGeom>
              <a:blipFill rotWithShape="0">
                <a:blip r:embed="rId9"/>
                <a:stretch>
                  <a:fillRect t="-5732" b="-171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809" y="2834710"/>
            <a:ext cx="4685991" cy="29832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741560" y="5947571"/>
            <a:ext cx="4538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Fig. 9 in [Wei and Wang 2011]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6715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1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844787"/>
            <a:ext cx="3752850" cy="571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Blue-noise Sampling: Line Samples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29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 smtClean="0"/>
                  <a:t>Only samples with the same direction overlap in frequency</a:t>
                </a:r>
              </a:p>
              <a:p>
                <a:endParaRPr lang="en-US" altLang="zh-CN" dirty="0"/>
              </a:p>
              <a:p>
                <a:r>
                  <a:rPr lang="en-US" altLang="zh-CN" dirty="0" smtClean="0"/>
                  <a:t>With the same direction, a line sample in 2D space is equivalent to a point sample in 1D space</a:t>
                </a:r>
              </a:p>
              <a:p>
                <a:endParaRPr lang="en-US" altLang="zh-CN" dirty="0"/>
              </a:p>
              <a:p>
                <a:r>
                  <a:rPr lang="en-US" altLang="zh-CN" dirty="0" smtClean="0"/>
                  <a:t>The position of the point sample in 1D space is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0" name="Content Placeholder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4"/>
                <a:stretch>
                  <a:fillRect l="-2118" t="-2241" r="-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3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915" y="3738223"/>
            <a:ext cx="2438740" cy="2438740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cxnSp>
        <p:nvCxnSpPr>
          <p:cNvPr id="12" name="Straight Connector 11"/>
          <p:cNvCxnSpPr/>
          <p:nvPr/>
        </p:nvCxnSpPr>
        <p:spPr>
          <a:xfrm flipH="1">
            <a:off x="6696669" y="4957593"/>
            <a:ext cx="535512" cy="330124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  <a:prstDash val="sysDash"/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6011410" y="3738222"/>
            <a:ext cx="2441543" cy="2441543"/>
            <a:chOff x="5420404" y="2546255"/>
            <a:chExt cx="2441543" cy="2441543"/>
          </a:xfrm>
        </p:grpSpPr>
        <p:cxnSp>
          <p:nvCxnSpPr>
            <p:cNvPr id="14" name="Straight Connector 13"/>
            <p:cNvCxnSpPr>
              <a:endCxn id="15" idx="2"/>
            </p:cNvCxnSpPr>
            <p:nvPr/>
          </p:nvCxnSpPr>
          <p:spPr>
            <a:xfrm>
              <a:off x="5420404" y="2924175"/>
              <a:ext cx="1220772" cy="206362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542040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59875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676444" y="4744580"/>
                <a:ext cx="480323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zh-CN" altLang="en-US" b="1" i="1" baseline="-25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6444" y="4744580"/>
                <a:ext cx="480323" cy="360804"/>
              </a:xfrm>
              <a:prstGeom prst="rect">
                <a:avLst/>
              </a:prstGeom>
              <a:blipFill rotWithShape="0">
                <a:blip r:embed="rId6"/>
                <a:stretch>
                  <a:fillRect l="-5063" r="-15190" b="-118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ounded Rectangle 34"/>
          <p:cNvSpPr/>
          <p:nvPr/>
        </p:nvSpPr>
        <p:spPr>
          <a:xfrm>
            <a:off x="9113611" y="1830996"/>
            <a:ext cx="796925" cy="5715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ounded Rectangle 35"/>
          <p:cNvSpPr/>
          <p:nvPr/>
        </p:nvSpPr>
        <p:spPr>
          <a:xfrm>
            <a:off x="8808547" y="1879276"/>
            <a:ext cx="309828" cy="237470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Rounded Rectangle 36"/>
          <p:cNvSpPr/>
          <p:nvPr/>
        </p:nvSpPr>
        <p:spPr>
          <a:xfrm>
            <a:off x="8656882" y="1879275"/>
            <a:ext cx="161191" cy="237471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2421658"/>
            <a:ext cx="3390900" cy="476250"/>
          </a:xfrm>
          <a:prstGeom prst="rect">
            <a:avLst/>
          </a:prstGeom>
        </p:spPr>
      </p:pic>
      <p:sp>
        <p:nvSpPr>
          <p:cNvPr id="39" name="Rounded Rectangle 38"/>
          <p:cNvSpPr/>
          <p:nvPr/>
        </p:nvSpPr>
        <p:spPr>
          <a:xfrm>
            <a:off x="8877525" y="2447814"/>
            <a:ext cx="326572" cy="320693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Rounded Rectangle 39"/>
          <p:cNvSpPr/>
          <p:nvPr/>
        </p:nvSpPr>
        <p:spPr>
          <a:xfrm>
            <a:off x="9222407" y="2447814"/>
            <a:ext cx="222186" cy="320693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ounded Rectangle 22"/>
          <p:cNvSpPr/>
          <p:nvPr/>
        </p:nvSpPr>
        <p:spPr>
          <a:xfrm>
            <a:off x="8186492" y="1839417"/>
            <a:ext cx="1724043" cy="563080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7398" y="2439894"/>
            <a:ext cx="5572125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7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Blue-noise Sampling: Line Samples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 smtClean="0"/>
                  <a:t>Samples are divided into several groups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Within a </a:t>
                </a:r>
                <a:r>
                  <a:rPr lang="en-US" altLang="zh-CN" dirty="0" smtClean="0"/>
                  <a:t>group, the directions of samples </a:t>
                </a:r>
                <a:r>
                  <a:rPr lang="en-US" altLang="zh-CN" dirty="0"/>
                  <a:t>should be exactly </a:t>
                </a:r>
                <a:r>
                  <a:rPr lang="en-US" altLang="zh-CN" dirty="0" smtClean="0"/>
                  <a:t>the same </a:t>
                </a:r>
                <a:r>
                  <a:rPr lang="en-US" altLang="zh-CN" dirty="0"/>
                  <a:t>without any jittering or </a:t>
                </a:r>
                <a:r>
                  <a:rPr lang="en-US" altLang="zh-CN" dirty="0" smtClean="0"/>
                  <a:t>perturbation</a:t>
                </a:r>
              </a:p>
              <a:p>
                <a:pPr lvl="1"/>
                <a:r>
                  <a:rPr lang="en-US" altLang="zh-CN" dirty="0" smtClean="0"/>
                  <a:t>Simply uniformly sample directions among groups (not our research focus)</a:t>
                </a:r>
                <a:endParaRPr lang="en-US" altLang="zh-CN" dirty="0" smtClean="0"/>
              </a:p>
              <a:p>
                <a:endParaRPr lang="en-US" altLang="zh-CN" dirty="0"/>
              </a:p>
              <a:p>
                <a:r>
                  <a:rPr lang="en-US" altLang="zh-CN" dirty="0" smtClean="0"/>
                  <a:t>Within a group, the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 samples are Poisson disk sampled in 1D</a:t>
                </a:r>
                <a:endParaRPr lang="zh-CN" alt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 r="-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53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840642" y="1690682"/>
            <a:ext cx="10295442" cy="3251943"/>
            <a:chOff x="840642" y="1690682"/>
            <a:chExt cx="10295442" cy="3251943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642" y="1690684"/>
              <a:ext cx="3251941" cy="3251941"/>
            </a:xfrm>
            <a:prstGeom prst="rect">
              <a:avLst/>
            </a:prstGeom>
            <a:ln w="19050" cap="rnd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143" y="1690682"/>
              <a:ext cx="3251941" cy="3251941"/>
            </a:xfrm>
            <a:prstGeom prst="rect">
              <a:avLst/>
            </a:prstGeom>
            <a:ln w="19050" cap="rnd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2393" y="1690683"/>
              <a:ext cx="3251941" cy="3251941"/>
            </a:xfrm>
            <a:prstGeom prst="rect">
              <a:avLst/>
            </a:prstGeom>
            <a:ln w="19050" cap="rnd">
              <a:solidFill>
                <a:schemeClr val="tx1">
                  <a:lumMod val="50000"/>
                </a:schemeClr>
              </a:solidFill>
            </a:ln>
          </p:spPr>
        </p:pic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Line Sampling with Single Direction</a:t>
            </a:r>
            <a:endParaRPr lang="zh-CN" alt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919897" y="2136989"/>
            <a:ext cx="10289719" cy="3251947"/>
            <a:chOff x="919897" y="2136989"/>
            <a:chExt cx="10289719" cy="3251947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897" y="2136995"/>
              <a:ext cx="3251941" cy="3251941"/>
            </a:xfrm>
            <a:prstGeom prst="rect">
              <a:avLst/>
            </a:prstGeom>
            <a:ln w="19050" cap="rnd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7675" y="2136989"/>
              <a:ext cx="3251941" cy="3251941"/>
            </a:xfrm>
            <a:prstGeom prst="rect">
              <a:avLst/>
            </a:prstGeom>
            <a:ln w="19050" cap="rnd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7368" y="2136989"/>
              <a:ext cx="3251941" cy="3251941"/>
            </a:xfrm>
            <a:prstGeom prst="rect">
              <a:avLst/>
            </a:prstGeom>
            <a:ln w="19050" cap="rnd">
              <a:solidFill>
                <a:schemeClr val="tx1">
                  <a:lumMod val="50000"/>
                </a:schemeClr>
              </a:solidFill>
            </a:ln>
          </p:spPr>
        </p:pic>
      </p:grpSp>
      <p:grpSp>
        <p:nvGrpSpPr>
          <p:cNvPr id="52" name="Group 51"/>
          <p:cNvGrpSpPr/>
          <p:nvPr/>
        </p:nvGrpSpPr>
        <p:grpSpPr>
          <a:xfrm>
            <a:off x="1020305" y="2580651"/>
            <a:ext cx="10277589" cy="3251941"/>
            <a:chOff x="1020305" y="2580651"/>
            <a:chExt cx="10277589" cy="3251941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305" y="2580651"/>
              <a:ext cx="3251941" cy="3251941"/>
            </a:xfrm>
            <a:prstGeom prst="rect">
              <a:avLst/>
            </a:prstGeom>
            <a:ln w="19050" cap="rnd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5190" y="2580651"/>
              <a:ext cx="3251941" cy="3251941"/>
            </a:xfrm>
            <a:prstGeom prst="rect">
              <a:avLst/>
            </a:prstGeom>
            <a:ln w="19050" cap="rnd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5953" y="2580651"/>
              <a:ext cx="3251941" cy="3251941"/>
            </a:xfrm>
            <a:prstGeom prst="rect">
              <a:avLst/>
            </a:prstGeom>
            <a:ln w="19050" cap="rnd">
              <a:solidFill>
                <a:schemeClr val="tx1">
                  <a:lumMod val="50000"/>
                </a:schemeClr>
              </a:solidFill>
            </a:ln>
          </p:spPr>
        </p:pic>
      </p:grpSp>
      <p:sp>
        <p:nvSpPr>
          <p:cNvPr id="33" name="TextBox 32"/>
          <p:cNvSpPr txBox="1"/>
          <p:nvPr/>
        </p:nvSpPr>
        <p:spPr>
          <a:xfrm>
            <a:off x="1769684" y="5865250"/>
            <a:ext cx="1388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Uniform</a:t>
            </a:r>
            <a:endParaRPr lang="zh-CN" alt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5284065" y="5865250"/>
            <a:ext cx="1406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Random</a:t>
            </a:r>
            <a:endParaRPr lang="zh-CN" altLang="en-US" sz="2800" dirty="0"/>
          </a:p>
        </p:txBody>
      </p:sp>
      <p:sp>
        <p:nvSpPr>
          <p:cNvPr id="35" name="TextBox 34"/>
          <p:cNvSpPr txBox="1"/>
          <p:nvPr/>
        </p:nvSpPr>
        <p:spPr>
          <a:xfrm>
            <a:off x="8650745" y="5865250"/>
            <a:ext cx="1718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2561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840642" y="1685695"/>
            <a:ext cx="10295441" cy="3256928"/>
            <a:chOff x="840642" y="1685695"/>
            <a:chExt cx="10295441" cy="3256928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142" y="1685696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642" y="1690682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4646" y="1685695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Line Sampling with </a:t>
            </a:r>
            <a:r>
              <a:rPr lang="en-US" altLang="zh-CN" dirty="0" smtClean="0"/>
              <a:t>Multiple Directions</a:t>
            </a:r>
            <a:endParaRPr lang="zh-CN" alt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919897" y="2136988"/>
            <a:ext cx="10286956" cy="3251942"/>
            <a:chOff x="919897" y="2136988"/>
            <a:chExt cx="10286956" cy="325194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7367" y="2136989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897" y="2136988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4912" y="2136989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</p:grpSp>
      <p:grpSp>
        <p:nvGrpSpPr>
          <p:cNvPr id="33" name="Group 32"/>
          <p:cNvGrpSpPr/>
          <p:nvPr/>
        </p:nvGrpSpPr>
        <p:grpSpPr>
          <a:xfrm>
            <a:off x="1016372" y="2575659"/>
            <a:ext cx="10277589" cy="3259572"/>
            <a:chOff x="1016372" y="2575659"/>
            <a:chExt cx="10277589" cy="3259572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372" y="2575659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1257" y="2583290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2020" y="2575659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</p:grpSp>
      <p:grpSp>
        <p:nvGrpSpPr>
          <p:cNvPr id="23" name="Group 22"/>
          <p:cNvGrpSpPr/>
          <p:nvPr/>
        </p:nvGrpSpPr>
        <p:grpSpPr>
          <a:xfrm>
            <a:off x="1244160" y="5865250"/>
            <a:ext cx="9731296" cy="523220"/>
            <a:chOff x="1244160" y="5865250"/>
            <a:chExt cx="9731296" cy="523220"/>
          </a:xfrm>
        </p:grpSpPr>
        <p:sp>
          <p:nvSpPr>
            <p:cNvPr id="16" name="TextBox 15"/>
            <p:cNvSpPr txBox="1"/>
            <p:nvPr/>
          </p:nvSpPr>
          <p:spPr>
            <a:xfrm>
              <a:off x="1244160" y="5865250"/>
              <a:ext cx="24400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 smtClean="0"/>
                <a:t>Eight directions</a:t>
              </a:r>
              <a:endParaRPr lang="zh-CN" altLang="en-US" sz="28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86348" y="5865250"/>
              <a:ext cx="28016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 smtClean="0"/>
                <a:t>Jittered directions</a:t>
              </a:r>
              <a:endParaRPr lang="zh-CN" altLang="en-US" sz="2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44782" y="5865250"/>
              <a:ext cx="29306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 smtClean="0"/>
                <a:t>Random directions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1800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Blue-noise Sampling: Line Segment Samples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Content Placeholder 29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altLang="zh-CN" dirty="0" smtClean="0"/>
                  <a:t>A line segment sample is equiv. to a weighted point sample</a:t>
                </a:r>
              </a:p>
              <a:p>
                <a:endParaRPr lang="en-US" altLang="zh-CN" dirty="0" smtClean="0"/>
              </a:p>
              <a:p>
                <a:r>
                  <a:rPr lang="en-US" altLang="zh-CN" dirty="0" smtClean="0"/>
                  <a:t>The weights are determined only by the directions        and lengths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zh-CN" dirty="0" smtClean="0"/>
                  <a:t> of the line segment </a:t>
                </a:r>
                <a:r>
                  <a:rPr lang="en-US" altLang="zh-CN" dirty="0" smtClean="0"/>
                  <a:t>samples</a:t>
                </a:r>
              </a:p>
              <a:p>
                <a:endParaRPr lang="en-US" altLang="zh-CN" dirty="0"/>
              </a:p>
              <a:p>
                <a:r>
                  <a:rPr lang="en-US" altLang="zh-CN" dirty="0" smtClean="0"/>
                  <a:t>Assumption: the lengths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zh-CN" dirty="0" smtClean="0"/>
                  <a:t> of all samples are the same</a:t>
                </a:r>
                <a:endParaRPr lang="en-US" altLang="zh-CN" dirty="0"/>
              </a:p>
            </p:txBody>
          </p:sp>
        </mc:Choice>
        <mc:Fallback>
          <p:sp>
            <p:nvSpPr>
              <p:cNvPr id="30" name="Content Placeholder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0">
                <a:blip r:embed="rId3"/>
                <a:stretch>
                  <a:fillRect l="-2118" t="-2241" r="-36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3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6115529" y="4554992"/>
            <a:ext cx="138906" cy="83344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  <a:prstDash val="sysDash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6360337" y="4965611"/>
            <a:ext cx="139032" cy="90018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  <a:prstDash val="sysDash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102" y="3743683"/>
            <a:ext cx="2439817" cy="2439817"/>
          </a:xfrm>
          <a:prstGeom prst="rect">
            <a:avLst/>
          </a:prstGeom>
          <a:ln w="19050" cap="rnd">
            <a:solidFill>
              <a:schemeClr val="tx1">
                <a:lumMod val="50000"/>
              </a:schemeClr>
            </a:solidFill>
          </a:ln>
        </p:spPr>
      </p:pic>
      <p:grpSp>
        <p:nvGrpSpPr>
          <p:cNvPr id="7" name="Group 6"/>
          <p:cNvGrpSpPr/>
          <p:nvPr/>
        </p:nvGrpSpPr>
        <p:grpSpPr>
          <a:xfrm>
            <a:off x="6013676" y="3743684"/>
            <a:ext cx="2441543" cy="2441543"/>
            <a:chOff x="5420404" y="2546255"/>
            <a:chExt cx="2441543" cy="2441543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5665925" y="3349625"/>
              <a:ext cx="254000" cy="41653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5746484" y="3514283"/>
              <a:ext cx="92478" cy="924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20404" y="2546255"/>
              <a:ext cx="2441543" cy="2441543"/>
            </a:xfrm>
            <a:prstGeom prst="rect">
              <a:avLst/>
            </a:prstGeom>
            <a:noFill/>
            <a:ln w="19050" cap="rnd">
              <a:solidFill>
                <a:schemeClr val="tx1">
                  <a:lumMod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6598753" y="3733015"/>
              <a:ext cx="75415" cy="75414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52035" y="4362938"/>
                <a:ext cx="307777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altLang="zh-CN" sz="2400" b="1" i="0" baseline="-25000" smtClean="0">
                          <a:latin typeface="Cambria Math" panose="02040503050406030204" pitchFamily="18" charset="0"/>
                        </a:rPr>
                        <m:t>𝐜</m:t>
                      </m:r>
                    </m:oMath>
                  </m:oMathPara>
                </a14:m>
                <a:endParaRPr lang="zh-CN" altLang="en-US" b="1" baseline="-25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2035" y="4362938"/>
                <a:ext cx="307777" cy="360804"/>
              </a:xfrm>
              <a:prstGeom prst="rect">
                <a:avLst/>
              </a:prstGeom>
              <a:blipFill rotWithShape="0">
                <a:blip r:embed="rId5"/>
                <a:stretch>
                  <a:fillRect l="-17647" r="-7843" b="-152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178687" y="4638913"/>
                <a:ext cx="154017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zh-CN" altLang="en-US" i="1" baseline="-25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8687" y="4638913"/>
                <a:ext cx="154017" cy="360804"/>
              </a:xfrm>
              <a:prstGeom prst="rect">
                <a:avLst/>
              </a:prstGeom>
              <a:blipFill rotWithShape="0">
                <a:blip r:embed="rId6"/>
                <a:stretch>
                  <a:fillRect l="-56000" r="-52000" b="-118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6325723" y="4920391"/>
            <a:ext cx="68413" cy="11619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  <a:prstDash val="sysDash"/>
            <a:headEnd type="none" w="med" len="sm"/>
            <a:tailEnd type="stealth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420262" y="4755323"/>
                <a:ext cx="482120" cy="4209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altLang="zh-CN" sz="2800" b="0" i="1" baseline="3000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baseline="30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0262" y="4755323"/>
                <a:ext cx="482120" cy="42094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6471" y="1825625"/>
            <a:ext cx="5191125" cy="542925"/>
          </a:xfrm>
          <a:prstGeom prst="rect">
            <a:avLst/>
          </a:prstGeom>
        </p:spPr>
      </p:pic>
      <p:sp>
        <p:nvSpPr>
          <p:cNvPr id="35" name="Rounded Rectangle 34"/>
          <p:cNvSpPr/>
          <p:nvPr/>
        </p:nvSpPr>
        <p:spPr>
          <a:xfrm>
            <a:off x="10144363" y="1825625"/>
            <a:ext cx="1100355" cy="542925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Rounded Rectangle 39"/>
          <p:cNvSpPr/>
          <p:nvPr/>
        </p:nvSpPr>
        <p:spPr>
          <a:xfrm>
            <a:off x="10536024" y="1825622"/>
            <a:ext cx="621834" cy="542924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5613" y="3650232"/>
            <a:ext cx="590550" cy="438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6471" y="2501996"/>
            <a:ext cx="5048250" cy="628650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8452082" y="1831772"/>
            <a:ext cx="2792635" cy="536773"/>
          </a:xfrm>
          <a:prstGeom prst="roundRect">
            <a:avLst/>
          </a:prstGeom>
          <a:solidFill>
            <a:srgbClr val="FFC000">
              <a:alpha val="20000"/>
            </a:srgbClr>
          </a:solidFill>
          <a:ln w="12700" cap="rnd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89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40" grpId="0" animBg="1"/>
      <p:bldP spid="40" grpId="1" animBg="1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Blue-noise Sampling: Line </a:t>
            </a:r>
            <a:r>
              <a:rPr lang="en-US" altLang="zh-CN" dirty="0" smtClean="0"/>
              <a:t>Segment Samples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 smtClean="0"/>
                  <a:t>Samples are divided into several groups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Within a group, the directions of samples </a:t>
                </a:r>
                <a:r>
                  <a:rPr lang="en-US" altLang="zh-CN" dirty="0" smtClean="0"/>
                  <a:t>are </a:t>
                </a:r>
                <a:r>
                  <a:rPr lang="en-US" altLang="zh-CN" dirty="0"/>
                  <a:t>the </a:t>
                </a:r>
                <a:r>
                  <a:rPr lang="en-US" altLang="zh-CN" dirty="0" smtClean="0"/>
                  <a:t>same</a:t>
                </a:r>
              </a:p>
              <a:p>
                <a:pPr lvl="1"/>
                <a:r>
                  <a:rPr lang="en-US" altLang="zh-CN" dirty="0"/>
                  <a:t>Simply uniformly sample directions among groups (not our research focus)</a:t>
                </a:r>
                <a:endParaRPr lang="en-US" altLang="zh-CN" dirty="0" smtClean="0"/>
              </a:p>
              <a:p>
                <a:endParaRPr lang="en-US" altLang="zh-CN" dirty="0"/>
              </a:p>
              <a:p>
                <a:r>
                  <a:rPr lang="en-US" altLang="zh-CN" dirty="0" smtClean="0"/>
                  <a:t>The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1" i="0" baseline="-25000" smtClean="0"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r>
                  <a:rPr lang="en-US" altLang="zh-CN" dirty="0" smtClean="0"/>
                  <a:t> of </a:t>
                </a:r>
                <a:r>
                  <a:rPr lang="en-US" altLang="zh-CN" dirty="0"/>
                  <a:t>samples are </a:t>
                </a:r>
                <a:r>
                  <a:rPr lang="en-US" altLang="zh-CN" dirty="0" smtClean="0"/>
                  <a:t>multi-class Poisson </a:t>
                </a:r>
                <a:r>
                  <a:rPr lang="en-US" altLang="zh-CN" dirty="0"/>
                  <a:t>disk </a:t>
                </a:r>
                <a:r>
                  <a:rPr lang="en-US" altLang="zh-CN" dirty="0" smtClean="0"/>
                  <a:t>sampled in 2D [Wei 2010], and the samples in each group belong to an individual class</a:t>
                </a:r>
              </a:p>
              <a:p>
                <a:endParaRPr lang="en-US" altLang="zh-CN" dirty="0"/>
              </a:p>
              <a:p>
                <a:r>
                  <a:rPr lang="en-US" altLang="zh-CN" dirty="0" smtClean="0"/>
                  <a:t>Direction jittering can help reduce angular aliasing with a small compromise in noise</a:t>
                </a:r>
                <a:endParaRPr lang="zh-CN" alt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 rotWithShape="0">
                <a:blip r:embed="rId3"/>
                <a:stretch>
                  <a:fillRect l="-1043" t="-19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838200" y="4155222"/>
            <a:ext cx="9947564" cy="2395817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72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834922" y="1690681"/>
            <a:ext cx="10294297" cy="3251942"/>
            <a:chOff x="834922" y="1690681"/>
            <a:chExt cx="10294297" cy="325194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922" y="1690682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7278" y="1690681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3134" y="1690681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</p:grpSp>
      <p:grpSp>
        <p:nvGrpSpPr>
          <p:cNvPr id="26" name="Group 25"/>
          <p:cNvGrpSpPr/>
          <p:nvPr/>
        </p:nvGrpSpPr>
        <p:grpSpPr>
          <a:xfrm>
            <a:off x="919897" y="2134338"/>
            <a:ext cx="10304465" cy="3251941"/>
            <a:chOff x="919897" y="2134338"/>
            <a:chExt cx="10304465" cy="3251941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897" y="2134338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2421" y="2134338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7367" y="2134338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</p:grpSp>
      <p:grpSp>
        <p:nvGrpSpPr>
          <p:cNvPr id="30" name="Group 29"/>
          <p:cNvGrpSpPr/>
          <p:nvPr/>
        </p:nvGrpSpPr>
        <p:grpSpPr>
          <a:xfrm>
            <a:off x="1019382" y="2577987"/>
            <a:ext cx="10282634" cy="3251942"/>
            <a:chOff x="1019382" y="2577987"/>
            <a:chExt cx="10282634" cy="3251942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382" y="2577988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2639" y="2577987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0075" y="2577987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Line </a:t>
            </a:r>
            <a:r>
              <a:rPr lang="en-US" altLang="zh-CN" dirty="0" smtClean="0"/>
              <a:t>Segment Sampling </a:t>
            </a:r>
            <a:r>
              <a:rPr lang="en-US" altLang="zh-CN" dirty="0"/>
              <a:t>with Single Direction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769684" y="5865250"/>
            <a:ext cx="1388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Uniform</a:t>
            </a:r>
            <a:endParaRPr lang="zh-CN" alt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284065" y="5865250"/>
            <a:ext cx="1406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Random</a:t>
            </a:r>
            <a:endParaRPr lang="zh-CN" alt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8650745" y="5865250"/>
            <a:ext cx="1718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4070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845187" y="1685691"/>
            <a:ext cx="10294210" cy="3251943"/>
            <a:chOff x="845187" y="1685691"/>
            <a:chExt cx="10294210" cy="3251943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7456" y="1685691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9257" y="1685693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187" y="1685692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</p:grpSp>
      <p:grpSp>
        <p:nvGrpSpPr>
          <p:cNvPr id="52" name="Group 51"/>
          <p:cNvGrpSpPr/>
          <p:nvPr/>
        </p:nvGrpSpPr>
        <p:grpSpPr>
          <a:xfrm>
            <a:off x="919897" y="2131994"/>
            <a:ext cx="10286954" cy="3260311"/>
            <a:chOff x="919897" y="2131994"/>
            <a:chExt cx="10286954" cy="3260311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4910" y="2140364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897" y="2136988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7832" y="2131994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</p:grpSp>
      <p:grpSp>
        <p:nvGrpSpPr>
          <p:cNvPr id="53" name="Group 52"/>
          <p:cNvGrpSpPr/>
          <p:nvPr/>
        </p:nvGrpSpPr>
        <p:grpSpPr>
          <a:xfrm>
            <a:off x="1016301" y="2575659"/>
            <a:ext cx="10275112" cy="3259572"/>
            <a:chOff x="1016301" y="2575659"/>
            <a:chExt cx="10275112" cy="325957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9472" y="2575659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301" y="2575659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5477" y="2583290"/>
              <a:ext cx="3251941" cy="3251941"/>
            </a:xfrm>
            <a:prstGeom prst="rect">
              <a:avLst/>
            </a:prstGeom>
            <a:ln w="19050">
              <a:solidFill>
                <a:schemeClr val="tx1">
                  <a:lumMod val="50000"/>
                </a:schemeClr>
              </a:solidFill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Line </a:t>
            </a:r>
            <a:r>
              <a:rPr lang="en-US" altLang="zh-CN" dirty="0" smtClean="0"/>
              <a:t>Segment Sampling w/ Multiple Directions</a:t>
            </a:r>
            <a:endParaRPr lang="zh-CN" alt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1736924" y="5865250"/>
            <a:ext cx="9336639" cy="523220"/>
            <a:chOff x="1736924" y="5865250"/>
            <a:chExt cx="9336639" cy="523220"/>
          </a:xfrm>
        </p:grpSpPr>
        <p:sp>
          <p:nvSpPr>
            <p:cNvPr id="33" name="TextBox 32"/>
            <p:cNvSpPr txBox="1"/>
            <p:nvPr/>
          </p:nvSpPr>
          <p:spPr>
            <a:xfrm>
              <a:off x="1736924" y="5865250"/>
              <a:ext cx="14545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 smtClean="0"/>
                <a:t>w/o M-C</a:t>
              </a:r>
              <a:endParaRPr lang="zh-CN" altLang="en-US" sz="28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351404" y="5865250"/>
              <a:ext cx="12715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 smtClean="0"/>
                <a:t>w/ M-C</a:t>
              </a:r>
              <a:endParaRPr lang="zh-CN" altLang="en-US" sz="28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946681" y="5865250"/>
              <a:ext cx="31268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 smtClean="0"/>
                <a:t>w/ M-C and jittering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7395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Applications: Image Reconstruction</a:t>
            </a:r>
            <a:endParaRPr lang="zh-CN" alt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394" y="1603601"/>
            <a:ext cx="1905266" cy="1905266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86" y="1603602"/>
            <a:ext cx="1905266" cy="1905266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40" y="1603601"/>
            <a:ext cx="1905266" cy="1905266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86" y="4076566"/>
            <a:ext cx="1905266" cy="1905266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40" y="4076566"/>
            <a:ext cx="1905266" cy="1905266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394" y="4076566"/>
            <a:ext cx="1905266" cy="1905266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048" y="4076566"/>
            <a:ext cx="1905266" cy="1905266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048" y="1603601"/>
            <a:ext cx="1905266" cy="1905266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  <p:sp>
        <p:nvSpPr>
          <p:cNvPr id="46" name="TextBox 45"/>
          <p:cNvSpPr txBox="1"/>
          <p:nvPr/>
        </p:nvSpPr>
        <p:spPr>
          <a:xfrm rot="10800000">
            <a:off x="867216" y="1514603"/>
            <a:ext cx="615553" cy="20832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en-US" altLang="zh-CN" sz="2800" dirty="0" smtClean="0"/>
              <a:t>Line sampling</a:t>
            </a:r>
            <a:endParaRPr lang="zh-CN" altLang="en-US" sz="2800" dirty="0"/>
          </a:p>
        </p:txBody>
      </p:sp>
      <p:sp>
        <p:nvSpPr>
          <p:cNvPr id="47" name="TextBox 46"/>
          <p:cNvSpPr txBox="1"/>
          <p:nvPr/>
        </p:nvSpPr>
        <p:spPr>
          <a:xfrm rot="10800000">
            <a:off x="648719" y="4013281"/>
            <a:ext cx="1046440" cy="20318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en-US" altLang="zh-CN" sz="2800" dirty="0" smtClean="0"/>
              <a:t>Line segment</a:t>
            </a:r>
          </a:p>
          <a:p>
            <a:pPr algn="ctr"/>
            <a:r>
              <a:rPr lang="en-US" altLang="zh-CN" sz="2800" dirty="0" smtClean="0"/>
              <a:t>sampling</a:t>
            </a:r>
            <a:endParaRPr lang="zh-CN" altLang="en-US" sz="2800" dirty="0"/>
          </a:p>
        </p:txBody>
      </p:sp>
      <p:sp>
        <p:nvSpPr>
          <p:cNvPr id="48" name="TextBox 47"/>
          <p:cNvSpPr txBox="1"/>
          <p:nvPr/>
        </p:nvSpPr>
        <p:spPr>
          <a:xfrm>
            <a:off x="1869234" y="5941208"/>
            <a:ext cx="1388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Uniform</a:t>
            </a:r>
            <a:endParaRPr lang="zh-CN" altLang="en-US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4333296" y="5941208"/>
            <a:ext cx="1406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Random</a:t>
            </a:r>
            <a:endParaRPr lang="zh-CN" altLang="en-US" sz="2800" dirty="0"/>
          </a:p>
        </p:txBody>
      </p:sp>
      <p:sp>
        <p:nvSpPr>
          <p:cNvPr id="50" name="TextBox 49"/>
          <p:cNvSpPr txBox="1"/>
          <p:nvPr/>
        </p:nvSpPr>
        <p:spPr>
          <a:xfrm>
            <a:off x="6649657" y="5941208"/>
            <a:ext cx="1718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</a:t>
            </a:r>
            <a:endParaRPr lang="zh-CN" altLang="en-US" sz="2800" dirty="0"/>
          </a:p>
        </p:txBody>
      </p:sp>
      <p:sp>
        <p:nvSpPr>
          <p:cNvPr id="59" name="TextBox 58"/>
          <p:cNvSpPr txBox="1"/>
          <p:nvPr/>
        </p:nvSpPr>
        <p:spPr>
          <a:xfrm>
            <a:off x="9081439" y="5941208"/>
            <a:ext cx="18004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 </a:t>
            </a:r>
          </a:p>
          <a:p>
            <a:pPr algn="ctr"/>
            <a:r>
              <a:rPr lang="en-US" altLang="zh-CN" sz="2800" dirty="0" smtClean="0"/>
              <a:t>w. </a:t>
            </a:r>
            <a:r>
              <a:rPr lang="en-US" altLang="zh-CN" sz="2800" dirty="0"/>
              <a:t>j</a:t>
            </a:r>
            <a:r>
              <a:rPr lang="en-US" altLang="zh-CN" sz="2800" dirty="0" smtClean="0"/>
              <a:t>ittering</a:t>
            </a:r>
            <a:endParaRPr lang="zh-CN" altLang="en-US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9159501" y="3531106"/>
            <a:ext cx="1644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C000"/>
                </a:solidFill>
              </a:rPr>
              <a:t>Reference</a:t>
            </a:r>
            <a:endParaRPr lang="zh-CN" altLang="en-U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Applications: Image Reconstruction</a:t>
            </a:r>
            <a:endParaRPr lang="zh-CN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87"/>
          <a:stretch/>
        </p:blipFill>
        <p:spPr>
          <a:xfrm>
            <a:off x="62175" y="1435804"/>
            <a:ext cx="2171885" cy="4351338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87"/>
          <a:stretch/>
        </p:blipFill>
        <p:spPr>
          <a:xfrm>
            <a:off x="2521412" y="1435804"/>
            <a:ext cx="2187607" cy="4382837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87"/>
          <a:stretch/>
        </p:blipFill>
        <p:spPr>
          <a:xfrm>
            <a:off x="7471330" y="1435804"/>
            <a:ext cx="2171885" cy="4351338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87"/>
          <a:stretch/>
        </p:blipFill>
        <p:spPr>
          <a:xfrm>
            <a:off x="9930567" y="1435804"/>
            <a:ext cx="2171885" cy="4351338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87"/>
          <a:stretch/>
        </p:blipFill>
        <p:spPr>
          <a:xfrm>
            <a:off x="4996371" y="1435804"/>
            <a:ext cx="2187607" cy="4382837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372944" y="5941208"/>
            <a:ext cx="1388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Uniform</a:t>
            </a:r>
            <a:endParaRPr lang="zh-CN" alt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2837006" y="5941208"/>
            <a:ext cx="1406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Random</a:t>
            </a:r>
            <a:endParaRPr lang="zh-CN" alt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153367" y="5941208"/>
            <a:ext cx="1718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</a:t>
            </a:r>
            <a:endParaRPr lang="zh-CN" alt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7585149" y="5941208"/>
            <a:ext cx="18004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 </a:t>
            </a:r>
          </a:p>
          <a:p>
            <a:pPr algn="ctr"/>
            <a:r>
              <a:rPr lang="en-US" altLang="zh-CN" sz="2800" dirty="0" smtClean="0"/>
              <a:t>w. </a:t>
            </a:r>
            <a:r>
              <a:rPr lang="en-US" altLang="zh-CN" sz="2800" dirty="0"/>
              <a:t>j</a:t>
            </a:r>
            <a:r>
              <a:rPr lang="en-US" altLang="zh-CN" sz="2800" dirty="0" smtClean="0"/>
              <a:t>ittering</a:t>
            </a:r>
            <a:endParaRPr lang="zh-CN" alt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194328" y="5941208"/>
            <a:ext cx="1644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C000"/>
                </a:solidFill>
              </a:rPr>
              <a:t>Reference</a:t>
            </a:r>
            <a:endParaRPr lang="zh-CN" altLang="en-U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94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Applications: Motion Blur</a:t>
            </a:r>
            <a:endParaRPr lang="zh-CN" alt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altLang="zh-CN" dirty="0" smtClean="0"/>
              <a:t>Stochastic rasterization</a:t>
            </a:r>
          </a:p>
          <a:p>
            <a:pPr lvl="1"/>
            <a:r>
              <a:rPr lang="da-DK" altLang="zh-CN" dirty="0" smtClean="0"/>
              <a:t>[Gribel </a:t>
            </a:r>
            <a:r>
              <a:rPr lang="da-DK" altLang="zh-CN" dirty="0"/>
              <a:t>et al. 2011</a:t>
            </a:r>
            <a:r>
              <a:rPr lang="da-DK" altLang="zh-CN" dirty="0" smtClean="0"/>
              <a:t>]</a:t>
            </a:r>
          </a:p>
          <a:p>
            <a:endParaRPr lang="da-DK" altLang="zh-CN" dirty="0"/>
          </a:p>
          <a:p>
            <a:r>
              <a:rPr lang="en-US" altLang="zh-CN" dirty="0"/>
              <a:t>The image is divided into square tiles of resolution </a:t>
            </a:r>
            <a:r>
              <a:rPr lang="en-US" altLang="zh-CN" dirty="0" smtClean="0"/>
              <a:t>32</a:t>
            </a:r>
          </a:p>
          <a:p>
            <a:endParaRPr lang="en-US" altLang="zh-CN" dirty="0"/>
          </a:p>
          <a:p>
            <a:r>
              <a:rPr lang="en-US" altLang="zh-CN" dirty="0"/>
              <a:t>Within each tile, </a:t>
            </a:r>
            <a:r>
              <a:rPr lang="en-US" altLang="zh-CN" dirty="0" smtClean="0"/>
              <a:t>we sample </a:t>
            </a:r>
            <a:r>
              <a:rPr lang="en-US" altLang="zh-CN" dirty="0"/>
              <a:t>four directions each with 32 line segment samples</a:t>
            </a:r>
            <a:endParaRPr lang="zh-CN" alt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800" y="1543694"/>
            <a:ext cx="4992000" cy="491520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69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Applications: Motion Blur</a:t>
            </a:r>
            <a:endParaRPr lang="zh-CN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9" y="13725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9" y="39201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59" y="13725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59" y="39201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659" y="13725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659" y="39201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060" y="13725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060" y="39201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1186221" y="6338031"/>
            <a:ext cx="1388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Uniform</a:t>
            </a:r>
            <a:endParaRPr lang="zh-CN" alt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774259" y="6336760"/>
            <a:ext cx="1718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</a:t>
            </a:r>
            <a:endParaRPr lang="zh-CN" alt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5695814" y="6338031"/>
            <a:ext cx="3376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 w. jittering</a:t>
            </a:r>
            <a:endParaRPr lang="zh-CN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312249" y="6336760"/>
            <a:ext cx="1644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Reference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1113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Applications: Depth of Field</a:t>
            </a:r>
            <a:endParaRPr lang="zh-CN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 smtClean="0"/>
              <a:t>Extended from[</a:t>
            </a:r>
            <a:r>
              <a:rPr lang="en-US" altLang="zh-CN" dirty="0" err="1" smtClean="0"/>
              <a:t>Gribel</a:t>
            </a:r>
            <a:r>
              <a:rPr lang="en-US" altLang="zh-CN" dirty="0" smtClean="0"/>
              <a:t> </a:t>
            </a:r>
            <a:r>
              <a:rPr lang="en-US" altLang="zh-CN" dirty="0"/>
              <a:t>et al. 2011]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The </a:t>
            </a:r>
            <a:r>
              <a:rPr lang="en-US" altLang="zh-CN" dirty="0"/>
              <a:t>image is divided into square tiles of resolution </a:t>
            </a:r>
            <a:r>
              <a:rPr lang="en-US" altLang="zh-CN" dirty="0" smtClean="0"/>
              <a:t>32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Within each tile</a:t>
            </a:r>
            <a:r>
              <a:rPr lang="en-US" altLang="zh-CN" dirty="0"/>
              <a:t>, we sample eight directions each with 32 line segment samples</a:t>
            </a: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800" y="1543694"/>
            <a:ext cx="4992000" cy="491520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1143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9" y="13725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36" y="39201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750" y="39201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323" y="13725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658" y="39201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659" y="13725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059" y="39201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059" y="1372538"/>
            <a:ext cx="2438740" cy="243874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Applications: Depth of Field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86221" y="6338031"/>
            <a:ext cx="1388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Uniform</a:t>
            </a:r>
            <a:endParaRPr lang="zh-CN" alt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774259" y="6336760"/>
            <a:ext cx="1718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</a:t>
            </a:r>
            <a:endParaRPr lang="zh-CN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695814" y="6338031"/>
            <a:ext cx="3376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Blue-noise w. jittering</a:t>
            </a:r>
            <a:endParaRPr lang="zh-CN" alt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9312249" y="6336760"/>
            <a:ext cx="1644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/>
              <a:t>Reference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7157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Applications: Temporal Light Field Recon.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 smtClean="0"/>
                  <a:t>Low-discrepancy sampling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altLang="zh-CN" b="0" dirty="0" smtClean="0"/>
              </a:p>
              <a:p>
                <a:pPr lvl="1"/>
                <a:r>
                  <a:rPr lang="en-US" altLang="zh-CN" dirty="0" smtClean="0"/>
                  <a:t>[</a:t>
                </a:r>
                <a:r>
                  <a:rPr lang="en-US" altLang="zh-CN" dirty="0" err="1" smtClean="0"/>
                  <a:t>Lehtinen</a:t>
                </a:r>
                <a:r>
                  <a:rPr lang="en-US" altLang="zh-CN" dirty="0" smtClean="0"/>
                  <a:t> </a:t>
                </a:r>
                <a:r>
                  <a:rPr lang="en-US" altLang="zh-CN" dirty="0"/>
                  <a:t>et al. 2011</a:t>
                </a:r>
                <a:r>
                  <a:rPr lang="en-US" altLang="zh-CN" dirty="0" smtClean="0"/>
                  <a:t>]</a:t>
                </a:r>
              </a:p>
              <a:p>
                <a:pPr lvl="1"/>
                <a:endParaRPr lang="en-US" altLang="zh-CN" dirty="0"/>
              </a:p>
              <a:p>
                <a:r>
                  <a:rPr lang="en-US" altLang="zh-CN" dirty="0" smtClean="0"/>
                  <a:t>A point sample in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CN" dirty="0" smtClean="0"/>
                  <a:t> light field space is a shape sample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CN" dirty="0" smtClean="0"/>
                  <a:t> image space</a:t>
                </a:r>
              </a:p>
              <a:p>
                <a:endParaRPr lang="en-US" altLang="zh-CN" dirty="0" smtClean="0"/>
              </a:p>
              <a:p>
                <a:r>
                  <a:rPr lang="en-US" altLang="zh-CN" dirty="0" smtClean="0"/>
                  <a:t>Blue-noise </a:t>
                </a:r>
                <a:r>
                  <a:rPr lang="en-US" altLang="zh-CN" dirty="0"/>
                  <a:t>properties </a:t>
                </a:r>
                <a:r>
                  <a:rPr lang="en-US" altLang="zh-CN" dirty="0" smtClean="0"/>
                  <a:t>in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altLang="zh-CN" dirty="0" smtClean="0"/>
              </a:p>
              <a:p>
                <a:pPr lvl="1"/>
                <a:r>
                  <a:rPr lang="en-US" altLang="zh-CN" dirty="0" smtClean="0"/>
                  <a:t>A much higher sampling rate in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altLang="zh-CN" dirty="0" smtClean="0"/>
              </a:p>
              <a:p>
                <a:pPr lvl="1"/>
                <a:r>
                  <a:rPr lang="en-US" altLang="zh-CN" dirty="0" smtClean="0"/>
                  <a:t>Discard most samples based on </a:t>
                </a:r>
                <a14:m>
                  <m:oMath xmlns:m="http://schemas.openxmlformats.org/officeDocument/2006/math">
                    <m:r>
                      <a:rPr lang="en-US" altLang="zh-CN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1" baseline="-25000"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endParaRPr lang="zh-CN" altLang="en-US" b="1" baseline="-25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0">
                <a:blip r:embed="rId3"/>
                <a:stretch>
                  <a:fillRect l="-2118" t="-2241" b="-30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800" y="1435608"/>
            <a:ext cx="4992000" cy="491520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5595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Applications: Temporal Light Field Recon.</a:t>
            </a:r>
            <a:endParaRPr lang="zh-CN" alt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39485"/>
            <a:ext cx="4992000" cy="491520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800" y="1439485"/>
            <a:ext cx="4992000" cy="491520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403849" y="6334780"/>
                <a:ext cx="18607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 smtClean="0"/>
                  <a:t>1 </a:t>
                </a:r>
                <a:r>
                  <a:rPr lang="en-US" altLang="zh-CN" sz="2800" dirty="0" err="1" smtClean="0"/>
                  <a:t>spp</a:t>
                </a:r>
                <a:r>
                  <a:rPr lang="en-US" altLang="zh-CN" sz="2800" dirty="0" smtClean="0"/>
                  <a:t> in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3849" y="6334780"/>
                <a:ext cx="1860702" cy="523220"/>
              </a:xfrm>
              <a:prstGeom prst="rect">
                <a:avLst/>
              </a:prstGeom>
              <a:blipFill rotWithShape="0">
                <a:blip r:embed="rId5"/>
                <a:stretch>
                  <a:fillRect l="-6209" t="-10465" b="-325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64589" y="6334780"/>
                <a:ext cx="518642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 smtClean="0"/>
                  <a:t>64 </a:t>
                </a:r>
                <a:r>
                  <a:rPr lang="en-US" altLang="zh-CN" sz="2800" dirty="0" err="1" smtClean="0"/>
                  <a:t>spp</a:t>
                </a:r>
                <a:r>
                  <a:rPr lang="en-US" altLang="zh-CN" sz="2800" dirty="0" smtClean="0"/>
                  <a:t> in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CN" sz="2800" dirty="0" smtClean="0"/>
                  <a:t>, drops to 1 </a:t>
                </a:r>
                <a:r>
                  <a:rPr lang="en-US" altLang="zh-CN" sz="2800" dirty="0" err="1" smtClean="0"/>
                  <a:t>spp</a:t>
                </a:r>
                <a:r>
                  <a:rPr lang="en-US" altLang="zh-CN" sz="2800" dirty="0" smtClean="0"/>
                  <a:t> in </a:t>
                </a:r>
                <a14:m>
                  <m:oMath xmlns:m="http://schemas.openxmlformats.org/officeDocument/2006/math">
                    <m:r>
                      <a:rPr lang="en-US" altLang="zh-CN" sz="28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589" y="6334780"/>
                <a:ext cx="5186421" cy="523220"/>
              </a:xfrm>
              <a:prstGeom prst="rect">
                <a:avLst/>
              </a:prstGeom>
              <a:blipFill rotWithShape="1">
                <a:blip r:embed="rId6"/>
                <a:stretch>
                  <a:fillRect l="-2000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644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39485"/>
            <a:ext cx="4992000" cy="491520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800" y="1439485"/>
            <a:ext cx="4992000" cy="4915200"/>
          </a:xfrm>
          <a:prstGeom prst="rect">
            <a:avLst/>
          </a:prstGeom>
          <a:ln w="19050">
            <a:solidFill>
              <a:schemeClr val="tx1">
                <a:lumMod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altLang="zh-CN" dirty="0" smtClean="0"/>
              <a:t>Applications: Temporal Light Field Recon</a:t>
            </a:r>
            <a:r>
              <a:rPr lang="en-US" altLang="zh-CN" dirty="0" smtClean="0"/>
              <a:t>. (refocus)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403849" y="6334780"/>
                <a:ext cx="18607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 smtClean="0"/>
                  <a:t>1 </a:t>
                </a:r>
                <a:r>
                  <a:rPr lang="en-US" altLang="zh-CN" sz="2800" dirty="0" err="1" smtClean="0"/>
                  <a:t>spp</a:t>
                </a:r>
                <a:r>
                  <a:rPr lang="en-US" altLang="zh-CN" sz="2800" dirty="0" smtClean="0"/>
                  <a:t> in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3849" y="6334780"/>
                <a:ext cx="1860702" cy="523220"/>
              </a:xfrm>
              <a:prstGeom prst="rect">
                <a:avLst/>
              </a:prstGeom>
              <a:blipFill rotWithShape="0">
                <a:blip r:embed="rId5"/>
                <a:stretch>
                  <a:fillRect l="-6209" t="-10465" b="-325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64589" y="6334780"/>
                <a:ext cx="518642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 smtClean="0"/>
                  <a:t>64 </a:t>
                </a:r>
                <a:r>
                  <a:rPr lang="en-US" altLang="zh-CN" sz="2800" dirty="0" err="1" smtClean="0"/>
                  <a:t>spp</a:t>
                </a:r>
                <a:r>
                  <a:rPr lang="en-US" altLang="zh-CN" sz="2800" dirty="0" smtClean="0"/>
                  <a:t> in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CN" sz="2800" dirty="0" smtClean="0"/>
                  <a:t>, drops to 1 </a:t>
                </a:r>
                <a:r>
                  <a:rPr lang="en-US" altLang="zh-CN" sz="2800" dirty="0" err="1" smtClean="0"/>
                  <a:t>spp</a:t>
                </a:r>
                <a:r>
                  <a:rPr lang="en-US" altLang="zh-CN" sz="2800" dirty="0" smtClean="0"/>
                  <a:t> in </a:t>
                </a:r>
                <a14:m>
                  <m:oMath xmlns:m="http://schemas.openxmlformats.org/officeDocument/2006/math">
                    <m:r>
                      <a:rPr lang="en-US" altLang="zh-CN" sz="28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589" y="6334780"/>
                <a:ext cx="5186421" cy="523220"/>
              </a:xfrm>
              <a:prstGeom prst="rect">
                <a:avLst/>
              </a:prstGeom>
              <a:blipFill rotWithShape="1">
                <a:blip r:embed="rId6"/>
                <a:stretch>
                  <a:fillRect l="-2000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75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Conclusion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Frequency analysis</a:t>
            </a:r>
          </a:p>
          <a:p>
            <a:pPr lvl="1"/>
            <a:r>
              <a:rPr lang="en-US" altLang="zh-CN" dirty="0" smtClean="0"/>
              <a:t>In frequency domain, a line segment is a weighted point sample.</a:t>
            </a:r>
          </a:p>
          <a:p>
            <a:pPr lvl="1"/>
            <a:r>
              <a:rPr lang="en-US" altLang="zh-CN" dirty="0" smtClean="0"/>
              <a:t>The weight introduces anisotropy changing smoothly with the length.</a:t>
            </a:r>
          </a:p>
          <a:p>
            <a:r>
              <a:rPr lang="en-US" altLang="zh-CN" dirty="0" smtClean="0"/>
              <a:t>Sampling scheme</a:t>
            </a:r>
          </a:p>
          <a:p>
            <a:pPr lvl="1"/>
            <a:r>
              <a:rPr lang="en-US" altLang="zh-CN" dirty="0" smtClean="0"/>
              <a:t>Multiple directions</a:t>
            </a:r>
          </a:p>
          <a:p>
            <a:pPr lvl="1"/>
            <a:r>
              <a:rPr lang="en-US" altLang="zh-CN" dirty="0"/>
              <a:t>S</a:t>
            </a:r>
            <a:r>
              <a:rPr lang="en-US" altLang="zh-CN" dirty="0" smtClean="0"/>
              <a:t>amples with the same directions have Poisson disk distributed center positions in 1D (line samples) or 2D (line segment samples) space.</a:t>
            </a:r>
          </a:p>
          <a:p>
            <a:pPr lvl="1"/>
            <a:r>
              <a:rPr lang="en-US" altLang="zh-CN" dirty="0"/>
              <a:t>J</a:t>
            </a:r>
            <a:r>
              <a:rPr lang="en-US" altLang="zh-CN" dirty="0" smtClean="0"/>
              <a:t>ittering helps to reduce anisotropy of line segment sampling</a:t>
            </a:r>
          </a:p>
          <a:p>
            <a:r>
              <a:rPr lang="en-US" altLang="zh-CN" dirty="0" smtClean="0"/>
              <a:t>Extensions to high dimensional spaces and general non-point samples</a:t>
            </a:r>
          </a:p>
        </p:txBody>
      </p:sp>
    </p:spTree>
    <p:extLst>
      <p:ext uri="{BB962C8B-B14F-4D97-AF65-F5344CB8AC3E}">
        <p14:creationId xmlns:p14="http://schemas.microsoft.com/office/powerpoint/2010/main" val="214735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Future Work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Sampling with different shapes or dramatically different sizes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Different sampling rates between </a:t>
            </a:r>
            <a:r>
              <a:rPr lang="en-US" altLang="zh-CN" dirty="0"/>
              <a:t>parallel and vertical </a:t>
            </a:r>
            <a:r>
              <a:rPr lang="en-US" altLang="zh-CN" dirty="0" smtClean="0"/>
              <a:t>directions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991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Acknowledgements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5645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Reviewers for their valuable comments</a:t>
            </a:r>
          </a:p>
          <a:p>
            <a:r>
              <a:rPr lang="en-US" altLang="zh-CN" dirty="0" smtClean="0"/>
              <a:t>Stephen Lin for paper proofreading</a:t>
            </a:r>
          </a:p>
          <a:p>
            <a:r>
              <a:rPr lang="en-US" altLang="zh-CN" dirty="0" smtClean="0"/>
              <a:t>Li-Yi Wei and </a:t>
            </a:r>
            <a:r>
              <a:rPr lang="en-US" altLang="zh-CN" dirty="0" err="1" smtClean="0"/>
              <a:t>Rui</a:t>
            </a:r>
            <a:r>
              <a:rPr lang="en-US" altLang="zh-CN" dirty="0" smtClean="0"/>
              <a:t> Wang for discussions</a:t>
            </a:r>
          </a:p>
          <a:p>
            <a:r>
              <a:rPr lang="en-US" altLang="zh-CN" dirty="0" err="1" smtClean="0"/>
              <a:t>Jiawen</a:t>
            </a:r>
            <a:r>
              <a:rPr lang="en-US" altLang="zh-CN" dirty="0" smtClean="0"/>
              <a:t> Chen for sharing the code of temporal light field recon.</a:t>
            </a:r>
          </a:p>
          <a:p>
            <a:r>
              <a:rPr lang="en-US" altLang="zh-CN" dirty="0" smtClean="0"/>
              <a:t>Funding</a:t>
            </a:r>
          </a:p>
          <a:p>
            <a:pPr lvl="1"/>
            <a:r>
              <a:rPr lang="en-US" altLang="zh-CN" dirty="0" smtClean="0"/>
              <a:t>NSFC (No. 61272305) and 973 program of China (No. 2009CB320801)</a:t>
            </a:r>
          </a:p>
          <a:p>
            <a:pPr lvl="1"/>
            <a:r>
              <a:rPr lang="en-US" altLang="zh-CN" dirty="0" smtClean="0"/>
              <a:t>Knowledge Innovation Program of the Chinese Academy of Sciences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276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Thank You !</a:t>
            </a:r>
            <a:endParaRPr lang="zh-CN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44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4315</TotalTime>
  <Words>3729</Words>
  <Application>Microsoft Office PowerPoint</Application>
  <PresentationFormat>Widescreen</PresentationFormat>
  <Paragraphs>487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宋体</vt:lpstr>
      <vt:lpstr>Arial</vt:lpstr>
      <vt:lpstr>Calibri</vt:lpstr>
      <vt:lpstr>Calibri Light</vt:lpstr>
      <vt:lpstr>Cambria Math</vt:lpstr>
      <vt:lpstr>Wingdings</vt:lpstr>
      <vt:lpstr>office theme</vt:lpstr>
      <vt:lpstr>Line Segment Sampling with Blue-Noise Properties</vt:lpstr>
      <vt:lpstr>Point Sampling Applications</vt:lpstr>
      <vt:lpstr>Point Sampling with Blue-noise Properties</vt:lpstr>
      <vt:lpstr>Point Sampling with Blue-noise Properties</vt:lpstr>
      <vt:lpstr>Line Segment Sampling Applications </vt:lpstr>
      <vt:lpstr>Line Segment Sampling w/ Blue-noise Properties</vt:lpstr>
      <vt:lpstr>Current Approaches for Line Segment Sampling</vt:lpstr>
      <vt:lpstr>Our Contribution</vt:lpstr>
      <vt:lpstr>Quick Conclusion: Point Sampling</vt:lpstr>
      <vt:lpstr>Quick Conclusion: Line Segment Sampling</vt:lpstr>
      <vt:lpstr>Quick Conclusion: Line Sampling</vt:lpstr>
      <vt:lpstr>Outline</vt:lpstr>
      <vt:lpstr>Frequency Content: a Point Sample</vt:lpstr>
      <vt:lpstr>Frequency Content: a Line Sample</vt:lpstr>
      <vt:lpstr>Frequency Content: a Line Segment Sample</vt:lpstr>
      <vt:lpstr>Frequency Content: a Line Segment Sample</vt:lpstr>
      <vt:lpstr>Frequency Content: a Line Segment Sample</vt:lpstr>
      <vt:lpstr>Relationships of Frequency Content</vt:lpstr>
      <vt:lpstr>Blue-noise Sampling: Point Samples</vt:lpstr>
      <vt:lpstr>Blue-noise Sampling: Point Samples</vt:lpstr>
      <vt:lpstr>Blue-noise Sampling: Point Samples</vt:lpstr>
      <vt:lpstr>Blue-noise Sampling: Line Samples</vt:lpstr>
      <vt:lpstr>Blue-noise Sampling: Line Samples</vt:lpstr>
      <vt:lpstr>Line Sampling with Single Direction</vt:lpstr>
      <vt:lpstr>Line Sampling with Multiple Directions</vt:lpstr>
      <vt:lpstr>Blue-noise Sampling: Line Segment Samples</vt:lpstr>
      <vt:lpstr>Blue-noise Sampling: Line Segment Samples</vt:lpstr>
      <vt:lpstr>Line Segment Sampling with Single Direction</vt:lpstr>
      <vt:lpstr>Line Segment Sampling w/ Multiple Directions</vt:lpstr>
      <vt:lpstr>Applications: Image Reconstruction</vt:lpstr>
      <vt:lpstr>Applications: Image Reconstruction</vt:lpstr>
      <vt:lpstr>Applications: Motion Blur</vt:lpstr>
      <vt:lpstr>Applications: Motion Blur</vt:lpstr>
      <vt:lpstr>Applications: Depth of Field</vt:lpstr>
      <vt:lpstr>Applications: Depth of Field</vt:lpstr>
      <vt:lpstr>Applications: Temporal Light Field Recon.</vt:lpstr>
      <vt:lpstr>Applications: Temporal Light Field Recon.</vt:lpstr>
      <vt:lpstr>Applications: Temporal Light Field Recon. (refocus)</vt:lpstr>
      <vt:lpstr>Conclusion</vt:lpstr>
      <vt:lpstr>Future Work</vt:lpstr>
      <vt:lpstr>Acknowledgements</vt:lpstr>
      <vt:lpstr>Thank You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Segment Sampling with Blue-Noise Properties</dc:title>
  <dc:creator>Xin Sun (MSRA-IG)</dc:creator>
  <cp:lastModifiedBy>Xin Sun (MSRA-IG)</cp:lastModifiedBy>
  <cp:revision>294</cp:revision>
  <dcterms:created xsi:type="dcterms:W3CDTF">2013-06-29T05:27:18Z</dcterms:created>
  <dcterms:modified xsi:type="dcterms:W3CDTF">2013-07-24T21:23:46Z</dcterms:modified>
</cp:coreProperties>
</file>