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29"/>
  </p:notesMasterIdLst>
  <p:handoutMasterIdLst>
    <p:handoutMasterId r:id="rId30"/>
  </p:handoutMasterIdLst>
  <p:sldIdLst>
    <p:sldId id="447" r:id="rId2"/>
    <p:sldId id="448" r:id="rId3"/>
    <p:sldId id="449" r:id="rId4"/>
    <p:sldId id="450" r:id="rId5"/>
    <p:sldId id="451" r:id="rId6"/>
    <p:sldId id="452" r:id="rId7"/>
    <p:sldId id="453" r:id="rId8"/>
    <p:sldId id="454" r:id="rId9"/>
    <p:sldId id="455" r:id="rId10"/>
    <p:sldId id="456" r:id="rId11"/>
    <p:sldId id="445" r:id="rId12"/>
    <p:sldId id="418" r:id="rId13"/>
    <p:sldId id="422" r:id="rId14"/>
    <p:sldId id="423" r:id="rId15"/>
    <p:sldId id="425" r:id="rId16"/>
    <p:sldId id="383" r:id="rId17"/>
    <p:sldId id="381" r:id="rId18"/>
    <p:sldId id="382" r:id="rId19"/>
    <p:sldId id="294" r:id="rId20"/>
    <p:sldId id="457" r:id="rId21"/>
    <p:sldId id="304" r:id="rId22"/>
    <p:sldId id="340" r:id="rId23"/>
    <p:sldId id="341" r:id="rId24"/>
    <p:sldId id="328" r:id="rId25"/>
    <p:sldId id="320" r:id="rId26"/>
    <p:sldId id="336" r:id="rId27"/>
    <p:sldId id="305" r:id="rId28"/>
  </p:sldIdLst>
  <p:sldSz cx="7315200" cy="4114800"/>
  <p:notesSz cx="6797675" cy="9928225"/>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365125" indent="92075"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730250" indent="18415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096963" indent="274638"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462088" indent="366713"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B050"/>
    <a:srgbClr val="00CC00"/>
    <a:srgbClr val="66FFFF"/>
    <a:srgbClr val="006600"/>
    <a:srgbClr val="FF00FF"/>
    <a:srgbClr val="3E75A6"/>
    <a:srgbClr val="D26D19"/>
    <a:srgbClr val="8FA350"/>
    <a:srgbClr val="09B74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79" autoAdjust="0"/>
    <p:restoredTop sz="75955" autoAdjust="0"/>
  </p:normalViewPr>
  <p:slideViewPr>
    <p:cSldViewPr>
      <p:cViewPr varScale="1">
        <p:scale>
          <a:sx n="117" d="100"/>
          <a:sy n="117" d="100"/>
        </p:scale>
        <p:origin x="-1248" y="-72"/>
      </p:cViewPr>
      <p:guideLst>
        <p:guide orient="horz" pos="1296"/>
        <p:guide pos="2304"/>
      </p:guideLst>
    </p:cSldViewPr>
  </p:slideViewPr>
  <p:outlineViewPr>
    <p:cViewPr>
      <p:scale>
        <a:sx n="33" d="100"/>
        <a:sy n="33" d="100"/>
      </p:scale>
      <p:origin x="0" y="0"/>
    </p:cViewPr>
  </p:outlineViewPr>
  <p:notesTextViewPr>
    <p:cViewPr>
      <p:scale>
        <a:sx n="100" d="100"/>
        <a:sy n="100" d="100"/>
      </p:scale>
      <p:origin x="0" y="618"/>
    </p:cViewPr>
  </p:notesTextViewPr>
  <p:sorterViewPr>
    <p:cViewPr>
      <p:scale>
        <a:sx n="200" d="100"/>
        <a:sy n="200" d="100"/>
      </p:scale>
      <p:origin x="0" y="0"/>
    </p:cViewPr>
  </p:sorterViewPr>
  <p:notesViewPr>
    <p:cSldViewPr snapToGrid="0">
      <p:cViewPr varScale="1">
        <p:scale>
          <a:sx n="87" d="100"/>
          <a:sy n="87" d="100"/>
        </p:scale>
        <p:origin x="-1908" y="-78"/>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ea typeface="ＭＳ Ｐゴシック" pitchFamily="-112" charset="-128"/>
                <a:cs typeface="+mn-cs"/>
              </a:defRPr>
            </a:lvl1pPr>
          </a:lstStyle>
          <a:p>
            <a:pPr>
              <a:defRPr/>
            </a:pPr>
            <a:endParaRPr lang="en-US"/>
          </a:p>
        </p:txBody>
      </p:sp>
      <p:sp>
        <p:nvSpPr>
          <p:cNvPr id="24579" name="Rectangle 3"/>
          <p:cNvSpPr>
            <a:spLocks noGrp="1" noChangeArrowheads="1"/>
          </p:cNvSpPr>
          <p:nvPr>
            <p:ph type="dt" sz="quarter"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ea typeface="ＭＳ Ｐゴシック" pitchFamily="-112" charset="-128"/>
                <a:cs typeface="+mn-cs"/>
              </a:defRPr>
            </a:lvl1pPr>
          </a:lstStyle>
          <a:p>
            <a:pPr>
              <a:defRPr/>
            </a:pPr>
            <a:endParaRPr lang="en-US"/>
          </a:p>
        </p:txBody>
      </p:sp>
      <p:sp>
        <p:nvSpPr>
          <p:cNvPr id="24580" name="Rectangle 4"/>
          <p:cNvSpPr>
            <a:spLocks noGrp="1" noChangeArrowheads="1"/>
          </p:cNvSpPr>
          <p:nvPr>
            <p:ph type="ftr" sz="quarter" idx="2"/>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a typeface="ＭＳ Ｐゴシック" pitchFamily="-112" charset="-128"/>
                <a:cs typeface="+mn-cs"/>
              </a:defRPr>
            </a:lvl1pPr>
          </a:lstStyle>
          <a:p>
            <a:pPr>
              <a:defRPr/>
            </a:pPr>
            <a:endParaRPr lang="en-US"/>
          </a:p>
        </p:txBody>
      </p:sp>
      <p:sp>
        <p:nvSpPr>
          <p:cNvPr id="24581" name="Rectangle 5"/>
          <p:cNvSpPr>
            <a:spLocks noGrp="1" noChangeArrowheads="1"/>
          </p:cNvSpPr>
          <p:nvPr>
            <p:ph type="sldNum" sz="quarter" idx="3"/>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F02BA5-4795-994B-81D0-FA94910C4C1A}" type="slidenum">
              <a:rPr lang="en-US"/>
              <a:pPr/>
              <a:t>‹#›</a:t>
            </a:fld>
            <a:endParaRPr lang="en-US"/>
          </a:p>
        </p:txBody>
      </p:sp>
    </p:spTree>
    <p:extLst>
      <p:ext uri="{BB962C8B-B14F-4D97-AF65-F5344CB8AC3E}">
        <p14:creationId xmlns:p14="http://schemas.microsoft.com/office/powerpoint/2010/main" val="2211126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ea typeface="ＭＳ Ｐゴシック" pitchFamily="-112" charset="-128"/>
                <a:cs typeface="+mn-cs"/>
              </a:defRPr>
            </a:lvl1pPr>
          </a:lstStyle>
          <a:p>
            <a:pPr>
              <a:defRPr/>
            </a:pPr>
            <a:endParaRPr lang="en-US"/>
          </a:p>
        </p:txBody>
      </p:sp>
      <p:sp>
        <p:nvSpPr>
          <p:cNvPr id="51203"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ea typeface="ＭＳ Ｐゴシック" pitchFamily="-112" charset="-128"/>
                <a:cs typeface="+mn-cs"/>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1205"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06"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a typeface="ＭＳ Ｐゴシック" pitchFamily="-112" charset="-128"/>
                <a:cs typeface="+mn-cs"/>
              </a:defRPr>
            </a:lvl1pPr>
          </a:lstStyle>
          <a:p>
            <a:pPr>
              <a:defRPr/>
            </a:pPr>
            <a:endParaRPr lang="en-US"/>
          </a:p>
        </p:txBody>
      </p:sp>
      <p:sp>
        <p:nvSpPr>
          <p:cNvPr id="51207"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06F8D69-B00F-F44E-9B61-4DC184CA17F8}" type="slidenum">
              <a:rPr lang="en-US"/>
              <a:pPr/>
              <a:t>‹#›</a:t>
            </a:fld>
            <a:endParaRPr lang="en-US"/>
          </a:p>
        </p:txBody>
      </p:sp>
    </p:spTree>
    <p:extLst>
      <p:ext uri="{BB962C8B-B14F-4D97-AF65-F5344CB8AC3E}">
        <p14:creationId xmlns:p14="http://schemas.microsoft.com/office/powerpoint/2010/main" val="17349668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ＭＳ Ｐゴシック" pitchFamily="-108" charset="-128"/>
      </a:defRPr>
    </a:lvl1pPr>
    <a:lvl2pPr marL="365125"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2pPr>
    <a:lvl3pPr marL="730250"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3pPr>
    <a:lvl4pPr marL="1096963"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4pPr>
    <a:lvl5pPr marL="1462088"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5pPr>
    <a:lvl6pPr marL="1828800" algn="l" defTabSz="365760" rtl="0" eaLnBrk="1" latinLnBrk="0" hangingPunct="1">
      <a:defRPr sz="1000" kern="1200">
        <a:solidFill>
          <a:schemeClr val="tx1"/>
        </a:solidFill>
        <a:latin typeface="+mn-lt"/>
        <a:ea typeface="+mn-ea"/>
        <a:cs typeface="+mn-cs"/>
      </a:defRPr>
    </a:lvl6pPr>
    <a:lvl7pPr marL="2194560" algn="l" defTabSz="365760" rtl="0" eaLnBrk="1" latinLnBrk="0" hangingPunct="1">
      <a:defRPr sz="1000" kern="1200">
        <a:solidFill>
          <a:schemeClr val="tx1"/>
        </a:solidFill>
        <a:latin typeface="+mn-lt"/>
        <a:ea typeface="+mn-ea"/>
        <a:cs typeface="+mn-cs"/>
      </a:defRPr>
    </a:lvl7pPr>
    <a:lvl8pPr marL="2560320" algn="l" defTabSz="365760" rtl="0" eaLnBrk="1" latinLnBrk="0" hangingPunct="1">
      <a:defRPr sz="1000" kern="1200">
        <a:solidFill>
          <a:schemeClr val="tx1"/>
        </a:solidFill>
        <a:latin typeface="+mn-lt"/>
        <a:ea typeface="+mn-ea"/>
        <a:cs typeface="+mn-cs"/>
      </a:defRPr>
    </a:lvl8pPr>
    <a:lvl9pPr marL="2926080" algn="l" defTabSz="365760"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E6BAF3E-ACA0-BC47-9973-35E894746267}" type="slidenum">
              <a:rPr lang="en-US"/>
              <a:pPr eaLnBrk="1" hangingPunct="1"/>
              <a:t>1</a:t>
            </a:fld>
            <a:endParaRPr lang="en-US" dirty="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zh-CN" dirty="0" smtClean="0">
                <a:latin typeface="Arial" charset="0"/>
                <a:ea typeface="ＭＳ Ｐゴシック" charset="0"/>
                <a:cs typeface="ＭＳ Ｐゴシック" charset="0"/>
              </a:rPr>
              <a:t>In </a:t>
            </a:r>
            <a:r>
              <a:rPr lang="en-US" altLang="zh-CN" dirty="0" smtClean="0">
                <a:solidFill>
                  <a:srgbClr val="FF0000"/>
                </a:solidFill>
                <a:latin typeface="Arial" charset="0"/>
                <a:ea typeface="ＭＳ Ｐゴシック" charset="0"/>
                <a:cs typeface="ＭＳ Ｐゴシック" charset="0"/>
              </a:rPr>
              <a:t>this talk</a:t>
            </a:r>
            <a:r>
              <a:rPr lang="en-US" altLang="zh-CN" baseline="0" dirty="0" smtClean="0">
                <a:latin typeface="Arial" charset="0"/>
                <a:ea typeface="ＭＳ Ｐゴシック" charset="0"/>
                <a:cs typeface="ＭＳ Ｐゴシック" charset="0"/>
              </a:rPr>
              <a:t>, w</a:t>
            </a: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e introduce a vector texture representation called </a:t>
            </a:r>
            <a:r>
              <a:rPr lang="en-US" sz="1000" b="0" i="1" u="none" strike="noStrike" kern="1200" baseline="0" dirty="0" smtClean="0">
                <a:solidFill>
                  <a:schemeClr val="tx1"/>
                </a:solidFill>
                <a:latin typeface="Arial" pitchFamily="-108" charset="0"/>
                <a:ea typeface="ＭＳ Ｐゴシック" pitchFamily="-108" charset="-128"/>
                <a:cs typeface="ＭＳ Ｐゴシック" pitchFamily="-108" charset="-128"/>
              </a:rPr>
              <a:t>diffusion curve textures </a:t>
            </a: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for mapping diffusion curve images (DCI) onto arbitrary surfaces.</a:t>
            </a:r>
            <a:endParaRPr lang="en-US" dirty="0">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 diffusion curve image is a powerful vector graphics representation. By defining colors along a sparse set of control curves, </a:t>
            </a:r>
          </a:p>
          <a:p>
            <a:r>
              <a:rPr lang="en-US" sz="1000" b="0" i="0" u="none" strike="noStrike" kern="1200" baseline="0" dirty="0" smtClean="0">
                <a:solidFill>
                  <a:schemeClr val="tx1"/>
                </a:solidFill>
                <a:latin typeface="Arial" charset="0"/>
                <a:ea typeface="ＭＳ Ｐゴシック" charset="0"/>
                <a:cs typeface="ＭＳ Ｐゴシック" charset="0"/>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diffusion curve image generates a smooth shaded image between the curves by solving a Poisson diffusion equation.</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As with other vector graphics models, diffusion curves have a concise representation</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and provide resolution independent sharp boundaries as well as rich and smooth shading variations.</a:t>
            </a:r>
            <a:endParaRPr lang="en-US" sz="1000" b="0" i="0" u="none" strike="noStrike" kern="1200" baseline="0" dirty="0" smtClean="0">
              <a:solidFill>
                <a:schemeClr val="tx1"/>
              </a:solidFill>
              <a:latin typeface="Arial" pitchFamily="-108" charset="0"/>
              <a:ea typeface="ＭＳ Ｐゴシック" pitchFamily="-108" charset="-128"/>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3</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However, there are two challenges when we want to map a diffusion curve image onto an arbitrary mesh for rendering.</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As shown here, given the geometry mesh and the diffusion curves</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In order to obtain the DCI value mapped to a particular surface point</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full image must be synthesized by solving a Poisson equation over the grid.</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Thus, it cannot support random access of individual texture values.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endParaRP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Moreover, to preserve sharp texture boundaries in close-up views,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4</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full image needs to be reconstructed on a higher resolution grid, which leads to large computational and storage costs.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5</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sz="1000" b="0" i="0" u="none" strike="noStrike" kern="1200" baseline="0" dirty="0" smtClean="0">
                <a:solidFill>
                  <a:schemeClr val="tx1"/>
                </a:solidFill>
                <a:latin typeface="Arial" pitchFamily="-108" charset="0"/>
                <a:ea typeface="ＭＳ Ｐゴシック" pitchFamily="-108" charset="-128"/>
                <a:cs typeface="ＭＳ Ｐゴシック" charset="0"/>
              </a:rPr>
              <a:t>To address these problems, we propose a diffusion curve texture representation for efficient texture mapping,</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charset="0"/>
              </a:rPr>
              <a:t>which supports random access, while keeping its compactness and resolution independence.</a:t>
            </a:r>
            <a:endParaRPr lang="en-US" dirty="0">
              <a:latin typeface="Arial"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6</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Different from all previous methods that are based on an implicit representation defined by the </a:t>
            </a:r>
            <a:r>
              <a:rPr lang="en-US" sz="10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Possion</a:t>
            </a: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equation,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latin typeface="Arial" charset="0"/>
                <a:ea typeface="ＭＳ Ｐゴシック" charset="0"/>
                <a:cs typeface="ＭＳ Ｐゴシック" charset="0"/>
              </a:rPr>
              <a:t>[click]</a:t>
            </a:r>
          </a:p>
          <a:p>
            <a:r>
              <a:rPr lang="en-US" dirty="0" smtClean="0">
                <a:latin typeface="Arial" charset="0"/>
                <a:ea typeface="ＭＳ Ｐゴシック" charset="0"/>
                <a:cs typeface="ＭＳ Ｐゴシック" charset="0"/>
              </a:rPr>
              <a:t>our key idea is to use an</a:t>
            </a:r>
            <a:r>
              <a:rPr lang="en-US" baseline="0" dirty="0" smtClean="0">
                <a:latin typeface="Arial" charset="0"/>
                <a:ea typeface="ＭＳ Ｐゴシック" charset="0"/>
                <a:cs typeface="ＭＳ Ｐゴシック" charset="0"/>
              </a:rPr>
              <a:t> explicit representation of diffusion curve textures to avoid numerical solving of the Poisson equation on grids. </a:t>
            </a:r>
          </a:p>
          <a:p>
            <a:r>
              <a:rPr lang="en-US" baseline="0" dirty="0" smtClean="0">
                <a:latin typeface="Arial" charset="0"/>
                <a:ea typeface="ＭＳ Ｐゴシック" charset="0"/>
                <a:cs typeface="ＭＳ Ｐゴシック" charset="0"/>
              </a:rPr>
              <a:t>Specifically, we represent the diffusion curve images by Green’s kernels defined along the control curves. </a:t>
            </a:r>
          </a:p>
          <a:p>
            <a:r>
              <a:rPr lang="en-US" sz="1000" b="0" i="0" u="none" strike="noStrike" kern="1200" baseline="0" dirty="0" smtClean="0">
                <a:solidFill>
                  <a:schemeClr val="tx1"/>
                </a:solidFill>
                <a:latin typeface="Arial" charset="0"/>
                <a:ea typeface="ＭＳ Ｐゴシック" charset="0"/>
                <a:cs typeface="ＭＳ Ｐゴシック" charset="0"/>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charset="0"/>
              </a:rPr>
              <a:t>With these kernels, t</a:t>
            </a: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he texture value at any point can be solved directly from the control curves, while preserving the compactness and resolution independence of diffusion curves.</a:t>
            </a:r>
            <a:endParaRPr lang="en-US" baseline="0" dirty="0" smtClean="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7</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dirty="0" smtClean="0">
                <a:latin typeface="Arial" charset="0"/>
                <a:ea typeface="ＭＳ Ｐゴシック" charset="0"/>
                <a:cs typeface="ＭＳ Ｐゴシック" charset="0"/>
              </a:rPr>
              <a:t>Our method is related to </a:t>
            </a:r>
            <a:r>
              <a:rPr lang="en-US" baseline="0" dirty="0" smtClean="0">
                <a:latin typeface="Arial" charset="0"/>
                <a:ea typeface="ＭＳ Ｐゴシック" charset="0"/>
                <a:cs typeface="ＭＳ Ｐゴシック" charset="0"/>
              </a:rPr>
              <a:t>several previous works.</a:t>
            </a:r>
          </a:p>
          <a:p>
            <a:r>
              <a:rPr lang="en-US" baseline="0" dirty="0" smtClean="0">
                <a:latin typeface="Arial" charset="0"/>
                <a:ea typeface="ＭＳ Ｐゴシック" charset="0"/>
                <a:cs typeface="ＭＳ Ｐゴシック" charset="0"/>
              </a:rPr>
              <a:t>A number of vector representations have been proposed for images.</a:t>
            </a:r>
          </a:p>
          <a:p>
            <a:r>
              <a:rPr lang="en-US" dirty="0" smtClean="0">
                <a:latin typeface="Arial" charset="0"/>
                <a:ea typeface="ＭＳ Ｐゴシック" charset="0"/>
                <a:cs typeface="ＭＳ Ｐゴシック" charset="0"/>
              </a:rPr>
              <a:t>But it has</a:t>
            </a:r>
            <a:r>
              <a:rPr lang="en-US" baseline="0" dirty="0" smtClean="0">
                <a:latin typeface="Arial" charset="0"/>
                <a:ea typeface="ＭＳ Ｐゴシック" charset="0"/>
                <a:cs typeface="ＭＳ Ｐゴシック" charset="0"/>
              </a:rPr>
              <a:t> always been challenging to map textures with rich and smooth shading variations.</a:t>
            </a:r>
            <a:endParaRPr lang="en-US" dirty="0" smtClean="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8</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For diffusion curves specifically, different methods were proposed for efficient DCI reconstruction, </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but most of them are based on solving the Poisson equation because of the implicit representation.</a:t>
            </a:r>
          </a:p>
          <a:p>
            <a:endPar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endParaRPr>
          </a:p>
          <a:p>
            <a:pPr eaLnBrk="1" hangingPunct="1"/>
            <a:r>
              <a:rPr lang="en-US" dirty="0" smtClean="0">
                <a:latin typeface="Arial" charset="0"/>
                <a:ea typeface="ＭＳ Ｐゴシック" charset="0"/>
                <a:cs typeface="ＭＳ Ｐゴシック" charset="0"/>
              </a:rPr>
              <a:t>[click]</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Bowers et al. designed a ray tracing based approach for independent evaluation of DCI values.</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But this approach gives only an approximation to the DCI instead of an accurate solution.</a:t>
            </a:r>
            <a:endParaRPr lang="en-US" dirty="0">
              <a:latin typeface="Arial"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9</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Green’s functions have been also applied in various graphics applications, including geometry processing, translucency rendering and image editing.</a:t>
            </a:r>
          </a:p>
          <a:p>
            <a:endParaRPr lang="en-US" dirty="0" smtClean="0">
              <a:latin typeface="Arial"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10</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b="0" dirty="0" smtClean="0">
                <a:latin typeface="Arial" charset="0"/>
                <a:ea typeface="ＭＳ Ｐゴシック" charset="0"/>
                <a:cs typeface="ＭＳ Ｐゴシック" charset="0"/>
              </a:rPr>
              <a:t>Before we go</a:t>
            </a:r>
            <a:r>
              <a:rPr lang="en-US" b="0" baseline="0" dirty="0" smtClean="0">
                <a:latin typeface="Arial" charset="0"/>
                <a:ea typeface="ＭＳ Ｐゴシック" charset="0"/>
                <a:cs typeface="ＭＳ Ｐゴシック" charset="0"/>
              </a:rPr>
              <a:t> into the technical details, we first show an example of mapping a diffusion curve texture onto geometry with our method. Note that smooth variations and sharp boundaries can be obtained in real-time.</a:t>
            </a:r>
          </a:p>
          <a:p>
            <a:endParaRPr lang="en-US" b="0" baseline="0" dirty="0" smtClean="0">
              <a:latin typeface="Arial"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11</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baseline="0" dirty="0" smtClean="0">
                <a:latin typeface="Arial" charset="0"/>
                <a:ea typeface="ＭＳ Ｐゴシック" charset="0"/>
                <a:cs typeface="ＭＳ Ｐゴシック" charset="0"/>
              </a:rPr>
              <a:t>In the following, </a:t>
            </a:r>
            <a:r>
              <a:rPr lang="en-US" b="0" baseline="0" dirty="0" err="1" smtClean="0">
                <a:latin typeface="Arial" charset="0"/>
                <a:ea typeface="ＭＳ Ｐゴシック" charset="0"/>
                <a:cs typeface="ＭＳ Ｐゴシック" charset="0"/>
              </a:rPr>
              <a:t>Guofu</a:t>
            </a:r>
            <a:r>
              <a:rPr lang="en-US" b="0" baseline="0" dirty="0" smtClean="0">
                <a:latin typeface="Arial" charset="0"/>
                <a:ea typeface="ＭＳ Ｐゴシック" charset="0"/>
                <a:cs typeface="ＭＳ Ｐゴシック" charset="0"/>
              </a:rPr>
              <a:t> will introduce the technical details of our method and show more experimental results.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smtClean="0">
              <a:latin typeface="Arial" charset="0"/>
              <a:ea typeface="ＭＳ Ｐゴシック" charset="0"/>
              <a:cs typeface="ＭＳ Ｐゴシック" charset="0"/>
            </a:endParaRP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Thanks </a:t>
            </a:r>
            <a:r>
              <a:rPr lang="en-US" sz="10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Xin</a:t>
            </a:r>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As Xin just introduced, the key idea of our method is to represent diffusion curve images with weighted Green’s function based kernels along each of the control curves. With this Green’s function based representation, the image value at any position can be directly evaluated. </a:t>
            </a:r>
          </a:p>
          <a:p>
            <a:r>
              <a:rPr lang="en-US"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Meanwhile, the integration of Green’s function kernels has a closed-form solution over a rectangular region. </a:t>
            </a:r>
            <a:endParaRPr lang="en-US" i="0" dirty="0">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12</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altLang="zh-CN" baseline="0" dirty="0" smtClean="0">
                <a:latin typeface="Arial" charset="0"/>
                <a:ea typeface="ＭＳ Ｐゴシック" charset="0"/>
                <a:cs typeface="ＭＳ Ｐゴシック" charset="0"/>
              </a:rPr>
              <a:t>Given an diffusion curve image, defined by a control curve B, and the </a:t>
            </a:r>
            <a:r>
              <a:rPr lang="en-US" baseline="0" dirty="0" smtClean="0">
                <a:latin typeface="Arial" charset="0"/>
                <a:ea typeface="ＭＳ Ｐゴシック" charset="0"/>
                <a:cs typeface="ＭＳ Ｐゴシック" charset="0"/>
              </a:rPr>
              <a:t>colors </a:t>
            </a:r>
            <a:r>
              <a:rPr lang="en-US" altLang="zh-CN" baseline="0" dirty="0" err="1" smtClean="0">
                <a:latin typeface="Arial" charset="0"/>
                <a:ea typeface="ＭＳ Ｐゴシック" charset="0"/>
                <a:cs typeface="ＭＳ Ｐゴシック" charset="0"/>
              </a:rPr>
              <a:t>C</a:t>
            </a:r>
            <a:r>
              <a:rPr lang="en-US" altLang="zh-CN" baseline="-25000" dirty="0" err="1" smtClean="0">
                <a:latin typeface="Arial" charset="0"/>
                <a:ea typeface="ＭＳ Ｐゴシック" charset="0"/>
                <a:cs typeface="ＭＳ Ｐゴシック" charset="0"/>
              </a:rPr>
              <a:t>l</a:t>
            </a:r>
            <a:r>
              <a:rPr lang="en-US" altLang="zh-CN" baseline="-25000" dirty="0" smtClean="0">
                <a:latin typeface="Arial" charset="0"/>
                <a:ea typeface="ＭＳ Ｐゴシック" charset="0"/>
                <a:cs typeface="ＭＳ Ｐゴシック" charset="0"/>
              </a:rPr>
              <a:t> </a:t>
            </a:r>
            <a:r>
              <a:rPr lang="en-US" altLang="zh-CN" baseline="0" dirty="0" smtClean="0">
                <a:latin typeface="Arial" charset="0"/>
                <a:ea typeface="ＭＳ Ｐゴシック" charset="0"/>
                <a:cs typeface="ＭＳ Ｐゴシック" charset="0"/>
              </a:rPr>
              <a:t>, C</a:t>
            </a:r>
            <a:r>
              <a:rPr lang="en-US" altLang="zh-CN" baseline="-25000" dirty="0" smtClean="0">
                <a:latin typeface="Arial" charset="0"/>
                <a:ea typeface="ＭＳ Ｐゴシック" charset="0"/>
                <a:cs typeface="ＭＳ Ｐゴシック" charset="0"/>
              </a:rPr>
              <a:t>r </a:t>
            </a:r>
            <a:r>
              <a:rPr lang="en-US" baseline="0" dirty="0" smtClean="0">
                <a:latin typeface="Arial" charset="0"/>
                <a:ea typeface="ＭＳ Ｐゴシック" charset="0"/>
                <a:cs typeface="ＭＳ Ｐゴシック" charset="0"/>
              </a:rPr>
              <a:t>specified on the two sides of each control curve</a:t>
            </a:r>
            <a:endParaRPr lang="en-US" altLang="zh-CN" baseline="0" dirty="0" smtClean="0">
              <a:latin typeface="Arial" charset="0"/>
              <a:ea typeface="ＭＳ Ｐゴシック" charset="0"/>
              <a:cs typeface="ＭＳ Ｐゴシック" charset="0"/>
            </a:endParaRPr>
          </a:p>
          <a:p>
            <a:pPr eaLnBrk="1" hangingPunct="1"/>
            <a:r>
              <a:rPr lang="en-US" baseline="0" dirty="0" smtClean="0">
                <a:latin typeface="Arial" charset="0"/>
                <a:ea typeface="ＭＳ Ｐゴシック" charset="0"/>
                <a:cs typeface="ＭＳ Ｐゴシック" charset="0"/>
              </a:rPr>
              <a:t>[click]</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Arial" charset="0"/>
                <a:ea typeface="ＭＳ Ｐゴシック" charset="0"/>
                <a:cs typeface="ＭＳ Ｐゴシック" charset="0"/>
              </a:rPr>
              <a:t>We can represent it with our explicit representation derived from Green’s second identity. </a:t>
            </a:r>
            <a:endParaRPr lang="en-US" altLang="zh-CN" baseline="0" dirty="0" smtClean="0">
              <a:latin typeface="Arial" charset="0"/>
              <a:ea typeface="ＭＳ Ｐゴシック" charset="0"/>
              <a:cs typeface="ＭＳ Ｐゴシック" charset="0"/>
            </a:endParaRPr>
          </a:p>
          <a:p>
            <a:pPr eaLnBrk="1" hangingPunct="1"/>
            <a:r>
              <a:rPr lang="en-US" baseline="0" dirty="0" smtClean="0">
                <a:latin typeface="Arial" charset="0"/>
                <a:ea typeface="ＭＳ Ｐゴシック" charset="0"/>
                <a:cs typeface="ＭＳ Ｐゴシック" charset="0"/>
              </a:rPr>
              <a:t>[click]</a:t>
            </a:r>
          </a:p>
          <a:p>
            <a:pPr eaLnBrk="1" hangingPunct="1"/>
            <a:r>
              <a:rPr lang="en-US" baseline="0" dirty="0" smtClean="0">
                <a:latin typeface="Arial" charset="0"/>
                <a:ea typeface="ＭＳ Ｐゴシック" charset="0"/>
                <a:cs typeface="ＭＳ Ｐゴシック" charset="0"/>
              </a:rPr>
              <a:t>G is a Green’s function kernel, which is a log function in 2D.</a:t>
            </a:r>
          </a:p>
          <a:p>
            <a:pPr eaLnBrk="1" hangingPunct="1"/>
            <a:r>
              <a:rPr lang="en-US" baseline="0" dirty="0" smtClean="0">
                <a:latin typeface="Arial" charset="0"/>
                <a:ea typeface="ＭＳ Ｐゴシック" charset="0"/>
                <a:cs typeface="ＭＳ Ｐゴシック" charset="0"/>
              </a:rPr>
              <a:t>[click]</a:t>
            </a:r>
          </a:p>
          <a:p>
            <a:pPr eaLnBrk="1" hangingPunct="1"/>
            <a:r>
              <a:rPr lang="en-US" altLang="zh-CN" baseline="0" dirty="0" err="1" smtClean="0">
                <a:latin typeface="Arial" charset="0"/>
                <a:ea typeface="ＭＳ Ｐゴシック" charset="0"/>
                <a:cs typeface="ＭＳ Ｐゴシック" charset="0"/>
              </a:rPr>
              <a:t>G</a:t>
            </a:r>
            <a:r>
              <a:rPr lang="en-US" altLang="zh-CN" baseline="-25000" dirty="0" err="1" smtClean="0">
                <a:latin typeface="Arial" charset="0"/>
                <a:ea typeface="ＭＳ Ｐゴシック" charset="0"/>
                <a:cs typeface="ＭＳ Ｐゴシック" charset="0"/>
              </a:rPr>
              <a:t>n</a:t>
            </a:r>
            <a:r>
              <a:rPr lang="en-US" altLang="zh-CN" baseline="-25000" dirty="0" smtClean="0">
                <a:latin typeface="Arial" charset="0"/>
                <a:ea typeface="ＭＳ Ｐゴシック" charset="0"/>
                <a:cs typeface="ＭＳ Ｐゴシック" charset="0"/>
              </a:rPr>
              <a:t> </a:t>
            </a:r>
            <a:r>
              <a:rPr lang="en-US" altLang="zh-CN" i="0" baseline="0" dirty="0" smtClean="0">
                <a:latin typeface="Arial" charset="0"/>
                <a:ea typeface="ＭＳ Ｐゴシック" charset="0"/>
                <a:cs typeface="ＭＳ Ｐゴシック" charset="0"/>
              </a:rPr>
              <a:t>is the second kernel, defined by the derivative of </a:t>
            </a:r>
            <a:r>
              <a:rPr lang="en-US" altLang="zh-CN" baseline="0" dirty="0" smtClean="0">
                <a:latin typeface="Arial" charset="0"/>
                <a:ea typeface="ＭＳ Ｐゴシック" charset="0"/>
                <a:cs typeface="ＭＳ Ｐゴシック" charset="0"/>
              </a:rPr>
              <a:t>Green’s function along the </a:t>
            </a:r>
            <a:r>
              <a:rPr lang="en-US" altLang="zh-CN" dirty="0" smtClean="0">
                <a:latin typeface="Arial" charset="0"/>
                <a:ea typeface="ＭＳ Ｐゴシック" charset="0"/>
                <a:cs typeface="ＭＳ Ｐゴシック" charset="0"/>
              </a:rPr>
              <a:t>normal direction. </a:t>
            </a:r>
            <a:endParaRPr lang="en-US" altLang="zh-CN" baseline="0" dirty="0" smtClean="0">
              <a:latin typeface="Arial" charset="0"/>
              <a:ea typeface="ＭＳ Ｐゴシック" charset="0"/>
              <a:cs typeface="ＭＳ Ｐゴシック" charset="0"/>
            </a:endParaRPr>
          </a:p>
          <a:p>
            <a:pPr eaLnBrk="1" hangingPunct="1"/>
            <a:r>
              <a:rPr lang="en-US" altLang="zh-CN" dirty="0" smtClean="0">
                <a:latin typeface="Arial" charset="0"/>
                <a:ea typeface="ＭＳ Ｐゴシック" charset="0"/>
                <a:cs typeface="ＭＳ Ｐゴシック" charset="0"/>
              </a:rPr>
              <a:t>[click]</a:t>
            </a:r>
          </a:p>
          <a:p>
            <a:pPr eaLnBrk="1" hangingPunct="1"/>
            <a:r>
              <a:rPr lang="en-US" altLang="zh-CN" dirty="0" smtClean="0">
                <a:latin typeface="Arial" charset="0"/>
                <a:ea typeface="ＭＳ Ｐゴシック" charset="0"/>
                <a:cs typeface="ＭＳ Ｐゴシック" charset="0"/>
              </a:rPr>
              <a:t>W</a:t>
            </a:r>
            <a:r>
              <a:rPr lang="en-US" altLang="zh-CN" baseline="0" dirty="0" smtClean="0">
                <a:latin typeface="Arial" charset="0"/>
                <a:ea typeface="ＭＳ Ｐゴシック" charset="0"/>
                <a:cs typeface="ＭＳ Ｐゴシック" charset="0"/>
              </a:rPr>
              <a:t> and </a:t>
            </a:r>
            <a:r>
              <a:rPr lang="en-US" altLang="zh-CN" baseline="0" dirty="0" err="1" smtClean="0">
                <a:latin typeface="Arial" charset="0"/>
                <a:ea typeface="ＭＳ Ｐゴシック" charset="0"/>
                <a:cs typeface="ＭＳ Ｐゴシック" charset="0"/>
              </a:rPr>
              <a:t>Wn</a:t>
            </a:r>
            <a:r>
              <a:rPr lang="en-US" altLang="zh-CN" baseline="0" dirty="0" smtClean="0">
                <a:latin typeface="Arial" charset="0"/>
                <a:ea typeface="ＭＳ Ｐゴシック" charset="0"/>
                <a:cs typeface="ＭＳ Ｐゴシック" charset="0"/>
              </a:rPr>
              <a:t> are the weights of the Green’s function kernels.</a:t>
            </a:r>
            <a:endParaRPr lang="en-US" altLang="zh-CN" dirty="0" smtClean="0">
              <a:latin typeface="Arial" charset="0"/>
              <a:ea typeface="ＭＳ Ｐゴシック" charset="0"/>
              <a:cs typeface="ＭＳ Ｐゴシック"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Arial" charset="0"/>
                <a:ea typeface="ＭＳ Ｐゴシック" charset="0"/>
                <a:cs typeface="ＭＳ Ｐゴシック" charset="0"/>
              </a:rPr>
              <a:t>[click]</a:t>
            </a:r>
          </a:p>
          <a:p>
            <a:pPr eaLnBrk="1" hangingPunct="1"/>
            <a:r>
              <a:rPr lang="en-US" baseline="0" dirty="0" smtClean="0">
                <a:latin typeface="Arial" charset="0"/>
                <a:ea typeface="ＭＳ Ｐゴシック" charset="0"/>
                <a:cs typeface="ＭＳ Ｐゴシック" charset="0"/>
              </a:rPr>
              <a:t>Here, W and </a:t>
            </a:r>
            <a:r>
              <a:rPr lang="en-US" baseline="0" dirty="0" err="1" smtClean="0">
                <a:latin typeface="Arial" charset="0"/>
                <a:ea typeface="ＭＳ Ｐゴシック" charset="0"/>
                <a:cs typeface="ＭＳ Ｐゴシック" charset="0"/>
              </a:rPr>
              <a:t>Wn</a:t>
            </a:r>
            <a:r>
              <a:rPr lang="en-US" baseline="0" dirty="0" smtClean="0">
                <a:latin typeface="Arial" charset="0"/>
                <a:ea typeface="ＭＳ Ｐゴシック" charset="0"/>
                <a:cs typeface="ＭＳ Ｐゴシック" charset="0"/>
              </a:rPr>
              <a:t> can be directly computed through </a:t>
            </a:r>
            <a:r>
              <a:rPr lang="en-US" baseline="0" dirty="0" err="1" smtClean="0">
                <a:latin typeface="Arial" charset="0"/>
                <a:ea typeface="ＭＳ Ｐゴシック" charset="0"/>
                <a:cs typeface="ＭＳ Ｐゴシック" charset="0"/>
              </a:rPr>
              <a:t>C</a:t>
            </a:r>
            <a:r>
              <a:rPr lang="en-US" altLang="zh-CN" baseline="-25000" dirty="0" err="1" smtClean="0">
                <a:latin typeface="Arial" charset="0"/>
                <a:ea typeface="ＭＳ Ｐゴシック" charset="0"/>
                <a:cs typeface="ＭＳ Ｐゴシック" charset="0"/>
              </a:rPr>
              <a:t>l</a:t>
            </a:r>
            <a:r>
              <a:rPr lang="en-US" altLang="zh-CN" baseline="-25000" dirty="0" smtClean="0">
                <a:latin typeface="Arial" charset="0"/>
                <a:ea typeface="ＭＳ Ｐゴシック" charset="0"/>
                <a:cs typeface="ＭＳ Ｐゴシック" charset="0"/>
              </a:rPr>
              <a:t> </a:t>
            </a:r>
            <a:r>
              <a:rPr lang="en-US" baseline="0" dirty="0" smtClean="0">
                <a:latin typeface="Arial" charset="0"/>
                <a:ea typeface="ＭＳ Ｐゴシック" charset="0"/>
                <a:cs typeface="ＭＳ Ｐゴシック" charset="0"/>
              </a:rPr>
              <a:t>and </a:t>
            </a:r>
            <a:r>
              <a:rPr lang="en-US" altLang="zh-CN" baseline="0" dirty="0" smtClean="0">
                <a:latin typeface="Arial" charset="0"/>
                <a:ea typeface="ＭＳ Ｐゴシック" charset="0"/>
                <a:cs typeface="ＭＳ Ｐゴシック" charset="0"/>
              </a:rPr>
              <a:t>C</a:t>
            </a:r>
            <a:r>
              <a:rPr lang="en-US" altLang="zh-CN" baseline="-25000" dirty="0" smtClean="0">
                <a:latin typeface="Arial" charset="0"/>
                <a:ea typeface="ＭＳ Ｐゴシック" charset="0"/>
                <a:cs typeface="ＭＳ Ｐゴシック" charset="0"/>
              </a:rPr>
              <a:t>r</a:t>
            </a:r>
            <a:r>
              <a:rPr lang="en-US" altLang="zh-CN" baseline="0" dirty="0" smtClean="0">
                <a:latin typeface="Arial" charset="0"/>
                <a:ea typeface="ＭＳ Ｐゴシック" charset="0"/>
                <a:cs typeface="ＭＳ Ｐゴシック" charset="0"/>
              </a:rPr>
              <a:t>.</a:t>
            </a:r>
            <a:endParaRPr lang="en-US" dirty="0">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13</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baseline="0" dirty="0" smtClean="0">
                <a:latin typeface="Arial" charset="0"/>
                <a:ea typeface="ＭＳ Ｐゴシック" charset="0"/>
                <a:cs typeface="ＭＳ Ｐゴシック" charset="0"/>
              </a:rPr>
              <a:t>Based on this explicit representation, we can directly solve for the </a:t>
            </a:r>
            <a:r>
              <a:rPr lang="en-US" altLang="zh-CN" baseline="0" dirty="0" smtClean="0">
                <a:latin typeface="Arial" charset="0"/>
                <a:ea typeface="ＭＳ Ｐゴシック" charset="0"/>
                <a:cs typeface="ＭＳ Ｐゴシック" charset="0"/>
              </a:rPr>
              <a:t>texture value </a:t>
            </a:r>
            <a:r>
              <a:rPr lang="en-US" altLang="zh-CN" baseline="0" dirty="0" smtClean="0">
                <a:latin typeface="Arial" charset="0"/>
                <a:ea typeface="ＭＳ Ｐゴシック" charset="0"/>
                <a:cs typeface="ＭＳ Ｐゴシック" charset="0"/>
              </a:rPr>
              <a:t>at any position from the control curves.</a:t>
            </a:r>
          </a:p>
          <a:p>
            <a:r>
              <a:rPr lang="en-US" altLang="zh-CN" baseline="0" dirty="0" smtClean="0">
                <a:latin typeface="Arial" charset="0"/>
                <a:ea typeface="ＭＳ Ｐゴシック" charset="0"/>
                <a:cs typeface="ＭＳ Ｐゴシック" charset="0"/>
              </a:rPr>
              <a:t>For example, given a point x in the image,</a:t>
            </a:r>
          </a:p>
          <a:p>
            <a:r>
              <a:rPr lang="en-US" altLang="zh-CN" baseline="0" dirty="0" smtClean="0">
                <a:latin typeface="Arial" charset="0"/>
                <a:ea typeface="ＭＳ Ｐゴシック" charset="0"/>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Its value is determined by the two Green’s function based kernels G and Gn.</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[click]</a:t>
            </a:r>
          </a:p>
          <a:p>
            <a:r>
              <a:rPr lang="en-US" altLang="zh-CN" baseline="0" dirty="0" smtClean="0">
                <a:latin typeface="Arial" charset="0"/>
                <a:ea typeface="ＭＳ Ｐゴシック" charset="0"/>
                <a:cs typeface="ＭＳ Ｐゴシック" charset="0"/>
              </a:rPr>
              <a:t>First, we compute a weighted contribution to x of these two kernels defined at each point along the control curve. </a:t>
            </a:r>
          </a:p>
          <a:p>
            <a:r>
              <a:rPr lang="en-US" altLang="zh-CN" baseline="0" dirty="0" smtClean="0">
                <a:latin typeface="Arial" charset="0"/>
                <a:ea typeface="ＭＳ Ｐゴシック" charset="0"/>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Here we visualize the profiles of these two kernels, with red indicating positive values, while blue indicates negative values.</a:t>
            </a:r>
          </a:p>
          <a:p>
            <a:r>
              <a:rPr lang="en-US" altLang="zh-CN" baseline="0" dirty="0" smtClean="0">
                <a:latin typeface="Arial" charset="0"/>
                <a:ea typeface="ＭＳ Ｐゴシック" charset="0"/>
                <a:cs typeface="ＭＳ Ｐゴシック" charset="0"/>
              </a:rPr>
              <a:t>[click]</a:t>
            </a:r>
          </a:p>
          <a:p>
            <a:r>
              <a:rPr lang="en-US" altLang="zh-CN" baseline="0" dirty="0" smtClean="0">
                <a:latin typeface="Arial" charset="0"/>
                <a:ea typeface="ＭＳ Ｐゴシック" charset="0"/>
                <a:cs typeface="ＭＳ Ｐゴシック" charset="0"/>
              </a:rPr>
              <a:t>Then, we integrate the contributions along the control curve.</a:t>
            </a:r>
          </a:p>
          <a:p>
            <a:r>
              <a:rPr lang="en-US" altLang="zh-CN" baseline="0" dirty="0" smtClean="0">
                <a:latin typeface="Arial" charset="0"/>
                <a:ea typeface="ＭＳ Ｐゴシック" charset="0"/>
                <a:cs typeface="ＭＳ Ｐゴシック" charset="0"/>
              </a:rPr>
              <a:t>[click]</a:t>
            </a:r>
          </a:p>
          <a:p>
            <a:r>
              <a:rPr lang="en-US" altLang="zh-CN" baseline="0" dirty="0" smtClean="0">
                <a:latin typeface="Arial" charset="0"/>
                <a:ea typeface="ＭＳ Ｐゴシック" charset="0"/>
                <a:cs typeface="ＭＳ Ｐゴシック" charset="0"/>
              </a:rPr>
              <a:t>To get the final result.</a:t>
            </a:r>
          </a:p>
          <a:p>
            <a:endParaRPr lang="en-US" altLang="zh-CN" baseline="0" dirty="0" smtClean="0">
              <a:latin typeface="Arial" charset="0"/>
              <a:ea typeface="ＭＳ Ｐゴシック" charset="0"/>
              <a:cs typeface="ＭＳ Ｐゴシック" charset="0"/>
            </a:endParaRPr>
          </a:p>
          <a:p>
            <a:r>
              <a:rPr lang="en-US" altLang="zh-CN" baseline="0" dirty="0" smtClean="0">
                <a:latin typeface="Arial" charset="0"/>
                <a:ea typeface="ＭＳ Ｐゴシック" charset="0"/>
                <a:cs typeface="ＭＳ Ｐゴシック" charset="0"/>
              </a:rPr>
              <a:t>In this way</a:t>
            </a:r>
            <a:r>
              <a:rPr lang="en-US" altLang="zh-CN" baseline="0" smtClean="0">
                <a:latin typeface="Arial" charset="0"/>
                <a:ea typeface="ＭＳ Ｐゴシック" charset="0"/>
                <a:cs typeface="ＭＳ Ｐゴシック" charset="0"/>
              </a:rPr>
              <a:t>, </a:t>
            </a:r>
            <a:r>
              <a:rPr lang="en-US" altLang="zh-CN" baseline="0" smtClean="0">
                <a:latin typeface="Arial" charset="0"/>
                <a:ea typeface="ＭＳ Ｐゴシック" charset="0"/>
                <a:cs typeface="ＭＳ Ｐゴシック" charset="0"/>
              </a:rPr>
              <a:t> we can </a:t>
            </a:r>
            <a:r>
              <a:rPr lang="en-US" altLang="zh-CN" baseline="0" dirty="0" smtClean="0">
                <a:latin typeface="Arial" charset="0"/>
                <a:ea typeface="ＭＳ Ｐゴシック" charset="0"/>
                <a:cs typeface="ＭＳ Ｐゴシック" charset="0"/>
              </a:rPr>
              <a:t>evaluate the texture value at any position independently.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14</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baseline="0" dirty="0" smtClean="0">
                <a:latin typeface="Arial" charset="0"/>
                <a:ea typeface="ＭＳ Ｐゴシック" charset="0"/>
                <a:cs typeface="ＭＳ Ｐゴシック" charset="0"/>
              </a:rPr>
              <a:t>For anti-aliased rendering, the integral of texture values over a rectangular region needs to be computed instead of an individual point.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To accomplish this, we compute the contribution of these two kernels to a rectangle by integrating </a:t>
            </a:r>
            <a:r>
              <a:rPr lang="en-US" altLang="zh-CN" baseline="0" dirty="0" err="1" smtClean="0">
                <a:latin typeface="Arial" charset="0"/>
                <a:ea typeface="ＭＳ Ｐゴシック" charset="0"/>
                <a:cs typeface="ＭＳ Ｐゴシック" charset="0"/>
              </a:rPr>
              <a:t>Fg</a:t>
            </a:r>
            <a:r>
              <a:rPr lang="en-US" altLang="zh-CN" baseline="0" dirty="0" smtClean="0">
                <a:latin typeface="Arial" charset="0"/>
                <a:ea typeface="ＭＳ Ｐゴシック" charset="0"/>
                <a:cs typeface="ＭＳ Ｐゴシック" charset="0"/>
              </a:rPr>
              <a:t> and </a:t>
            </a:r>
            <a:r>
              <a:rPr lang="en-US" altLang="zh-CN" baseline="0" dirty="0" err="1" smtClean="0">
                <a:latin typeface="Arial" charset="0"/>
                <a:ea typeface="ＭＳ Ｐゴシック" charset="0"/>
                <a:cs typeface="ＭＳ Ｐゴシック" charset="0"/>
              </a:rPr>
              <a:t>Fgn</a:t>
            </a:r>
            <a:r>
              <a:rPr lang="en-US" altLang="zh-CN" baseline="0" dirty="0" smtClean="0">
                <a:latin typeface="Arial" charset="0"/>
                <a:ea typeface="ＭＳ Ｐゴシック" charset="0"/>
                <a:cs typeface="ＭＳ Ｐゴシック"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latin typeface="Arial" charset="0"/>
                <a:ea typeface="ＭＳ Ｐゴシック" charset="0"/>
                <a:cs typeface="ＭＳ Ｐゴシック" charset="0"/>
              </a:rPr>
              <a:t>and then again integrate the contributions along the control curves.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15</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key advantage of our new representation is that the integration of these two kernels over a rectangular region has a closed-form solution.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As a result, the computational cost is constant for different size and orientation of regions.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Meanwhile, regardless of whether a region includes a control curve or not, our method can use the same closed form solution to compute its value.</a:t>
            </a:r>
            <a:endParaRPr lang="en-US" altLang="zh-CN" baseline="0" dirty="0" smtClean="0">
              <a:latin typeface="Arial" charset="0"/>
              <a:ea typeface="ＭＳ Ｐゴシック" charset="0"/>
              <a:cs typeface="ＭＳ Ｐゴシック" charset="0"/>
            </a:endParaRPr>
          </a:p>
          <a:p>
            <a:endParaRPr lang="en-US" altLang="zh-CN" dirty="0">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16</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baseline="0" dirty="0" smtClean="0">
                <a:latin typeface="Arial" charset="0"/>
                <a:ea typeface="ＭＳ Ｐゴシック" charset="0"/>
                <a:cs typeface="ＭＳ Ｐゴシック" charset="0"/>
              </a:rPr>
              <a:t>In summary, our method can efficiently map diffusion curve textures onto arbitrary surfaces. As shown here,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Given a geometry mesh and diffusion curve texture, </a:t>
            </a:r>
          </a:p>
          <a:p>
            <a:r>
              <a:rPr lang="en-US" altLang="zh-CN" baseline="0" dirty="0" smtClean="0">
                <a:latin typeface="Arial" charset="0"/>
                <a:ea typeface="ＭＳ Ｐゴシック" charset="0"/>
                <a:cs typeface="ＭＳ Ｐゴシック" charset="0"/>
              </a:rPr>
              <a:t>[</a:t>
            </a:r>
            <a:r>
              <a:rPr lang="en-US" altLang="zh-CN" baseline="0" dirty="0" smtClean="0">
                <a:latin typeface="Arial" charset="0"/>
                <a:ea typeface="ＭＳ Ｐゴシック" charset="0"/>
                <a:cs typeface="ＭＳ Ｐゴシック" charset="0"/>
              </a:rPr>
              <a:t>click] To </a:t>
            </a:r>
            <a:r>
              <a:rPr lang="en-US" altLang="zh-CN" baseline="0" dirty="0" smtClean="0">
                <a:latin typeface="Arial" charset="0"/>
                <a:ea typeface="ＭＳ Ｐゴシック" charset="0"/>
                <a:cs typeface="ＭＳ Ｐゴシック" charset="0"/>
              </a:rPr>
              <a:t>find the texture value of a pixel, </a:t>
            </a:r>
          </a:p>
          <a:p>
            <a:r>
              <a:rPr lang="en-US" altLang="zh-CN" baseline="0" dirty="0" smtClean="0">
                <a:latin typeface="Arial" charset="0"/>
                <a:ea typeface="ＭＳ Ｐゴシック" charset="0"/>
                <a:cs typeface="ＭＳ Ｐゴシック" charset="0"/>
              </a:rPr>
              <a:t>[</a:t>
            </a:r>
            <a:r>
              <a:rPr lang="en-US" altLang="zh-CN" baseline="0" dirty="0" smtClean="0">
                <a:latin typeface="Arial" charset="0"/>
                <a:ea typeface="ＭＳ Ｐゴシック" charset="0"/>
                <a:cs typeface="ＭＳ Ｐゴシック" charset="0"/>
              </a:rPr>
              <a:t>click] We </a:t>
            </a:r>
            <a:r>
              <a:rPr lang="en-US" altLang="zh-CN" baseline="0" dirty="0" smtClean="0">
                <a:latin typeface="Arial" charset="0"/>
                <a:ea typeface="ＭＳ Ｐゴシック" charset="0"/>
                <a:cs typeface="ＭＳ Ｐゴシック" charset="0"/>
              </a:rPr>
              <a:t>map the pixel to its texture area in texture space, and use a rectangular region to approximate this area.</a:t>
            </a:r>
          </a:p>
          <a:p>
            <a:r>
              <a:rPr lang="en-US" altLang="zh-CN" baseline="0" dirty="0" smtClean="0">
                <a:latin typeface="Arial" charset="0"/>
                <a:ea typeface="ＭＳ Ｐゴシック" charset="0"/>
                <a:cs typeface="ＭＳ Ｐゴシック" charset="0"/>
              </a:rPr>
              <a:t>[</a:t>
            </a:r>
            <a:r>
              <a:rPr lang="en-US" altLang="zh-CN" baseline="0" dirty="0" smtClean="0">
                <a:latin typeface="Arial" charset="0"/>
                <a:ea typeface="ＭＳ Ｐゴシック" charset="0"/>
                <a:cs typeface="ＭＳ Ｐゴシック" charset="0"/>
              </a:rPr>
              <a:t>click] Then</a:t>
            </a:r>
            <a:r>
              <a:rPr lang="en-US" altLang="zh-CN" baseline="0" dirty="0" smtClean="0">
                <a:latin typeface="Arial" charset="0"/>
                <a:ea typeface="ＭＳ Ｐゴシック" charset="0"/>
                <a:cs typeface="ＭＳ Ｐゴシック" charset="0"/>
              </a:rPr>
              <a:t>, we evaluate the texture value of this region by integrating along the control curves, </a:t>
            </a:r>
          </a:p>
          <a:p>
            <a:r>
              <a:rPr lang="en-US" altLang="zh-CN" baseline="0" dirty="0" smtClean="0">
                <a:latin typeface="Arial" charset="0"/>
                <a:ea typeface="ＭＳ Ｐゴシック" charset="0"/>
                <a:cs typeface="ＭＳ Ｐゴシック" charset="0"/>
              </a:rPr>
              <a:t>[</a:t>
            </a:r>
            <a:r>
              <a:rPr lang="en-US" altLang="zh-CN" baseline="0" dirty="0" smtClean="0">
                <a:latin typeface="Arial" charset="0"/>
                <a:ea typeface="ＭＳ Ｐゴシック" charset="0"/>
                <a:cs typeface="ＭＳ Ｐゴシック" charset="0"/>
              </a:rPr>
              <a:t>click] and obtain </a:t>
            </a:r>
            <a:r>
              <a:rPr lang="en-US" altLang="zh-CN" baseline="0" dirty="0" smtClean="0">
                <a:latin typeface="Arial" charset="0"/>
                <a:ea typeface="ＭＳ Ｐゴシック" charset="0"/>
                <a:cs typeface="ＭＳ Ｐゴシック" charset="0"/>
              </a:rPr>
              <a:t>the texture value of the pixel.</a:t>
            </a:r>
          </a:p>
          <a:p>
            <a:r>
              <a:rPr lang="en-US" altLang="zh-CN" baseline="0" dirty="0" smtClean="0">
                <a:latin typeface="Arial" charset="0"/>
                <a:ea typeface="ＭＳ Ｐゴシック" charset="0"/>
                <a:cs typeface="ＭＳ Ｐゴシック" charset="0"/>
              </a:rPr>
              <a:t>[</a:t>
            </a:r>
            <a:r>
              <a:rPr lang="en-US" altLang="zh-CN" baseline="0" dirty="0" smtClean="0">
                <a:latin typeface="Arial" charset="0"/>
                <a:ea typeface="ＭＳ Ｐゴシック" charset="0"/>
                <a:cs typeface="ＭＳ Ｐゴシック" charset="0"/>
              </a:rPr>
              <a:t>click] For </a:t>
            </a:r>
            <a:r>
              <a:rPr lang="en-US" altLang="zh-CN" baseline="0" dirty="0" smtClean="0">
                <a:latin typeface="Arial" charset="0"/>
                <a:ea typeface="ＭＳ Ｐゴシック" charset="0"/>
                <a:cs typeface="ＭＳ Ｐゴシック" charset="0"/>
              </a:rPr>
              <a:t>all pixels, we compute their texture values in the same way. </a:t>
            </a:r>
          </a:p>
          <a:p>
            <a:r>
              <a:rPr lang="en-US" altLang="zh-CN" baseline="0" dirty="0" smtClean="0">
                <a:latin typeface="Arial" charset="0"/>
                <a:ea typeface="ＭＳ Ｐゴシック" charset="0"/>
                <a:cs typeface="ＭＳ Ｐゴシック" charset="0"/>
              </a:rPr>
              <a:t>[</a:t>
            </a:r>
            <a:r>
              <a:rPr lang="en-US" altLang="zh-CN" baseline="0" dirty="0" smtClean="0">
                <a:latin typeface="Arial" charset="0"/>
                <a:ea typeface="ＭＳ Ｐゴシック" charset="0"/>
                <a:cs typeface="ＭＳ Ｐゴシック" charset="0"/>
              </a:rPr>
              <a:t>click] The </a:t>
            </a:r>
            <a:r>
              <a:rPr lang="en-US" altLang="zh-CN" baseline="0" dirty="0" smtClean="0">
                <a:latin typeface="Arial" charset="0"/>
                <a:ea typeface="ＭＳ Ｐゴシック" charset="0"/>
                <a:cs typeface="ＭＳ Ｐゴシック" charset="0"/>
              </a:rPr>
              <a:t>integral along the control curves is computed by using a sampling scheme, which will introduce a large number of samples if we use dense uniform sampling rate.</a:t>
            </a:r>
          </a:p>
          <a:p>
            <a:r>
              <a:rPr lang="en-US" altLang="zh-CN" baseline="0" dirty="0" smtClean="0">
                <a:latin typeface="Arial" charset="0"/>
                <a:ea typeface="ＭＳ Ｐゴシック" charset="0"/>
                <a:cs typeface="ＭＳ Ｐゴシック" charset="0"/>
              </a:rPr>
              <a:t>So even this solution provides a uniform way to render diffusion curve textures over a mesh, the computational cost goes up quickly as the length and number of control curves increases. Therefore, we use an adaptive sampling and curve culling scheme to further speed up the rendering.</a:t>
            </a:r>
            <a:endParaRPr lang="en-US" altLang="zh-CN" dirty="0">
              <a:latin typeface="Arial"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17</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Instead of uniformly sampling the control curves, we determine the </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sampling rate of curves based on the relative error of the evaluation.</a:t>
            </a:r>
          </a:p>
          <a:p>
            <a:r>
              <a:rPr lang="en-US" altLang="zh-CN" dirty="0" smtClean="0">
                <a:latin typeface="Arial" charset="0"/>
                <a:ea typeface="ＭＳ Ｐゴシック" charset="0"/>
                <a:cs typeface="ＭＳ Ｐゴシック" charset="0"/>
              </a:rPr>
              <a:t>This </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adaptive sampling scheme greatly reduces the sampling rate while maintaining rendering quality similar to that of dense uniform sampling.</a:t>
            </a:r>
          </a:p>
          <a:p>
            <a:endParaRPr lang="en-US" altLang="zh-CN" dirty="0">
              <a:latin typeface="Arial"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18</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Moreover, control curves are culled when they cannot contribute to the texture values within a given region. As shown here, </a:t>
            </a:r>
            <a:endPar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endParaRP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In the left image, the blue control curves are enclosed by the red, so they do not contribute to image values beyond outer curves and can be culled.</a:t>
            </a:r>
          </a:p>
          <a:p>
            <a:endPar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endParaRP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In the right image, the region enclosed within the red control curve is unaffected by outer curves. So we can cull outer curves for this region.</a:t>
            </a:r>
            <a:endPar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endParaRPr>
          </a:p>
          <a:p>
            <a:endParaRPr lang="en-US" altLang="zh-CN" dirty="0">
              <a:latin typeface="Arial"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19</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Here is a performance comparison of acceleration schemes.</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rendering cost of uniform sampling is expensive. The adaptive sampling scheme provides a 50 times speedup over uniform sampling, while the curve culling scheme further improves the rendering speed by two orders of magnitude.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Note that both acceleration schemes are based on the explicit representation proposed in our paper. </a:t>
            </a:r>
            <a:endParaRPr lang="en-US" b="1" dirty="0">
              <a:latin typeface="Arial"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20</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We implemented our algorithm on GPU.</a:t>
            </a:r>
          </a:p>
          <a:p>
            <a:r>
              <a:rPr lang="en-US" altLang="zh-CN" dirty="0" smtClean="0">
                <a:latin typeface="Arial" charset="0"/>
                <a:ea typeface="ＭＳ Ｐゴシック" charset="0"/>
                <a:cs typeface="ＭＳ Ｐゴシック" charset="0"/>
              </a:rPr>
              <a:t>The</a:t>
            </a:r>
            <a:r>
              <a:rPr lang="en-US" altLang="zh-CN" baseline="0" dirty="0" smtClean="0">
                <a:latin typeface="Arial" charset="0"/>
                <a:ea typeface="ＭＳ Ｐゴシック" charset="0"/>
                <a:cs typeface="ＭＳ Ｐゴシック" charset="0"/>
              </a:rPr>
              <a:t> texture with up to 37 thousand curves only </a:t>
            </a:r>
            <a:r>
              <a:rPr lang="en-US" altLang="zh-CN" baseline="0" dirty="0" smtClean="0">
                <a:latin typeface="Arial" charset="0"/>
                <a:ea typeface="ＭＳ Ｐゴシック" charset="0"/>
                <a:cs typeface="ＭＳ Ｐゴシック" charset="0"/>
              </a:rPr>
              <a:t>needs </a:t>
            </a:r>
            <a:r>
              <a:rPr lang="en-US" altLang="zh-CN" baseline="0" dirty="0" smtClean="0">
                <a:latin typeface="Arial" charset="0"/>
                <a:ea typeface="ＭＳ Ｐゴシック" charset="0"/>
                <a:cs typeface="ＭＳ Ｐゴシック" charset="0"/>
              </a:rPr>
              <a:t>3 Mega bytes storage.</a:t>
            </a:r>
            <a:endParaRPr lang="en-US" altLang="zh-CN" baseline="0" dirty="0">
              <a:latin typeface="Arial" charset="0"/>
              <a:ea typeface="ＭＳ Ｐゴシック" charset="0"/>
              <a:cs typeface="ＭＳ Ｐゴシック" charset="0"/>
            </a:endParaRPr>
          </a:p>
          <a:p>
            <a:r>
              <a:rPr lang="en-US" altLang="zh-CN" baseline="0" dirty="0" smtClean="0">
                <a:latin typeface="Arial" charset="0"/>
                <a:ea typeface="ＭＳ Ｐゴシック" charset="0"/>
                <a:cs typeface="ＭＳ Ｐゴシック" charset="0"/>
              </a:rPr>
              <a:t>It can still be rendered in real time with the resolution of 800 by 600.</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21</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Here we show a comparison of sharp boundaries in close-up views.</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Our method maintains the resolution independence of diffusion curve images and preserves the sharp boundaries of the texture pattern in close-up views.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By contrast, the results rendered from this high-resolution raster texture cannot maintain the sharp boundaries in the most close-up view.</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22</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This video compares rendering results generated by our method and anti-aliased results under zoomed-out views. Here anti-aliased results are rendered from a </a:t>
            </a:r>
            <a:r>
              <a:rPr lang="en-US" altLang="zh-CN" sz="10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mipmap</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raster texture.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Our method generates results similar to the conventional </a:t>
            </a:r>
            <a:r>
              <a:rPr lang="en-US" altLang="zh-CN" sz="10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mipmap</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solution.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However, our method is based on a compact vector representation, and does not need to reconstruct a </a:t>
            </a:r>
            <a:r>
              <a:rPr lang="en-US" altLang="zh-CN" sz="10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mipmap</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a:t>
            </a:r>
            <a:endParaRPr lang="en-US" altLang="zh-CN" dirty="0">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23</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In this video, the color variations at different scales are effectively rendered by our method.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Note that the subtle shading details in the diffusion curve texture are well preserved.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For the parent model, our method conveys the natural color variations and sharp boundaries of </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wood. </a:t>
            </a:r>
            <a:endPar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endParaRP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For the dragon model, the geometric shapes and texture patterns are both complicated, which makes it a challenge for existing diffusion curve rendering methods</a:t>
            </a:r>
            <a:r>
              <a:rPr lang="da-DK"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t>
            </a:r>
            <a:endParaRPr lang="en-US" altLang="zh-CN" sz="1000" b="0" i="0" u="none" strike="noStrike" kern="1200" baseline="0" dirty="0" smtClean="0">
              <a:solidFill>
                <a:schemeClr val="tx1"/>
              </a:solidFill>
              <a:latin typeface="Arial" pitchFamily="-108" charset="0"/>
              <a:ea typeface="ＭＳ Ｐゴシック" pitchFamily="-107" charset="-128"/>
              <a:cs typeface="ＭＳ Ｐゴシック" pitchFamily="-107"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24</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zh-CN" dirty="0" smtClean="0"/>
              <a:t>In conclusion, w</a:t>
            </a: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e presented diffusion curve textures based on Green’s functions for anti-aliased texture mapping of diffusion curve images. </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Our technique yields exact reconstructions of DCIs, and our GPU implementation provides real-time rendering performance.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25</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kern="1200" dirty="0" smtClean="0">
                <a:solidFill>
                  <a:schemeClr val="tx1"/>
                </a:solidFill>
                <a:effectLst/>
                <a:latin typeface="Arial" charset="0"/>
                <a:ea typeface="ＭＳ Ｐゴシック" pitchFamily="-108" charset="-128"/>
                <a:cs typeface="ＭＳ Ｐゴシック" pitchFamily="-108" charset="-128"/>
              </a:rPr>
              <a:t>Here we point out some possible directions for future work:</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Our method needs a preprocess to convert a diffusion curve image to our representation for determining the weights.</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We would like to speed up this preprocess to enable authoring and editing while rendering in real time.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effectLst/>
                <a:latin typeface="Arial" charset="0"/>
                <a:ea typeface="ＭＳ Ｐゴシック" pitchFamily="-108" charset="-128"/>
                <a:cs typeface="ＭＳ Ｐゴシック" pitchFamily="-108" charset="-128"/>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Another is to further speed up the rendering algorithm to use our method for large scale rendering or desktop with limited computational resources.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A third direction is to extend our framework to other differential operators that may be used in vector image creation.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charset="0"/>
              </a:rPr>
              <a:t>[click]</a:t>
            </a:r>
          </a:p>
          <a:p>
            <a:r>
              <a:rPr lang="en-US" altLang="zh-CN" sz="10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Diffusion surfaces are another interesting extension, as Green’s function kernels can be derived similarly for them.</a:t>
            </a:r>
            <a:endParaRPr lang="en-US" altLang="zh-CN" i="0" dirty="0">
              <a:latin typeface="Arial"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26</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000" kern="1200" dirty="0" smtClean="0">
                <a:solidFill>
                  <a:schemeClr val="tx1"/>
                </a:solidFill>
                <a:effectLst/>
                <a:latin typeface="Arial" charset="0"/>
                <a:ea typeface="ＭＳ Ｐゴシック" pitchFamily="-108" charset="-128"/>
                <a:cs typeface="ＭＳ Ｐゴシック" pitchFamily="-108" charset="-128"/>
              </a:rPr>
              <a:t>We would like to thank many people for their valuable help in</a:t>
            </a:r>
            <a:r>
              <a:rPr lang="en-US" altLang="zh-CN" sz="1000" kern="1200" baseline="0" dirty="0" smtClean="0">
                <a:solidFill>
                  <a:schemeClr val="tx1"/>
                </a:solidFill>
                <a:effectLst/>
                <a:latin typeface="Arial" charset="0"/>
                <a:ea typeface="ＭＳ Ｐゴシック" pitchFamily="-108" charset="-128"/>
                <a:cs typeface="ＭＳ Ｐゴシック" pitchFamily="-108" charset="-128"/>
              </a:rPr>
              <a:t> this paper</a:t>
            </a:r>
            <a:r>
              <a:rPr lang="en-US" altLang="zh-CN" sz="1000" kern="1200" dirty="0" smtClean="0">
                <a:solidFill>
                  <a:schemeClr val="tx1"/>
                </a:solidFill>
                <a:effectLst/>
                <a:latin typeface="Arial" charset="0"/>
                <a:ea typeface="ＭＳ Ｐゴシック" pitchFamily="-108" charset="-128"/>
                <a:cs typeface="ＭＳ Ｐゴシック" pitchFamily="-108" charset="-128"/>
              </a:rPr>
              <a:t>.</a:t>
            </a:r>
          </a:p>
          <a:p>
            <a:endParaRPr lang="en-US" i="0" dirty="0">
              <a:latin typeface="Arial"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54006BF-5AAA-BA40-916A-BA236154628C}" type="slidenum">
              <a:rPr lang="en-US"/>
              <a:pPr eaLnBrk="1" hangingPunct="1"/>
              <a:t>27</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Thank</a:t>
            </a:r>
            <a:r>
              <a:rPr lang="en-US" altLang="zh-CN" baseline="0" dirty="0" smtClean="0"/>
              <a:t> you </a:t>
            </a:r>
            <a:r>
              <a:rPr lang="en-US" altLang="zh-CN" dirty="0" smtClean="0"/>
              <a:t>for your attention.</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Volumes/eGo/S2012/PowerPoint:Keynote/S2012%20PPT:KEY/PP_Files/PP_03_Footer.jpg" TargetMode="External"/><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localhost/Volumes/eGo/S2012/PowerPoint:Keynote/S2012%20PPT:KEY/PP_Files/PP_04_Header.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eGo/S2012/PowerPoint:Keynote/S2012%20PPT:KEY/PP_Files/PP_04_Header.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0"/>
            <a:ext cx="7315200" cy="411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P_03_Footer.jpg" descr="/Volumes/eGo/S2012/PowerPoint:Keynote/S2012 PPT:KEY/PP_Files/PP_03_Footer.jpg"/>
          <p:cNvPicPr>
            <a:picLocks noChangeAspect="1"/>
          </p:cNvPicPr>
          <p:nvPr userDrawn="1"/>
        </p:nvPicPr>
        <p:blipFill>
          <a:blip r:embed="rId2" r:link="rId3"/>
          <a:stretch>
            <a:fillRect/>
          </a:stretch>
        </p:blipFill>
        <p:spPr>
          <a:xfrm>
            <a:off x="0" y="3429000"/>
            <a:ext cx="7315200" cy="582930"/>
          </a:xfrm>
          <a:prstGeom prst="rect">
            <a:avLst/>
          </a:prstGeom>
        </p:spPr>
      </p:pic>
    </p:spTree>
    <p:extLst>
      <p:ext uri="{BB962C8B-B14F-4D97-AF65-F5344CB8AC3E}">
        <p14:creationId xmlns:p14="http://schemas.microsoft.com/office/powerpoint/2010/main" val="395065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0" y="0"/>
            <a:ext cx="7315200" cy="411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P_04_Header.jpg" descr="/Volumes/eGo/S2012/PowerPoint:Keynote/S2012 PPT:KEY/PP_Files/PP_04_Header.jpg"/>
          <p:cNvPicPr>
            <a:picLocks noChangeAspect="1"/>
          </p:cNvPicPr>
          <p:nvPr userDrawn="1"/>
        </p:nvPicPr>
        <p:blipFill>
          <a:blip r:embed="rId2" r:link="rId3"/>
          <a:stretch>
            <a:fillRect/>
          </a:stretch>
        </p:blipFill>
        <p:spPr>
          <a:xfrm>
            <a:off x="0" y="0"/>
            <a:ext cx="7315200" cy="582930"/>
          </a:xfrm>
          <a:prstGeom prst="rect">
            <a:avLst/>
          </a:prstGeom>
        </p:spPr>
      </p:pic>
      <p:sp>
        <p:nvSpPr>
          <p:cNvPr id="9" name="Rectangle 3"/>
          <p:cNvSpPr>
            <a:spLocks noGrp="1" noChangeArrowheads="1"/>
          </p:cNvSpPr>
          <p:nvPr>
            <p:ph type="body" idx="1"/>
          </p:nvPr>
        </p:nvSpPr>
        <p:spPr>
          <a:xfrm>
            <a:off x="279400" y="762000"/>
            <a:ext cx="6807200" cy="3124200"/>
          </a:xfrm>
          <a:prstGeom prst="rect">
            <a:avLst/>
          </a:prstGeom>
        </p:spPr>
        <p:txBody>
          <a:bodyPr/>
          <a:lstStyle/>
          <a:p>
            <a:pPr eaLnBrk="1" hangingPunct="1">
              <a:spcBef>
                <a:spcPts val="200"/>
              </a:spcBef>
              <a:spcAft>
                <a:spcPts val="200"/>
              </a:spcAft>
              <a:buClr>
                <a:schemeClr val="accent6"/>
              </a:buClr>
              <a:buFont typeface="Wingdings" pitchFamily="-112" charset="2"/>
              <a:buChar char="§"/>
              <a:defRPr/>
            </a:pPr>
            <a:r>
              <a:rPr lang="en-US" sz="2000" dirty="0" smtClean="0">
                <a:solidFill>
                  <a:schemeClr val="tx1"/>
                </a:solidFill>
                <a:effectLst/>
                <a:ea typeface="ＭＳ Ｐゴシック" pitchFamily="-112" charset="-128"/>
              </a:rPr>
              <a:t>This subtitle is 20 points </a:t>
            </a:r>
          </a:p>
          <a:p>
            <a:pPr eaLnBrk="1" hangingPunct="1">
              <a:spcBef>
                <a:spcPts val="200"/>
              </a:spcBef>
              <a:spcAft>
                <a:spcPts val="200"/>
              </a:spcAft>
              <a:buClr>
                <a:schemeClr val="accent6"/>
              </a:buClr>
              <a:buFont typeface="Wingdings" pitchFamily="-112" charset="2"/>
              <a:buChar char="§"/>
              <a:defRPr/>
            </a:pPr>
            <a:r>
              <a:rPr lang="en-US" sz="2000" dirty="0" smtClean="0">
                <a:solidFill>
                  <a:schemeClr val="tx1"/>
                </a:solidFill>
                <a:effectLst/>
                <a:ea typeface="ＭＳ Ｐゴシック" pitchFamily="-112" charset="-128"/>
              </a:rPr>
              <a:t>Bullets are blue</a:t>
            </a:r>
          </a:p>
          <a:p>
            <a:pPr eaLnBrk="1" hangingPunct="1">
              <a:spcBef>
                <a:spcPts val="200"/>
              </a:spcBef>
              <a:spcAft>
                <a:spcPts val="200"/>
              </a:spcAft>
              <a:buClr>
                <a:schemeClr val="accent6"/>
              </a:buClr>
              <a:buFont typeface="Wingdings" pitchFamily="-112" charset="2"/>
              <a:buChar char="§"/>
              <a:defRPr/>
            </a:pPr>
            <a:r>
              <a:rPr lang="en-US" sz="2000" dirty="0" smtClean="0">
                <a:solidFill>
                  <a:schemeClr val="tx1"/>
                </a:solidFill>
                <a:effectLst/>
                <a:ea typeface="ＭＳ Ｐゴシック" pitchFamily="-112" charset="-128"/>
              </a:rPr>
              <a:t>They have 110% line spacing, 2 points before &amp; after</a:t>
            </a:r>
          </a:p>
          <a:p>
            <a:pPr eaLnBrk="1" hangingPunct="1">
              <a:spcBef>
                <a:spcPts val="200"/>
              </a:spcBef>
              <a:spcAft>
                <a:spcPts val="200"/>
              </a:spcAft>
              <a:buClr>
                <a:schemeClr val="accent6"/>
              </a:buClr>
              <a:buFont typeface="Wingdings" pitchFamily="-112" charset="2"/>
              <a:buChar char="§"/>
              <a:defRPr/>
            </a:pPr>
            <a:r>
              <a:rPr lang="en-US" sz="2000" dirty="0" smtClean="0">
                <a:solidFill>
                  <a:schemeClr val="tx1"/>
                </a:solidFill>
                <a:effectLst/>
                <a:ea typeface="ＭＳ Ｐゴシック" pitchFamily="-112" charset="-128"/>
              </a:rPr>
              <a:t>Longer bullets in the form of a paragraph are harder to read if there is insufficient line spacing. This is the maximum recommended number of lines per slide (seven).</a:t>
            </a:r>
          </a:p>
          <a:p>
            <a:pPr lvl="1" eaLnBrk="1" hangingPunct="1">
              <a:buClr>
                <a:schemeClr val="accent6"/>
              </a:buClr>
              <a:buFont typeface="Wingdings" pitchFamily="-112" charset="2"/>
              <a:buChar char="§"/>
              <a:defRPr/>
            </a:pPr>
            <a:r>
              <a:rPr lang="en-US" sz="1700" dirty="0" smtClean="0">
                <a:solidFill>
                  <a:schemeClr val="tx1"/>
                </a:solidFill>
                <a:effectLst/>
                <a:ea typeface="ＭＳ Ｐゴシック" pitchFamily="-112" charset="-128"/>
              </a:rPr>
              <a:t>Sub bullets look like this</a:t>
            </a:r>
            <a:endParaRPr lang="en-US" sz="1800" dirty="0" smtClean="0">
              <a:solidFill>
                <a:schemeClr val="tx1"/>
              </a:solidFill>
              <a:effectLst>
                <a:outerShdw blurRad="38100" dist="38100" dir="2700000" algn="tl">
                  <a:srgbClr val="C0C0C0"/>
                </a:outerShdw>
              </a:effectLst>
              <a:ea typeface="ＭＳ Ｐゴシック" pitchFamily="-112" charset="-128"/>
            </a:endParaRPr>
          </a:p>
        </p:txBody>
      </p:sp>
    </p:spTree>
    <p:extLst>
      <p:ext uri="{BB962C8B-B14F-4D97-AF65-F5344CB8AC3E}">
        <p14:creationId xmlns:p14="http://schemas.microsoft.com/office/powerpoint/2010/main" val="2001433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14" name="Rectangle 13"/>
          <p:cNvSpPr/>
          <p:nvPr userDrawn="1"/>
        </p:nvSpPr>
        <p:spPr>
          <a:xfrm>
            <a:off x="0" y="0"/>
            <a:ext cx="7315200" cy="411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P_04_Header.jpg" descr="/Volumes/eGo/S2012/PowerPoint:Keynote/S2012 PPT:KEY/PP_Files/PP_04_Header.jpg"/>
          <p:cNvPicPr>
            <a:picLocks noChangeAspect="1"/>
          </p:cNvPicPr>
          <p:nvPr userDrawn="1"/>
        </p:nvPicPr>
        <p:blipFill>
          <a:blip r:embed="rId2" r:link="rId3"/>
          <a:stretch>
            <a:fillRect/>
          </a:stretch>
        </p:blipFill>
        <p:spPr>
          <a:xfrm>
            <a:off x="0" y="0"/>
            <a:ext cx="7315200" cy="582930"/>
          </a:xfrm>
          <a:prstGeom prst="rect">
            <a:avLst/>
          </a:prstGeom>
        </p:spPr>
      </p:pic>
      <p:sp>
        <p:nvSpPr>
          <p:cNvPr id="12" name="Rectangle 3"/>
          <p:cNvSpPr>
            <a:spLocks noGrp="1" noChangeArrowheads="1"/>
          </p:cNvSpPr>
          <p:nvPr>
            <p:ph type="body" sz="half" idx="4294967295"/>
          </p:nvPr>
        </p:nvSpPr>
        <p:spPr>
          <a:xfrm>
            <a:off x="244475" y="745181"/>
            <a:ext cx="3303588" cy="3065462"/>
          </a:xfrm>
          <a:prstGeom prst="rect">
            <a:avLst/>
          </a:prstGeom>
        </p:spPr>
        <p:txBody>
          <a:bodyPr>
            <a:normAutofit/>
          </a:bodyPr>
          <a:lstStyle/>
          <a:p>
            <a:pPr eaLnBrk="1" hangingPunct="1">
              <a:spcBef>
                <a:spcPts val="200"/>
              </a:spcBef>
              <a:spcAft>
                <a:spcPts val="200"/>
              </a:spcAft>
              <a:buClr>
                <a:schemeClr val="accent6"/>
              </a:buClr>
              <a:buFont typeface="Wingdings" charset="0"/>
              <a:buChar char="§"/>
            </a:pPr>
            <a:r>
              <a:rPr lang="en-US" sz="2100" dirty="0">
                <a:solidFill>
                  <a:schemeClr val="tx1"/>
                </a:solidFill>
                <a:effectLst/>
                <a:latin typeface="Arial" charset="0"/>
                <a:ea typeface="ＭＳ Ｐゴシック" charset="0"/>
                <a:cs typeface="ＭＳ Ｐゴシック" charset="0"/>
              </a:rPr>
              <a:t>This subtitle is 21 points </a:t>
            </a:r>
          </a:p>
          <a:p>
            <a:pPr eaLnBrk="1" hangingPunct="1">
              <a:spcBef>
                <a:spcPts val="200"/>
              </a:spcBef>
              <a:spcAft>
                <a:spcPts val="200"/>
              </a:spcAft>
              <a:buClr>
                <a:schemeClr val="accent6"/>
              </a:buClr>
              <a:buFont typeface="Wingdings" charset="0"/>
              <a:buChar char="§"/>
            </a:pPr>
            <a:r>
              <a:rPr lang="en-US" sz="2100" dirty="0">
                <a:solidFill>
                  <a:schemeClr val="tx1"/>
                </a:solidFill>
                <a:effectLst/>
                <a:latin typeface="Arial" charset="0"/>
                <a:ea typeface="ＭＳ Ｐゴシック" charset="0"/>
                <a:cs typeface="ＭＳ Ｐゴシック" charset="0"/>
              </a:rPr>
              <a:t>Bullets are </a:t>
            </a:r>
            <a:r>
              <a:rPr lang="en-US" sz="2100" dirty="0" smtClean="0">
                <a:solidFill>
                  <a:schemeClr val="tx1"/>
                </a:solidFill>
                <a:effectLst/>
                <a:latin typeface="Arial" charset="0"/>
                <a:ea typeface="ＭＳ Ｐゴシック" charset="0"/>
                <a:cs typeface="ＭＳ Ｐゴシック" charset="0"/>
              </a:rPr>
              <a:t>blue</a:t>
            </a:r>
            <a:endParaRPr lang="en-US" sz="2100" dirty="0">
              <a:solidFill>
                <a:schemeClr val="tx1"/>
              </a:solidFill>
              <a:effectLst/>
              <a:latin typeface="Arial" charset="0"/>
              <a:ea typeface="ＭＳ Ｐゴシック" charset="0"/>
              <a:cs typeface="ＭＳ Ｐゴシック" charset="0"/>
            </a:endParaRPr>
          </a:p>
          <a:p>
            <a:pPr eaLnBrk="1" hangingPunct="1">
              <a:spcBef>
                <a:spcPts val="200"/>
              </a:spcBef>
              <a:spcAft>
                <a:spcPts val="200"/>
              </a:spcAft>
              <a:buClr>
                <a:schemeClr val="accent6"/>
              </a:buClr>
              <a:buFont typeface="Wingdings" charset="0"/>
              <a:buChar char="§"/>
            </a:pPr>
            <a:r>
              <a:rPr lang="en-US" sz="2100" dirty="0">
                <a:solidFill>
                  <a:schemeClr val="tx1"/>
                </a:solidFill>
                <a:effectLst/>
                <a:latin typeface="Arial" charset="0"/>
                <a:ea typeface="ＭＳ Ｐゴシック" charset="0"/>
                <a:cs typeface="ＭＳ Ｐゴシック" charset="0"/>
              </a:rPr>
              <a:t>They have 110% line spacing, 2 points before &amp; after</a:t>
            </a:r>
          </a:p>
          <a:p>
            <a:pPr eaLnBrk="1" hangingPunct="1">
              <a:spcBef>
                <a:spcPts val="200"/>
              </a:spcBef>
              <a:spcAft>
                <a:spcPts val="200"/>
              </a:spcAft>
              <a:buClr>
                <a:schemeClr val="accent6"/>
              </a:buClr>
              <a:buFont typeface="Wingdings" charset="0"/>
              <a:buChar char="§"/>
            </a:pPr>
            <a:r>
              <a:rPr lang="en-US" sz="2100" dirty="0">
                <a:solidFill>
                  <a:schemeClr val="tx1"/>
                </a:solidFill>
                <a:effectLst/>
                <a:latin typeface="Arial" charset="0"/>
                <a:ea typeface="ＭＳ Ｐゴシック" charset="0"/>
                <a:cs typeface="ＭＳ Ｐゴシック" charset="0"/>
              </a:rPr>
              <a:t>This slide is designed for text on the left and graphic on the right</a:t>
            </a:r>
          </a:p>
        </p:txBody>
      </p:sp>
      <p:sp>
        <p:nvSpPr>
          <p:cNvPr id="13" name="Rectangle 4"/>
          <p:cNvSpPr>
            <a:spLocks noGrp="1" noChangeArrowheads="1"/>
          </p:cNvSpPr>
          <p:nvPr>
            <p:ph sz="half" idx="4294967295"/>
          </p:nvPr>
        </p:nvSpPr>
        <p:spPr>
          <a:xfrm>
            <a:off x="3803650" y="762644"/>
            <a:ext cx="3305175" cy="3041650"/>
          </a:xfrm>
          <a:prstGeom prst="rect">
            <a:avLst/>
          </a:prstGeom>
        </p:spPr>
        <p:txBody>
          <a:bodyPr/>
          <a:lstStyle/>
          <a:p>
            <a:pPr eaLnBrk="1" hangingPunct="1">
              <a:buFontTx/>
              <a:buNone/>
              <a:defRPr/>
            </a:pPr>
            <a:endParaRPr lang="en-US" sz="2200" dirty="0" smtClean="0">
              <a:effectLst>
                <a:outerShdw blurRad="38100" dist="38100" dir="2700000" algn="tl">
                  <a:srgbClr val="C0C0C0"/>
                </a:outerShdw>
              </a:effectLst>
              <a:ea typeface="ＭＳ Ｐゴシック" pitchFamily="-112" charset="-128"/>
            </a:endParaRPr>
          </a:p>
        </p:txBody>
      </p:sp>
    </p:spTree>
    <p:extLst>
      <p:ext uri="{BB962C8B-B14F-4D97-AF65-F5344CB8AC3E}">
        <p14:creationId xmlns:p14="http://schemas.microsoft.com/office/powerpoint/2010/main" val="39553698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file://localhost/Volumes/eGo/S2012/PowerPoint:Keynote/S2012%20PPT:KEY/PP_Files/PP_04_Header.jpg" TargetMode="Externa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PP_04_Header.jpg" descr="/Volumes/eGo/S2012/PowerPoint:Keynote/S2012 PPT:KEY/PP_Files/PP_04_Header.jpg"/>
          <p:cNvPicPr>
            <a:picLocks noChangeAspect="1"/>
          </p:cNvPicPr>
          <p:nvPr/>
        </p:nvPicPr>
        <p:blipFill>
          <a:blip r:embed="rId5" r:link="rId6"/>
          <a:stretch>
            <a:fillRect/>
          </a:stretch>
        </p:blipFill>
        <p:spPr>
          <a:xfrm>
            <a:off x="0" y="0"/>
            <a:ext cx="7315200" cy="582930"/>
          </a:xfrm>
          <a:prstGeom prst="rect">
            <a:avLst/>
          </a:prstGeom>
        </p:spPr>
      </p:pic>
      <p:sp>
        <p:nvSpPr>
          <p:cNvPr id="3"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a:solidFill>
                  <a:schemeClr val="bg2"/>
                </a:solidFill>
                <a:effectLst>
                  <a:outerShdw blurRad="50800" dist="38100" dir="2700000" algn="tl" rotWithShape="0">
                    <a:schemeClr val="accent4">
                      <a:alpha val="43000"/>
                    </a:schemeClr>
                  </a:outerShdw>
                </a:effectLst>
                <a:latin typeface="Arial Bold" charset="0"/>
              </a:rPr>
              <a:t>Edit this text to create a Heading</a:t>
            </a:r>
          </a:p>
        </p:txBody>
      </p:sp>
      <p:sp>
        <p:nvSpPr>
          <p:cNvPr id="4" name="Rectangle 3"/>
          <p:cNvSpPr txBox="1">
            <a:spLocks noChangeArrowheads="1"/>
          </p:cNvSpPr>
          <p:nvPr/>
        </p:nvSpPr>
        <p:spPr>
          <a:xfrm>
            <a:off x="279400" y="762000"/>
            <a:ext cx="6807200" cy="3124200"/>
          </a:xfrm>
          <a:prstGeom prst="rect">
            <a:avLst/>
          </a:prstGeom>
        </p:spPr>
        <p:txBody>
          <a:bodyPr/>
          <a:lstStyle>
            <a:lvl1pPr marL="273050" indent="-273050" algn="l" rtl="0" eaLnBrk="0" fontAlgn="base" hangingPunct="0">
              <a:lnSpc>
                <a:spcPct val="110000"/>
              </a:lnSpc>
              <a:spcBef>
                <a:spcPts val="475"/>
              </a:spcBef>
              <a:spcAft>
                <a:spcPts val="475"/>
              </a:spcAft>
              <a:buClr>
                <a:schemeClr val="accent6"/>
              </a:buClr>
              <a:buSzPct val="110000"/>
              <a:buChar char="•"/>
              <a:defRPr sz="2500">
                <a:solidFill>
                  <a:schemeClr val="tx1"/>
                </a:solidFill>
                <a:effectLst/>
                <a:latin typeface="+mn-lt"/>
                <a:ea typeface="ＭＳ Ｐゴシック" pitchFamily="-108" charset="-128"/>
                <a:cs typeface="ＭＳ Ｐゴシック" pitchFamily="-108" charset="-128"/>
              </a:defRPr>
            </a:lvl1pPr>
            <a:lvl2pPr marL="593725" indent="-228600" algn="l" rtl="0" eaLnBrk="0" fontAlgn="base" hangingPunct="0">
              <a:lnSpc>
                <a:spcPct val="110000"/>
              </a:lnSpc>
              <a:spcBef>
                <a:spcPts val="475"/>
              </a:spcBef>
              <a:spcAft>
                <a:spcPts val="475"/>
              </a:spcAft>
              <a:buClr>
                <a:schemeClr val="accent6"/>
              </a:buClr>
              <a:buSzPct val="110000"/>
              <a:buFont typeface="Arial" charset="0"/>
              <a:buChar char="–"/>
              <a:defRPr sz="2100">
                <a:solidFill>
                  <a:schemeClr val="tx1"/>
                </a:solidFill>
                <a:effectLst/>
                <a:latin typeface="+mn-lt"/>
                <a:ea typeface="ＭＳ Ｐゴシック" pitchFamily="-108" charset="-128"/>
              </a:defRPr>
            </a:lvl2pPr>
            <a:lvl3pPr marL="914400" indent="-182563" algn="l" rtl="0" eaLnBrk="0" fontAlgn="base" hangingPunct="0">
              <a:lnSpc>
                <a:spcPct val="110000"/>
              </a:lnSpc>
              <a:spcBef>
                <a:spcPts val="475"/>
              </a:spcBef>
              <a:spcAft>
                <a:spcPts val="475"/>
              </a:spcAft>
              <a:buClr>
                <a:schemeClr val="accent6"/>
              </a:buClr>
              <a:buSzPct val="110000"/>
              <a:buChar char="•"/>
              <a:defRPr sz="1700">
                <a:solidFill>
                  <a:schemeClr val="tx1"/>
                </a:solidFill>
                <a:effectLst/>
                <a:latin typeface="+mn-lt"/>
                <a:ea typeface="ＭＳ Ｐゴシック" pitchFamily="-108" charset="-128"/>
              </a:defRPr>
            </a:lvl3pPr>
            <a:lvl4pPr marL="1279525" indent="-182563" algn="l" rtl="0" eaLnBrk="0" fontAlgn="base" hangingPunct="0">
              <a:lnSpc>
                <a:spcPct val="110000"/>
              </a:lnSpc>
              <a:spcBef>
                <a:spcPts val="475"/>
              </a:spcBef>
              <a:spcAft>
                <a:spcPts val="475"/>
              </a:spcAft>
              <a:buClr>
                <a:schemeClr val="accent6"/>
              </a:buClr>
              <a:buSzPct val="110000"/>
              <a:buFont typeface="Arial" charset="0"/>
              <a:buChar char="–"/>
              <a:defRPr sz="1600">
                <a:solidFill>
                  <a:schemeClr val="tx1"/>
                </a:solidFill>
                <a:effectLst/>
                <a:latin typeface="+mn-lt"/>
                <a:ea typeface="ＭＳ Ｐゴシック" pitchFamily="-108" charset="-128"/>
              </a:defRPr>
            </a:lvl4pPr>
            <a:lvl5pPr marL="1644650" indent="-182563" algn="l" rtl="0" eaLnBrk="0" fontAlgn="base" hangingPunct="0">
              <a:lnSpc>
                <a:spcPct val="110000"/>
              </a:lnSpc>
              <a:spcBef>
                <a:spcPts val="475"/>
              </a:spcBef>
              <a:spcAft>
                <a:spcPts val="475"/>
              </a:spcAft>
              <a:buClr>
                <a:schemeClr val="accent6"/>
              </a:buClr>
              <a:buSzPct val="110000"/>
              <a:buFont typeface="Arial" charset="0"/>
              <a:buChar char="›"/>
              <a:defRPr sz="1600">
                <a:solidFill>
                  <a:schemeClr val="tx1"/>
                </a:solidFill>
                <a:effectLst/>
                <a:latin typeface="+mn-lt"/>
                <a:ea typeface="ＭＳ Ｐゴシック" pitchFamily="-108" charset="-128"/>
              </a:defRPr>
            </a:lvl5pPr>
            <a:lvl6pPr marL="201168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6pPr>
            <a:lvl7pPr marL="237744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7pPr>
            <a:lvl8pPr marL="274320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8pPr>
            <a:lvl9pPr marL="310896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9pPr>
          </a:lstStyle>
          <a:p>
            <a:pPr eaLnBrk="1" hangingPunct="1">
              <a:spcBef>
                <a:spcPts val="200"/>
              </a:spcBef>
              <a:spcAft>
                <a:spcPts val="200"/>
              </a:spcAft>
              <a:buFont typeface="Wingdings" pitchFamily="-112" charset="2"/>
              <a:buChar char="§"/>
              <a:defRPr/>
            </a:pPr>
            <a:r>
              <a:rPr lang="en-US" sz="2000" smtClean="0">
                <a:ea typeface="ＭＳ Ｐゴシック" pitchFamily="-112" charset="-128"/>
              </a:rPr>
              <a:t>This subtitle is 20 points </a:t>
            </a:r>
          </a:p>
          <a:p>
            <a:pPr eaLnBrk="1" hangingPunct="1">
              <a:spcBef>
                <a:spcPts val="200"/>
              </a:spcBef>
              <a:spcAft>
                <a:spcPts val="200"/>
              </a:spcAft>
              <a:buFont typeface="Wingdings" pitchFamily="-112" charset="2"/>
              <a:buChar char="§"/>
              <a:defRPr/>
            </a:pPr>
            <a:r>
              <a:rPr lang="en-US" sz="2000" smtClean="0">
                <a:ea typeface="ＭＳ Ｐゴシック" pitchFamily="-112" charset="-128"/>
              </a:rPr>
              <a:t>Bullets are blue</a:t>
            </a:r>
          </a:p>
          <a:p>
            <a:pPr eaLnBrk="1" hangingPunct="1">
              <a:spcBef>
                <a:spcPts val="200"/>
              </a:spcBef>
              <a:spcAft>
                <a:spcPts val="200"/>
              </a:spcAft>
              <a:buFont typeface="Wingdings" pitchFamily="-112" charset="2"/>
              <a:buChar char="§"/>
              <a:defRPr/>
            </a:pPr>
            <a:r>
              <a:rPr lang="en-US" sz="2000" smtClean="0">
                <a:ea typeface="ＭＳ Ｐゴシック" pitchFamily="-112" charset="-128"/>
              </a:rPr>
              <a:t>They have 110% line spacing, 2 points before &amp; after</a:t>
            </a:r>
          </a:p>
          <a:p>
            <a:pPr eaLnBrk="1" hangingPunct="1">
              <a:spcBef>
                <a:spcPts val="200"/>
              </a:spcBef>
              <a:spcAft>
                <a:spcPts val="200"/>
              </a:spcAft>
              <a:buFont typeface="Wingdings" pitchFamily="-112" charset="2"/>
              <a:buChar char="§"/>
              <a:defRPr/>
            </a:pPr>
            <a:r>
              <a:rPr lang="en-US" sz="2000" smtClean="0">
                <a:ea typeface="ＭＳ Ｐゴシック" pitchFamily="-112" charset="-128"/>
              </a:rPr>
              <a:t>Longer bullets in the form of a paragraph are harder to read if there is insufficient line spacing. This is the maximum recommended number of lines per slide (seven).</a:t>
            </a:r>
          </a:p>
          <a:p>
            <a:pPr lvl="1" eaLnBrk="1" hangingPunct="1">
              <a:buFont typeface="Wingdings" pitchFamily="-112" charset="2"/>
              <a:buChar char="§"/>
              <a:defRPr/>
            </a:pPr>
            <a:r>
              <a:rPr lang="en-US" sz="1700" smtClean="0">
                <a:ea typeface="ＭＳ Ｐゴシック" pitchFamily="-112" charset="-128"/>
              </a:rPr>
              <a:t>Sub bullets look like this</a:t>
            </a:r>
            <a:endParaRPr lang="en-US" sz="1800" dirty="0" smtClean="0">
              <a:effectLst>
                <a:outerShdw blurRad="38100" dist="38100" dir="2700000" algn="tl">
                  <a:srgbClr val="C0C0C0"/>
                </a:outerShdw>
              </a:effectLst>
              <a:ea typeface="ＭＳ Ｐゴシック" pitchFamily="-112" charset="-128"/>
            </a:endParaRPr>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Lst>
  <p:txStyles>
    <p:titleStyle>
      <a:lvl1pPr algn="l" rtl="0" eaLnBrk="0" fontAlgn="base" hangingPunct="0">
        <a:spcBef>
          <a:spcPct val="0"/>
        </a:spcBef>
        <a:spcAft>
          <a:spcPct val="0"/>
        </a:spcAft>
        <a:defRPr sz="3000" b="1">
          <a:solidFill>
            <a:schemeClr val="bg2"/>
          </a:solidFill>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5pPr>
      <a:lvl6pPr marL="365760" algn="l" rtl="0" fontAlgn="base">
        <a:spcBef>
          <a:spcPct val="0"/>
        </a:spcBef>
        <a:spcAft>
          <a:spcPct val="0"/>
        </a:spcAft>
        <a:defRPr sz="3000" b="1">
          <a:solidFill>
            <a:schemeClr val="tx2"/>
          </a:solidFill>
          <a:latin typeface="Arial" pitchFamily="-108" charset="0"/>
        </a:defRPr>
      </a:lvl6pPr>
      <a:lvl7pPr marL="731520" algn="l" rtl="0" fontAlgn="base">
        <a:spcBef>
          <a:spcPct val="0"/>
        </a:spcBef>
        <a:spcAft>
          <a:spcPct val="0"/>
        </a:spcAft>
        <a:defRPr sz="3000" b="1">
          <a:solidFill>
            <a:schemeClr val="tx2"/>
          </a:solidFill>
          <a:latin typeface="Arial" pitchFamily="-108" charset="0"/>
        </a:defRPr>
      </a:lvl7pPr>
      <a:lvl8pPr marL="1097280" algn="l" rtl="0" fontAlgn="base">
        <a:spcBef>
          <a:spcPct val="0"/>
        </a:spcBef>
        <a:spcAft>
          <a:spcPct val="0"/>
        </a:spcAft>
        <a:defRPr sz="3000" b="1">
          <a:solidFill>
            <a:schemeClr val="tx2"/>
          </a:solidFill>
          <a:latin typeface="Arial" pitchFamily="-108" charset="0"/>
        </a:defRPr>
      </a:lvl8pPr>
      <a:lvl9pPr marL="1463040" algn="l" rtl="0" fontAlgn="base">
        <a:spcBef>
          <a:spcPct val="0"/>
        </a:spcBef>
        <a:spcAft>
          <a:spcPct val="0"/>
        </a:spcAft>
        <a:defRPr sz="3000" b="1">
          <a:solidFill>
            <a:schemeClr val="tx2"/>
          </a:solidFill>
          <a:latin typeface="Arial" pitchFamily="-108" charset="0"/>
        </a:defRPr>
      </a:lvl9pPr>
    </p:titleStyle>
    <p:bodyStyle>
      <a:lvl1pPr marL="273050" indent="-273050" algn="l" rtl="0" eaLnBrk="0" fontAlgn="base" hangingPunct="0">
        <a:lnSpc>
          <a:spcPct val="110000"/>
        </a:lnSpc>
        <a:spcBef>
          <a:spcPts val="475"/>
        </a:spcBef>
        <a:spcAft>
          <a:spcPts val="475"/>
        </a:spcAft>
        <a:buClr>
          <a:schemeClr val="accent6"/>
        </a:buClr>
        <a:buSzPct val="110000"/>
        <a:buChar char="•"/>
        <a:defRPr sz="2500">
          <a:solidFill>
            <a:schemeClr val="tx1"/>
          </a:solidFill>
          <a:effectLst/>
          <a:latin typeface="+mn-lt"/>
          <a:ea typeface="ＭＳ Ｐゴシック" pitchFamily="-108" charset="-128"/>
          <a:cs typeface="ＭＳ Ｐゴシック" pitchFamily="-108" charset="-128"/>
        </a:defRPr>
      </a:lvl1pPr>
      <a:lvl2pPr marL="593725" indent="-228600" algn="l" rtl="0" eaLnBrk="0" fontAlgn="base" hangingPunct="0">
        <a:lnSpc>
          <a:spcPct val="110000"/>
        </a:lnSpc>
        <a:spcBef>
          <a:spcPts val="475"/>
        </a:spcBef>
        <a:spcAft>
          <a:spcPts val="475"/>
        </a:spcAft>
        <a:buClr>
          <a:schemeClr val="accent6"/>
        </a:buClr>
        <a:buSzPct val="110000"/>
        <a:buFont typeface="Arial" charset="0"/>
        <a:buChar char="–"/>
        <a:defRPr sz="2100">
          <a:solidFill>
            <a:schemeClr val="tx1"/>
          </a:solidFill>
          <a:effectLst/>
          <a:latin typeface="+mn-lt"/>
          <a:ea typeface="ＭＳ Ｐゴシック" pitchFamily="-108" charset="-128"/>
        </a:defRPr>
      </a:lvl2pPr>
      <a:lvl3pPr marL="914400" indent="-182563" algn="l" rtl="0" eaLnBrk="0" fontAlgn="base" hangingPunct="0">
        <a:lnSpc>
          <a:spcPct val="110000"/>
        </a:lnSpc>
        <a:spcBef>
          <a:spcPts val="475"/>
        </a:spcBef>
        <a:spcAft>
          <a:spcPts val="475"/>
        </a:spcAft>
        <a:buClr>
          <a:schemeClr val="accent6"/>
        </a:buClr>
        <a:buSzPct val="110000"/>
        <a:buChar char="•"/>
        <a:defRPr sz="1700">
          <a:solidFill>
            <a:schemeClr val="tx1"/>
          </a:solidFill>
          <a:effectLst/>
          <a:latin typeface="+mn-lt"/>
          <a:ea typeface="ＭＳ Ｐゴシック" pitchFamily="-108" charset="-128"/>
        </a:defRPr>
      </a:lvl3pPr>
      <a:lvl4pPr marL="1279525" indent="-182563" algn="l" rtl="0" eaLnBrk="0" fontAlgn="base" hangingPunct="0">
        <a:lnSpc>
          <a:spcPct val="110000"/>
        </a:lnSpc>
        <a:spcBef>
          <a:spcPts val="475"/>
        </a:spcBef>
        <a:spcAft>
          <a:spcPts val="475"/>
        </a:spcAft>
        <a:buClr>
          <a:schemeClr val="accent6"/>
        </a:buClr>
        <a:buSzPct val="110000"/>
        <a:buFont typeface="Arial" charset="0"/>
        <a:buChar char="–"/>
        <a:defRPr sz="1600">
          <a:solidFill>
            <a:schemeClr val="tx1"/>
          </a:solidFill>
          <a:effectLst/>
          <a:latin typeface="+mn-lt"/>
          <a:ea typeface="ＭＳ Ｐゴシック" pitchFamily="-108" charset="-128"/>
        </a:defRPr>
      </a:lvl4pPr>
      <a:lvl5pPr marL="1644650" indent="-182563" algn="l" rtl="0" eaLnBrk="0" fontAlgn="base" hangingPunct="0">
        <a:lnSpc>
          <a:spcPct val="110000"/>
        </a:lnSpc>
        <a:spcBef>
          <a:spcPts val="475"/>
        </a:spcBef>
        <a:spcAft>
          <a:spcPts val="475"/>
        </a:spcAft>
        <a:buClr>
          <a:schemeClr val="accent6"/>
        </a:buClr>
        <a:buSzPct val="110000"/>
        <a:buFont typeface="Arial" charset="0"/>
        <a:buChar char="›"/>
        <a:defRPr sz="1600">
          <a:solidFill>
            <a:schemeClr val="tx1"/>
          </a:solidFill>
          <a:effectLst/>
          <a:latin typeface="+mn-lt"/>
          <a:ea typeface="ＭＳ Ｐゴシック" pitchFamily="-108" charset="-128"/>
        </a:defRPr>
      </a:lvl5pPr>
      <a:lvl6pPr marL="201168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6pPr>
      <a:lvl7pPr marL="237744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7pPr>
      <a:lvl8pPr marL="274320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8pPr>
      <a:lvl9pPr marL="310896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9pPr>
    </p:bodyStyle>
    <p:otherStyle>
      <a:defPPr>
        <a:defRPr lang="en-US"/>
      </a:defPPr>
      <a:lvl1pPr marL="0" algn="l" defTabSz="365760" rtl="0" eaLnBrk="1" latinLnBrk="0" hangingPunct="1">
        <a:defRPr sz="1400" kern="1200">
          <a:solidFill>
            <a:schemeClr val="tx1"/>
          </a:solidFill>
          <a:latin typeface="+mn-lt"/>
          <a:ea typeface="+mn-ea"/>
          <a:cs typeface="+mn-cs"/>
        </a:defRPr>
      </a:lvl1pPr>
      <a:lvl2pPr marL="365760" algn="l" defTabSz="365760" rtl="0" eaLnBrk="1" latinLnBrk="0" hangingPunct="1">
        <a:defRPr sz="1400" kern="1200">
          <a:solidFill>
            <a:schemeClr val="tx1"/>
          </a:solidFill>
          <a:latin typeface="+mn-lt"/>
          <a:ea typeface="+mn-ea"/>
          <a:cs typeface="+mn-cs"/>
        </a:defRPr>
      </a:lvl2pPr>
      <a:lvl3pPr marL="731520" algn="l" defTabSz="365760" rtl="0" eaLnBrk="1" latinLnBrk="0" hangingPunct="1">
        <a:defRPr sz="1400" kern="1200">
          <a:solidFill>
            <a:schemeClr val="tx1"/>
          </a:solidFill>
          <a:latin typeface="+mn-lt"/>
          <a:ea typeface="+mn-ea"/>
          <a:cs typeface="+mn-cs"/>
        </a:defRPr>
      </a:lvl3pPr>
      <a:lvl4pPr marL="1097280" algn="l" defTabSz="365760" rtl="0" eaLnBrk="1" latinLnBrk="0" hangingPunct="1">
        <a:defRPr sz="1400" kern="1200">
          <a:solidFill>
            <a:schemeClr val="tx1"/>
          </a:solidFill>
          <a:latin typeface="+mn-lt"/>
          <a:ea typeface="+mn-ea"/>
          <a:cs typeface="+mn-cs"/>
        </a:defRPr>
      </a:lvl4pPr>
      <a:lvl5pPr marL="1463040" algn="l" defTabSz="365760" rtl="0" eaLnBrk="1" latinLnBrk="0" hangingPunct="1">
        <a:defRPr sz="1400" kern="1200">
          <a:solidFill>
            <a:schemeClr val="tx1"/>
          </a:solidFill>
          <a:latin typeface="+mn-lt"/>
          <a:ea typeface="+mn-ea"/>
          <a:cs typeface="+mn-cs"/>
        </a:defRPr>
      </a:lvl5pPr>
      <a:lvl6pPr marL="1828800" algn="l" defTabSz="365760" rtl="0" eaLnBrk="1" latinLnBrk="0" hangingPunct="1">
        <a:defRPr sz="1400" kern="1200">
          <a:solidFill>
            <a:schemeClr val="tx1"/>
          </a:solidFill>
          <a:latin typeface="+mn-lt"/>
          <a:ea typeface="+mn-ea"/>
          <a:cs typeface="+mn-cs"/>
        </a:defRPr>
      </a:lvl6pPr>
      <a:lvl7pPr marL="2194560" algn="l" defTabSz="365760" rtl="0" eaLnBrk="1" latinLnBrk="0" hangingPunct="1">
        <a:defRPr sz="1400" kern="1200">
          <a:solidFill>
            <a:schemeClr val="tx1"/>
          </a:solidFill>
          <a:latin typeface="+mn-lt"/>
          <a:ea typeface="+mn-ea"/>
          <a:cs typeface="+mn-cs"/>
        </a:defRPr>
      </a:lvl7pPr>
      <a:lvl8pPr marL="2560320" algn="l" defTabSz="365760" rtl="0" eaLnBrk="1" latinLnBrk="0" hangingPunct="1">
        <a:defRPr sz="1400" kern="1200">
          <a:solidFill>
            <a:schemeClr val="tx1"/>
          </a:solidFill>
          <a:latin typeface="+mn-lt"/>
          <a:ea typeface="+mn-ea"/>
          <a:cs typeface="+mn-cs"/>
        </a:defRPr>
      </a:lvl8pPr>
      <a:lvl9pPr marL="2926080" algn="l" defTabSz="36576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520.png"/><Relationship Id="rId3" Type="http://schemas.openxmlformats.org/officeDocument/2006/relationships/image" Target="../media/image27.png"/><Relationship Id="rId21" Type="http://schemas.openxmlformats.org/officeDocument/2006/relationships/image" Target="../media/image550.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510.png"/><Relationship Id="rId2" Type="http://schemas.openxmlformats.org/officeDocument/2006/relationships/notesSlide" Target="../notesSlides/notesSlide12.xml"/><Relationship Id="rId16" Type="http://schemas.openxmlformats.org/officeDocument/2006/relationships/image" Target="../media/image38.png"/><Relationship Id="rId20" Type="http://schemas.openxmlformats.org/officeDocument/2006/relationships/image" Target="../media/image540.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7.png"/><Relationship Id="rId23" Type="http://schemas.openxmlformats.org/officeDocument/2006/relationships/image" Target="../media/image570.png"/><Relationship Id="rId10" Type="http://schemas.openxmlformats.org/officeDocument/2006/relationships/image" Target="../media/image33.png"/><Relationship Id="rId19" Type="http://schemas.openxmlformats.org/officeDocument/2006/relationships/image" Target="../media/image530.png"/><Relationship Id="rId4" Type="http://schemas.openxmlformats.org/officeDocument/2006/relationships/image" Target="../media/image5.png"/><Relationship Id="rId9" Type="http://schemas.openxmlformats.org/officeDocument/2006/relationships/image" Target="../media/image32.png"/><Relationship Id="rId14" Type="http://schemas.openxmlformats.org/officeDocument/2006/relationships/image" Target="../media/image400.png"/><Relationship Id="rId22" Type="http://schemas.openxmlformats.org/officeDocument/2006/relationships/image" Target="../media/image560.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18" Type="http://schemas.openxmlformats.org/officeDocument/2006/relationships/image" Target="../media/image67.png"/><Relationship Id="rId26" Type="http://schemas.openxmlformats.org/officeDocument/2006/relationships/image" Target="../media/image58.png"/><Relationship Id="rId3" Type="http://schemas.openxmlformats.org/officeDocument/2006/relationships/image" Target="../media/image39.png"/><Relationship Id="rId21" Type="http://schemas.openxmlformats.org/officeDocument/2006/relationships/image" Target="../media/image70.png"/><Relationship Id="rId7" Type="http://schemas.openxmlformats.org/officeDocument/2006/relationships/image" Target="../media/image43.png"/><Relationship Id="rId17" Type="http://schemas.openxmlformats.org/officeDocument/2006/relationships/image" Target="../media/image66.png"/><Relationship Id="rId25" Type="http://schemas.openxmlformats.org/officeDocument/2006/relationships/image" Target="../media/image47.png"/><Relationship Id="rId33" Type="http://schemas.openxmlformats.org/officeDocument/2006/relationships/image" Target="../media/image29.png"/><Relationship Id="rId2" Type="http://schemas.openxmlformats.org/officeDocument/2006/relationships/notesSlide" Target="../notesSlides/notesSlide13.xml"/><Relationship Id="rId16" Type="http://schemas.openxmlformats.org/officeDocument/2006/relationships/image" Target="../media/image230.png"/><Relationship Id="rId20" Type="http://schemas.openxmlformats.org/officeDocument/2006/relationships/image" Target="../media/image46.png"/><Relationship Id="rId29"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42.png"/><Relationship Id="rId24" Type="http://schemas.openxmlformats.org/officeDocument/2006/relationships/image" Target="../media/image56.png"/><Relationship Id="rId32" Type="http://schemas.openxmlformats.org/officeDocument/2006/relationships/image" Target="../media/image60.png"/><Relationship Id="rId5" Type="http://schemas.openxmlformats.org/officeDocument/2006/relationships/image" Target="../media/image41.png"/><Relationship Id="rId23" Type="http://schemas.openxmlformats.org/officeDocument/2006/relationships/image" Target="../media/image71.png"/><Relationship Id="rId28" Type="http://schemas.openxmlformats.org/officeDocument/2006/relationships/image" Target="../media/image65.png"/><Relationship Id="rId19" Type="http://schemas.openxmlformats.org/officeDocument/2006/relationships/image" Target="../media/image45.png"/><Relationship Id="rId31" Type="http://schemas.openxmlformats.org/officeDocument/2006/relationships/image" Target="../media/image63.png"/><Relationship Id="rId4" Type="http://schemas.openxmlformats.org/officeDocument/2006/relationships/image" Target="../media/image40.png"/><Relationship Id="rId22" Type="http://schemas.openxmlformats.org/officeDocument/2006/relationships/image" Target="../media/image550.png"/><Relationship Id="rId27" Type="http://schemas.openxmlformats.org/officeDocument/2006/relationships/image" Target="../media/image38.png"/><Relationship Id="rId30" Type="http://schemas.openxmlformats.org/officeDocument/2006/relationships/image" Target="../media/image62.png"/></Relationships>
</file>

<file path=ppt/slides/_rels/slide14.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6.png"/><Relationship Id="rId26" Type="http://schemas.openxmlformats.org/officeDocument/2006/relationships/image" Target="../media/image75.png"/><Relationship Id="rId3" Type="http://schemas.openxmlformats.org/officeDocument/2006/relationships/image" Target="../media/image39.png"/><Relationship Id="rId21" Type="http://schemas.openxmlformats.org/officeDocument/2006/relationships/image" Target="../media/image65.png"/><Relationship Id="rId7" Type="http://schemas.openxmlformats.org/officeDocument/2006/relationships/image" Target="../media/image43.png"/><Relationship Id="rId12" Type="http://schemas.openxmlformats.org/officeDocument/2006/relationships/image" Target="../media/image69.png"/><Relationship Id="rId17" Type="http://schemas.openxmlformats.org/officeDocument/2006/relationships/image" Target="../media/image73.png"/><Relationship Id="rId25" Type="http://schemas.openxmlformats.org/officeDocument/2006/relationships/image" Target="../media/image74.png"/><Relationship Id="rId33" Type="http://schemas.openxmlformats.org/officeDocument/2006/relationships/image" Target="../media/image83.png"/><Relationship Id="rId38" Type="http://schemas.openxmlformats.org/officeDocument/2006/relationships/image" Target="../media/image29.png"/><Relationship Id="rId2" Type="http://schemas.openxmlformats.org/officeDocument/2006/relationships/notesSlide" Target="../notesSlides/notesSlide14.xml"/><Relationship Id="rId16" Type="http://schemas.openxmlformats.org/officeDocument/2006/relationships/image" Target="../media/image72.png"/><Relationship Id="rId20" Type="http://schemas.openxmlformats.org/officeDocument/2006/relationships/image" Target="../media/image38.png"/><Relationship Id="rId29"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68.png"/><Relationship Id="rId24" Type="http://schemas.openxmlformats.org/officeDocument/2006/relationships/image" Target="../media/image60.png"/><Relationship Id="rId32" Type="http://schemas.openxmlformats.org/officeDocument/2006/relationships/image" Target="../media/image82.png"/><Relationship Id="rId37" Type="http://schemas.openxmlformats.org/officeDocument/2006/relationships/image" Target="../media/image44.png"/><Relationship Id="rId5" Type="http://schemas.openxmlformats.org/officeDocument/2006/relationships/image" Target="../media/image41.png"/><Relationship Id="rId15" Type="http://schemas.openxmlformats.org/officeDocument/2006/relationships/image" Target="../media/image58.png"/><Relationship Id="rId23" Type="http://schemas.openxmlformats.org/officeDocument/2006/relationships/image" Target="../media/image63.png"/><Relationship Id="rId28" Type="http://schemas.openxmlformats.org/officeDocument/2006/relationships/image" Target="../media/image77.png"/><Relationship Id="rId36" Type="http://schemas.openxmlformats.org/officeDocument/2006/relationships/image" Target="../media/image86.png"/><Relationship Id="rId10" Type="http://schemas.openxmlformats.org/officeDocument/2006/relationships/image" Target="../media/image61.png"/><Relationship Id="rId19" Type="http://schemas.openxmlformats.org/officeDocument/2006/relationships/image" Target="../media/image47.png"/><Relationship Id="rId31" Type="http://schemas.openxmlformats.org/officeDocument/2006/relationships/image" Target="../media/image81.png"/><Relationship Id="rId4" Type="http://schemas.openxmlformats.org/officeDocument/2006/relationships/image" Target="../media/image40.png"/><Relationship Id="rId14" Type="http://schemas.openxmlformats.org/officeDocument/2006/relationships/image" Target="../media/image46.png"/><Relationship Id="rId22" Type="http://schemas.openxmlformats.org/officeDocument/2006/relationships/image" Target="../media/image62.png"/><Relationship Id="rId27" Type="http://schemas.openxmlformats.org/officeDocument/2006/relationships/image" Target="../media/image76.png"/><Relationship Id="rId30" Type="http://schemas.openxmlformats.org/officeDocument/2006/relationships/image" Target="../media/image80.png"/><Relationship Id="rId35" Type="http://schemas.openxmlformats.org/officeDocument/2006/relationships/image" Target="../media/image85.png"/><Relationship Id="rId8" Type="http://schemas.openxmlformats.org/officeDocument/2006/relationships/image" Target="../media/image6.png"/></Relationships>
</file>

<file path=ppt/slides/_rels/slide15.xml.rels><?xml version="1.0" encoding="UTF-8" standalone="yes"?>
<Relationships xmlns="http://schemas.openxmlformats.org/package/2006/relationships"><Relationship Id="rId18" Type="http://schemas.openxmlformats.org/officeDocument/2006/relationships/image" Target="../media/image47.png"/><Relationship Id="rId26" Type="http://schemas.openxmlformats.org/officeDocument/2006/relationships/image" Target="../media/image75.png"/><Relationship Id="rId3" Type="http://schemas.openxmlformats.org/officeDocument/2006/relationships/image" Target="../media/image45.png"/><Relationship Id="rId34" Type="http://schemas.openxmlformats.org/officeDocument/2006/relationships/image" Target="../media/image44.png"/><Relationship Id="rId17" Type="http://schemas.openxmlformats.org/officeDocument/2006/relationships/image" Target="../media/image73.png"/><Relationship Id="rId25" Type="http://schemas.openxmlformats.org/officeDocument/2006/relationships/image" Target="../media/image74.png"/><Relationship Id="rId33" Type="http://schemas.openxmlformats.org/officeDocument/2006/relationships/image" Target="../media/image52.png"/><Relationship Id="rId2" Type="http://schemas.openxmlformats.org/officeDocument/2006/relationships/notesSlide" Target="../notesSlides/notesSlide15.xml"/><Relationship Id="rId16" Type="http://schemas.openxmlformats.org/officeDocument/2006/relationships/image" Target="../media/image72.png"/><Relationship Id="rId29" Type="http://schemas.openxmlformats.org/officeDocument/2006/relationships/image" Target="../media/image79.png"/><Relationship Id="rId1" Type="http://schemas.openxmlformats.org/officeDocument/2006/relationships/slideLayout" Target="../slideLayouts/slideLayout2.xml"/><Relationship Id="rId32" Type="http://schemas.openxmlformats.org/officeDocument/2006/relationships/image" Target="../media/image51.png"/><Relationship Id="rId28" Type="http://schemas.openxmlformats.org/officeDocument/2006/relationships/image" Target="../media/image77.png"/><Relationship Id="rId19" Type="http://schemas.openxmlformats.org/officeDocument/2006/relationships/image" Target="../media/image38.png"/><Relationship Id="rId31" Type="http://schemas.openxmlformats.org/officeDocument/2006/relationships/image" Target="../media/image50.png"/><Relationship Id="rId4" Type="http://schemas.openxmlformats.org/officeDocument/2006/relationships/image" Target="../media/image46.png"/><Relationship Id="rId27" Type="http://schemas.openxmlformats.org/officeDocument/2006/relationships/image" Target="../media/image76.png"/><Relationship Id="rId30"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7.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7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84.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87.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2400" y="747712"/>
            <a:ext cx="7162800" cy="1081088"/>
          </a:xfrm>
          <a:prstGeom prst="rect">
            <a:avLst/>
          </a:prstGeom>
        </p:spPr>
        <p:txBody>
          <a:bodyPr/>
          <a:lstStyle>
            <a:lvl1pPr algn="l" rtl="0" eaLnBrk="0" fontAlgn="base" hangingPunct="0">
              <a:spcBef>
                <a:spcPct val="0"/>
              </a:spcBef>
              <a:spcAft>
                <a:spcPct val="0"/>
              </a:spcAft>
              <a:defRPr sz="3000" b="1">
                <a:solidFill>
                  <a:schemeClr val="bg2"/>
                </a:solidFill>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5pPr>
            <a:lvl6pPr marL="365760" algn="l" rtl="0" fontAlgn="base">
              <a:spcBef>
                <a:spcPct val="0"/>
              </a:spcBef>
              <a:spcAft>
                <a:spcPct val="0"/>
              </a:spcAft>
              <a:defRPr sz="3000" b="1">
                <a:solidFill>
                  <a:schemeClr val="tx2"/>
                </a:solidFill>
                <a:latin typeface="Arial" pitchFamily="-108" charset="0"/>
              </a:defRPr>
            </a:lvl6pPr>
            <a:lvl7pPr marL="731520" algn="l" rtl="0" fontAlgn="base">
              <a:spcBef>
                <a:spcPct val="0"/>
              </a:spcBef>
              <a:spcAft>
                <a:spcPct val="0"/>
              </a:spcAft>
              <a:defRPr sz="3000" b="1">
                <a:solidFill>
                  <a:schemeClr val="tx2"/>
                </a:solidFill>
                <a:latin typeface="Arial" pitchFamily="-108" charset="0"/>
              </a:defRPr>
            </a:lvl7pPr>
            <a:lvl8pPr marL="1097280" algn="l" rtl="0" fontAlgn="base">
              <a:spcBef>
                <a:spcPct val="0"/>
              </a:spcBef>
              <a:spcAft>
                <a:spcPct val="0"/>
              </a:spcAft>
              <a:defRPr sz="3000" b="1">
                <a:solidFill>
                  <a:schemeClr val="tx2"/>
                </a:solidFill>
                <a:latin typeface="Arial" pitchFamily="-108" charset="0"/>
              </a:defRPr>
            </a:lvl8pPr>
            <a:lvl9pPr marL="1463040" algn="l" rtl="0" fontAlgn="base">
              <a:spcBef>
                <a:spcPct val="0"/>
              </a:spcBef>
              <a:spcAft>
                <a:spcPct val="0"/>
              </a:spcAft>
              <a:defRPr sz="3000" b="1">
                <a:solidFill>
                  <a:schemeClr val="tx2"/>
                </a:solidFill>
                <a:latin typeface="Arial" pitchFamily="-108" charset="0"/>
              </a:defRPr>
            </a:lvl9pPr>
          </a:lstStyle>
          <a:p>
            <a:pPr algn="ctr" eaLnBrk="1" hangingPunct="1"/>
            <a:r>
              <a:rPr lang="en-US" altLang="zh-CN" sz="2600" b="0" dirty="0" smtClean="0">
                <a:effectLst>
                  <a:outerShdw blurRad="38100" dist="38100" dir="2700000" algn="tl">
                    <a:srgbClr val="000000">
                      <a:alpha val="43137"/>
                    </a:srgbClr>
                  </a:outerShdw>
                </a:effectLst>
                <a:latin typeface="Arial Bold" pitchFamily="34" charset="0"/>
                <a:cs typeface="Arial Bold" pitchFamily="34" charset="0"/>
              </a:rPr>
              <a:t>Diffusion Curve Textures for Resolution Independent Texture Mapping</a:t>
            </a:r>
          </a:p>
        </p:txBody>
      </p:sp>
      <p:sp>
        <p:nvSpPr>
          <p:cNvPr id="7" name="Title 1"/>
          <p:cNvSpPr txBox="1">
            <a:spLocks/>
          </p:cNvSpPr>
          <p:nvPr/>
        </p:nvSpPr>
        <p:spPr>
          <a:xfrm>
            <a:off x="76200" y="2231230"/>
            <a:ext cx="7162800" cy="1578770"/>
          </a:xfrm>
          <a:prstGeom prst="rect">
            <a:avLst/>
          </a:prstGeom>
        </p:spPr>
        <p:txBody>
          <a:bodyPr/>
          <a:lstStyle>
            <a:lvl1pPr algn="l" rtl="0" eaLnBrk="0" fontAlgn="base" hangingPunct="0">
              <a:spcBef>
                <a:spcPct val="0"/>
              </a:spcBef>
              <a:spcAft>
                <a:spcPct val="0"/>
              </a:spcAft>
              <a:defRPr sz="3000" b="1">
                <a:solidFill>
                  <a:schemeClr val="bg2"/>
                </a:solidFill>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3000" b="1">
                <a:solidFill>
                  <a:srgbClr val="363636"/>
                </a:solidFill>
                <a:latin typeface="Arial" pitchFamily="-108" charset="0"/>
                <a:ea typeface="ＭＳ Ｐゴシック" pitchFamily="-108" charset="-128"/>
                <a:cs typeface="ＭＳ Ｐゴシック" pitchFamily="-108" charset="-128"/>
              </a:defRPr>
            </a:lvl5pPr>
            <a:lvl6pPr marL="365760" algn="l" rtl="0" fontAlgn="base">
              <a:spcBef>
                <a:spcPct val="0"/>
              </a:spcBef>
              <a:spcAft>
                <a:spcPct val="0"/>
              </a:spcAft>
              <a:defRPr sz="3000" b="1">
                <a:solidFill>
                  <a:schemeClr val="tx2"/>
                </a:solidFill>
                <a:latin typeface="Arial" pitchFamily="-108" charset="0"/>
              </a:defRPr>
            </a:lvl6pPr>
            <a:lvl7pPr marL="731520" algn="l" rtl="0" fontAlgn="base">
              <a:spcBef>
                <a:spcPct val="0"/>
              </a:spcBef>
              <a:spcAft>
                <a:spcPct val="0"/>
              </a:spcAft>
              <a:defRPr sz="3000" b="1">
                <a:solidFill>
                  <a:schemeClr val="tx2"/>
                </a:solidFill>
                <a:latin typeface="Arial" pitchFamily="-108" charset="0"/>
              </a:defRPr>
            </a:lvl7pPr>
            <a:lvl8pPr marL="1097280" algn="l" rtl="0" fontAlgn="base">
              <a:spcBef>
                <a:spcPct val="0"/>
              </a:spcBef>
              <a:spcAft>
                <a:spcPct val="0"/>
              </a:spcAft>
              <a:defRPr sz="3000" b="1">
                <a:solidFill>
                  <a:schemeClr val="tx2"/>
                </a:solidFill>
                <a:latin typeface="Arial" pitchFamily="-108" charset="0"/>
              </a:defRPr>
            </a:lvl8pPr>
            <a:lvl9pPr marL="1463040" algn="l" rtl="0" fontAlgn="base">
              <a:spcBef>
                <a:spcPct val="0"/>
              </a:spcBef>
              <a:spcAft>
                <a:spcPct val="0"/>
              </a:spcAft>
              <a:defRPr sz="3000" b="1">
                <a:solidFill>
                  <a:schemeClr val="tx2"/>
                </a:solidFill>
                <a:latin typeface="Arial" pitchFamily="-108" charset="0"/>
              </a:defRPr>
            </a:lvl9pPr>
          </a:lstStyle>
          <a:p>
            <a:pPr algn="ctr" eaLnBrk="1" hangingPunct="1">
              <a:buFont typeface="Arial" charset="0"/>
              <a:buNone/>
            </a:pPr>
            <a:r>
              <a:rPr lang="fi-FI" altLang="zh-CN" sz="1800" dirty="0">
                <a:latin typeface="Arial" charset="0"/>
                <a:ea typeface="ＭＳ Ｐゴシック" pitchFamily="34" charset="-128"/>
                <a:cs typeface="Arial" charset="0"/>
              </a:rPr>
              <a:t>Xin Sun</a:t>
            </a:r>
            <a:r>
              <a:rPr lang="fi-FI" altLang="zh-CN" sz="1800" baseline="30000" dirty="0">
                <a:latin typeface="Arial" charset="0"/>
                <a:ea typeface="ＭＳ Ｐゴシック" pitchFamily="34" charset="-128"/>
                <a:cs typeface="Arial" charset="0"/>
              </a:rPr>
              <a:t>*</a:t>
            </a:r>
            <a:r>
              <a:rPr lang="fi-FI" altLang="zh-CN" sz="1800" dirty="0">
                <a:latin typeface="Arial" charset="0"/>
                <a:ea typeface="ＭＳ Ｐゴシック" pitchFamily="34" charset="-128"/>
                <a:cs typeface="Arial" charset="0"/>
              </a:rPr>
              <a:t>   </a:t>
            </a:r>
            <a:r>
              <a:rPr lang="fi-FI" altLang="zh-CN" sz="1800" dirty="0" smtClean="0">
                <a:latin typeface="Arial" charset="0"/>
                <a:ea typeface="ＭＳ Ｐゴシック" pitchFamily="34" charset="-128"/>
                <a:cs typeface="Arial" charset="0"/>
              </a:rPr>
              <a:t>Guofu Xie</a:t>
            </a:r>
            <a:r>
              <a:rPr lang="fi-FI" altLang="zh-CN" sz="1800" baseline="30000" dirty="0" smtClean="0">
                <a:latin typeface="Arial" charset="0"/>
                <a:ea typeface="ＭＳ Ｐゴシック" pitchFamily="34" charset="-128"/>
                <a:cs typeface="Arial" charset="0"/>
              </a:rPr>
              <a:t>†</a:t>
            </a:r>
            <a:r>
              <a:rPr lang="en-US" altLang="zh-CN" sz="1800" baseline="30000" dirty="0" smtClean="0">
                <a:latin typeface="Arial" charset="0"/>
                <a:ea typeface="ＭＳ Ｐゴシック" pitchFamily="34" charset="-128"/>
                <a:cs typeface="Arial" charset="0"/>
              </a:rPr>
              <a:t>‡</a:t>
            </a:r>
            <a:r>
              <a:rPr lang="fi-FI" altLang="zh-CN" sz="1800" dirty="0" smtClean="0">
                <a:latin typeface="Arial" charset="0"/>
                <a:ea typeface="ＭＳ Ｐゴシック" pitchFamily="34" charset="-128"/>
                <a:cs typeface="Arial" charset="0"/>
              </a:rPr>
              <a:t>   Yue Dong</a:t>
            </a:r>
            <a:r>
              <a:rPr lang="fi-FI" altLang="zh-CN" sz="1800" baseline="30000" dirty="0" smtClean="0">
                <a:latin typeface="Arial" charset="0"/>
                <a:ea typeface="ＭＳ Ｐゴシック" pitchFamily="34" charset="-128"/>
                <a:cs typeface="Arial" charset="0"/>
              </a:rPr>
              <a:t>*</a:t>
            </a:r>
            <a:r>
              <a:rPr lang="fi-FI" altLang="zh-CN" sz="1800" dirty="0" smtClean="0">
                <a:latin typeface="Arial" charset="0"/>
                <a:ea typeface="ＭＳ Ｐゴシック" pitchFamily="34" charset="-128"/>
                <a:cs typeface="Arial" charset="0"/>
              </a:rPr>
              <a:t>   Stephen </a:t>
            </a:r>
            <a:r>
              <a:rPr lang="fi-FI" altLang="zh-CN" sz="1800" dirty="0">
                <a:latin typeface="Arial" charset="0"/>
                <a:ea typeface="ＭＳ Ｐゴシック" pitchFamily="34" charset="-128"/>
                <a:cs typeface="Arial" charset="0"/>
              </a:rPr>
              <a:t>Lin</a:t>
            </a:r>
            <a:r>
              <a:rPr lang="fi-FI" altLang="zh-CN" sz="1800" baseline="30000" dirty="0">
                <a:latin typeface="Arial" charset="0"/>
                <a:ea typeface="ＭＳ Ｐゴシック" pitchFamily="34" charset="-128"/>
                <a:cs typeface="Arial" charset="0"/>
              </a:rPr>
              <a:t>*</a:t>
            </a:r>
            <a:r>
              <a:rPr lang="fi-FI" altLang="zh-CN" sz="1800" dirty="0">
                <a:latin typeface="Arial" charset="0"/>
                <a:ea typeface="ＭＳ Ｐゴシック" pitchFamily="34" charset="-128"/>
                <a:cs typeface="Arial" charset="0"/>
              </a:rPr>
              <a:t> </a:t>
            </a:r>
            <a:endParaRPr lang="fi-FI" altLang="zh-CN" sz="1800" dirty="0" smtClean="0">
              <a:latin typeface="Arial" charset="0"/>
              <a:ea typeface="ＭＳ Ｐゴシック" pitchFamily="34" charset="-128"/>
              <a:cs typeface="Arial" charset="0"/>
            </a:endParaRPr>
          </a:p>
          <a:p>
            <a:pPr algn="ctr" eaLnBrk="1" hangingPunct="1">
              <a:buFont typeface="Arial" charset="0"/>
              <a:buNone/>
            </a:pPr>
            <a:r>
              <a:rPr lang="fi-FI" altLang="zh-CN" sz="1800" dirty="0" smtClean="0">
                <a:latin typeface="Arial" charset="0"/>
                <a:ea typeface="ＭＳ Ｐゴシック" pitchFamily="34" charset="-128"/>
                <a:cs typeface="Arial" charset="0"/>
              </a:rPr>
              <a:t>Weiwei Xu</a:t>
            </a:r>
            <a:r>
              <a:rPr lang="fi-FI" altLang="zh-CN" sz="1800" baseline="30000" dirty="0" smtClean="0">
                <a:latin typeface="Arial" charset="0"/>
                <a:ea typeface="ＭＳ Ｐゴシック" pitchFamily="34" charset="-128"/>
                <a:cs typeface="Arial" charset="0"/>
              </a:rPr>
              <a:t>*</a:t>
            </a:r>
            <a:r>
              <a:rPr lang="fi-FI" altLang="zh-CN" sz="1800" dirty="0" smtClean="0">
                <a:latin typeface="Arial" charset="0"/>
                <a:ea typeface="ＭＳ Ｐゴシック" pitchFamily="34" charset="-128"/>
                <a:cs typeface="Arial" charset="0"/>
              </a:rPr>
              <a:t>   Wencheng Wang</a:t>
            </a:r>
            <a:r>
              <a:rPr lang="fi-FI" altLang="zh-CN" sz="1800" baseline="30000" dirty="0" smtClean="0">
                <a:latin typeface="Arial" charset="0"/>
                <a:ea typeface="ＭＳ Ｐゴシック" pitchFamily="34" charset="-128"/>
                <a:cs typeface="Arial" charset="0"/>
              </a:rPr>
              <a:t>† </a:t>
            </a:r>
            <a:r>
              <a:rPr lang="fi-FI" altLang="zh-CN" sz="1800" dirty="0" smtClean="0">
                <a:latin typeface="Arial" charset="0"/>
                <a:ea typeface="ＭＳ Ｐゴシック" pitchFamily="34" charset="-128"/>
                <a:cs typeface="Arial" charset="0"/>
              </a:rPr>
              <a:t>  Xin Tong</a:t>
            </a:r>
            <a:r>
              <a:rPr lang="fi-FI" altLang="zh-CN" sz="1800" baseline="30000" dirty="0" smtClean="0">
                <a:latin typeface="Arial" charset="0"/>
                <a:ea typeface="ＭＳ Ｐゴシック" pitchFamily="34" charset="-128"/>
                <a:cs typeface="Arial" charset="0"/>
              </a:rPr>
              <a:t>*</a:t>
            </a:r>
            <a:r>
              <a:rPr lang="fi-FI" altLang="zh-CN" sz="1800" dirty="0" smtClean="0">
                <a:latin typeface="Arial" charset="0"/>
                <a:ea typeface="ＭＳ Ｐゴシック" pitchFamily="34" charset="-128"/>
                <a:cs typeface="Arial" charset="0"/>
              </a:rPr>
              <a:t>    Baining </a:t>
            </a:r>
            <a:r>
              <a:rPr lang="fi-FI" altLang="zh-CN" sz="1800" dirty="0">
                <a:latin typeface="Arial" charset="0"/>
                <a:ea typeface="ＭＳ Ｐゴシック" pitchFamily="34" charset="-128"/>
                <a:cs typeface="Arial" charset="0"/>
              </a:rPr>
              <a:t>Guo</a:t>
            </a:r>
            <a:r>
              <a:rPr lang="fi-FI" altLang="zh-CN" sz="1800" baseline="30000" dirty="0">
                <a:latin typeface="Arial" charset="0"/>
                <a:ea typeface="ＭＳ Ｐゴシック" pitchFamily="34" charset="-128"/>
                <a:cs typeface="Arial" charset="0"/>
              </a:rPr>
              <a:t>*</a:t>
            </a:r>
          </a:p>
          <a:p>
            <a:pPr algn="ctr" eaLnBrk="1" hangingPunct="1">
              <a:buFont typeface="Arial" charset="0"/>
              <a:buNone/>
            </a:pPr>
            <a:endParaRPr lang="en-US" altLang="zh-CN" sz="1600" i="1" baseline="30000" dirty="0" smtClean="0">
              <a:latin typeface="Arial" charset="0"/>
              <a:ea typeface="ＭＳ Ｐゴシック" pitchFamily="34" charset="-128"/>
              <a:cs typeface="Arial" charset="0"/>
            </a:endParaRPr>
          </a:p>
          <a:p>
            <a:pPr algn="ctr" eaLnBrk="1" hangingPunct="1">
              <a:buFont typeface="Arial" charset="0"/>
              <a:buNone/>
            </a:pPr>
            <a:r>
              <a:rPr lang="en-US" altLang="zh-CN" sz="1600" i="1" baseline="30000" dirty="0" smtClean="0">
                <a:latin typeface="Arial" charset="0"/>
                <a:ea typeface="ＭＳ Ｐゴシック" pitchFamily="34" charset="-128"/>
                <a:cs typeface="Arial" charset="0"/>
              </a:rPr>
              <a:t>*</a:t>
            </a:r>
            <a:r>
              <a:rPr lang="en-US" altLang="zh-CN" sz="1600" i="1" dirty="0">
                <a:latin typeface="Arial" charset="0"/>
                <a:ea typeface="ＭＳ Ｐゴシック" pitchFamily="34" charset="-128"/>
                <a:cs typeface="Arial" charset="0"/>
              </a:rPr>
              <a:t>Microsoft Research Asia    </a:t>
            </a:r>
            <a:endParaRPr lang="en-US" altLang="zh-CN" sz="1600" i="1" dirty="0" smtClean="0">
              <a:latin typeface="Arial" charset="0"/>
              <a:ea typeface="ＭＳ Ｐゴシック" pitchFamily="34" charset="-128"/>
              <a:cs typeface="Arial" charset="0"/>
            </a:endParaRPr>
          </a:p>
          <a:p>
            <a:pPr algn="ctr" eaLnBrk="1" hangingPunct="1">
              <a:buFont typeface="Arial" charset="0"/>
              <a:buNone/>
            </a:pPr>
            <a:r>
              <a:rPr lang="en-US" altLang="zh-CN" sz="1600" i="1" baseline="30000" dirty="0" smtClean="0">
                <a:latin typeface="Arial" charset="0"/>
                <a:ea typeface="ＭＳ Ｐゴシック" pitchFamily="34" charset="-128"/>
                <a:cs typeface="Arial" charset="0"/>
              </a:rPr>
              <a:t>†</a:t>
            </a:r>
            <a:r>
              <a:rPr lang="en-US" altLang="zh-CN" sz="1600" i="1" dirty="0" smtClean="0">
                <a:latin typeface="Arial" charset="0"/>
                <a:ea typeface="ＭＳ Ｐゴシック" pitchFamily="34" charset="-128"/>
                <a:cs typeface="Arial" charset="0"/>
              </a:rPr>
              <a:t>State </a:t>
            </a:r>
            <a:r>
              <a:rPr lang="en-US" altLang="zh-CN" sz="1600" i="1" dirty="0">
                <a:latin typeface="Arial" charset="0"/>
                <a:ea typeface="ＭＳ Ｐゴシック" pitchFamily="34" charset="-128"/>
                <a:cs typeface="Arial" charset="0"/>
              </a:rPr>
              <a:t>Key Laboratory of Computer </a:t>
            </a:r>
            <a:r>
              <a:rPr lang="en-US" altLang="zh-CN" sz="1600" i="1" dirty="0" smtClean="0">
                <a:latin typeface="Arial" charset="0"/>
                <a:ea typeface="ＭＳ Ｐゴシック" pitchFamily="34" charset="-128"/>
                <a:cs typeface="Arial" charset="0"/>
              </a:rPr>
              <a:t>Science, ISCAS </a:t>
            </a:r>
          </a:p>
          <a:p>
            <a:pPr algn="ctr" eaLnBrk="1" hangingPunct="1">
              <a:buFont typeface="Arial" charset="0"/>
              <a:buNone/>
            </a:pPr>
            <a:r>
              <a:rPr lang="en-US" altLang="zh-CN" sz="1600" baseline="30000" dirty="0" smtClean="0">
                <a:latin typeface="Arial" charset="0"/>
                <a:ea typeface="ＭＳ Ｐゴシック" pitchFamily="34" charset="-128"/>
                <a:cs typeface="Arial" charset="0"/>
              </a:rPr>
              <a:t>‡ </a:t>
            </a:r>
            <a:r>
              <a:rPr lang="en-US" altLang="zh-CN" sz="1600" i="1" dirty="0" smtClean="0">
                <a:latin typeface="Arial" charset="0"/>
                <a:ea typeface="ＭＳ Ｐゴシック" pitchFamily="34" charset="-128"/>
                <a:cs typeface="Arial" charset="0"/>
              </a:rPr>
              <a:t>GUCAS</a:t>
            </a:r>
            <a:endParaRPr lang="en-US" altLang="zh-CN" sz="1600" i="1" dirty="0">
              <a:latin typeface="Arial" charset="0"/>
              <a:ea typeface="ＭＳ Ｐゴシック" pitchFamily="34" charset="-128"/>
              <a:cs typeface="Arial" charset="0"/>
            </a:endParaRPr>
          </a:p>
        </p:txBody>
      </p:sp>
    </p:spTree>
    <p:extLst>
      <p:ext uri="{BB962C8B-B14F-4D97-AF65-F5344CB8AC3E}">
        <p14:creationId xmlns:p14="http://schemas.microsoft.com/office/powerpoint/2010/main" val="1315693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Diffusion Curve Image (DCI)</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9939" name="Rectangle 3"/>
          <p:cNvSpPr>
            <a:spLocks noGrp="1" noChangeArrowheads="1"/>
          </p:cNvSpPr>
          <p:nvPr>
            <p:ph type="body" idx="4294967295"/>
          </p:nvPr>
        </p:nvSpPr>
        <p:spPr>
          <a:xfrm>
            <a:off x="279400" y="685800"/>
            <a:ext cx="6807200" cy="2133600"/>
          </a:xfrm>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smtClean="0">
                <a:ea typeface="ＭＳ Ｐゴシック" pitchFamily="-112" charset="-128"/>
              </a:rPr>
              <a:t>Definition </a:t>
            </a:r>
            <a:endParaRPr lang="en-US" altLang="zh-CN" sz="1400" dirty="0" smtClean="0">
              <a:ea typeface="ＭＳ Ｐゴシック" pitchFamily="-112" charset="-128"/>
            </a:endParaRPr>
          </a:p>
          <a:p>
            <a:pPr lvl="1" eaLnBrk="1" hangingPunct="1">
              <a:spcBef>
                <a:spcPts val="200"/>
              </a:spcBef>
              <a:spcAft>
                <a:spcPts val="200"/>
              </a:spcAft>
              <a:buFont typeface="Wingdings" pitchFamily="-112" charset="2"/>
              <a:buChar char="§"/>
              <a:defRPr/>
            </a:pPr>
            <a:r>
              <a:rPr lang="en-US" altLang="zh-CN" sz="1400" dirty="0" smtClean="0">
                <a:ea typeface="ＭＳ Ｐゴシック" pitchFamily="-112" charset="-128"/>
              </a:rPr>
              <a:t>Color </a:t>
            </a:r>
            <a:r>
              <a:rPr lang="en-US" altLang="zh-CN" sz="1400" dirty="0">
                <a:ea typeface="ＭＳ Ｐゴシック" pitchFamily="-112" charset="-128"/>
              </a:rPr>
              <a:t>defined on control curves</a:t>
            </a:r>
          </a:p>
          <a:p>
            <a:pPr lvl="1" eaLnBrk="1" hangingPunct="1">
              <a:spcBef>
                <a:spcPts val="200"/>
              </a:spcBef>
              <a:spcAft>
                <a:spcPts val="200"/>
              </a:spcAft>
              <a:buFont typeface="Wingdings" pitchFamily="-112" charset="2"/>
              <a:buChar char="§"/>
              <a:defRPr/>
            </a:pPr>
            <a:r>
              <a:rPr lang="en-US" altLang="zh-CN" sz="1400" dirty="0">
                <a:ea typeface="ＭＳ Ｐゴシック" pitchFamily="-112" charset="-128"/>
              </a:rPr>
              <a:t>Shading in-between by solving a Poisson </a:t>
            </a:r>
            <a:r>
              <a:rPr lang="en-US" altLang="zh-CN" sz="1400" dirty="0" smtClean="0">
                <a:ea typeface="ＭＳ Ｐゴシック" pitchFamily="-112" charset="-128"/>
              </a:rPr>
              <a:t>equation</a:t>
            </a:r>
          </a:p>
          <a:p>
            <a:pPr eaLnBrk="1" hangingPunct="1">
              <a:spcBef>
                <a:spcPts val="200"/>
              </a:spcBef>
              <a:spcAft>
                <a:spcPts val="200"/>
              </a:spcAft>
              <a:buFont typeface="Wingdings" pitchFamily="-112" charset="2"/>
              <a:buChar char="§"/>
              <a:defRPr/>
            </a:pPr>
            <a:r>
              <a:rPr lang="en-US" altLang="zh-CN" sz="1600" dirty="0" smtClean="0">
                <a:ea typeface="ＭＳ Ｐゴシック" pitchFamily="-112" charset="-128"/>
              </a:rPr>
              <a:t>Advantage </a:t>
            </a:r>
            <a:endParaRPr lang="en-US" altLang="zh-CN" sz="1800" dirty="0" smtClean="0">
              <a:ea typeface="ＭＳ Ｐゴシック" pitchFamily="-112" charset="-128"/>
            </a:endParaRPr>
          </a:p>
          <a:p>
            <a:pPr lvl="1" eaLnBrk="1" hangingPunct="1">
              <a:spcBef>
                <a:spcPts val="200"/>
              </a:spcBef>
              <a:spcAft>
                <a:spcPts val="200"/>
              </a:spcAft>
              <a:buFont typeface="Wingdings" pitchFamily="-112" charset="2"/>
              <a:buChar char="§"/>
              <a:defRPr/>
            </a:pPr>
            <a:r>
              <a:rPr lang="en-US" altLang="zh-CN" sz="1400" dirty="0">
                <a:ea typeface="ＭＳ Ｐゴシック" pitchFamily="-112" charset="-128"/>
              </a:rPr>
              <a:t>Sparse control curves (compact)</a:t>
            </a:r>
          </a:p>
          <a:p>
            <a:pPr lvl="1" eaLnBrk="1" hangingPunct="1">
              <a:spcBef>
                <a:spcPts val="200"/>
              </a:spcBef>
              <a:spcAft>
                <a:spcPts val="200"/>
              </a:spcAft>
              <a:buFont typeface="Wingdings" pitchFamily="-112" charset="2"/>
              <a:buChar char="§"/>
              <a:defRPr/>
            </a:pPr>
            <a:r>
              <a:rPr lang="en-US" altLang="zh-CN" sz="1400" dirty="0">
                <a:ea typeface="ＭＳ Ｐゴシック" pitchFamily="-112" charset="-128"/>
              </a:rPr>
              <a:t>Rich and smooth shading </a:t>
            </a:r>
            <a:r>
              <a:rPr lang="en-US" altLang="zh-CN" sz="1400" dirty="0" smtClean="0">
                <a:ea typeface="ＭＳ Ｐゴシック" pitchFamily="-112" charset="-128"/>
              </a:rPr>
              <a:t>variations &amp; Sharp boundary</a:t>
            </a:r>
          </a:p>
          <a:p>
            <a:pPr marL="0" indent="0" eaLnBrk="1" hangingPunct="1">
              <a:spcBef>
                <a:spcPts val="200"/>
              </a:spcBef>
              <a:spcAft>
                <a:spcPts val="200"/>
              </a:spcAft>
              <a:buNone/>
              <a:defRPr/>
            </a:pPr>
            <a:endParaRPr lang="en-US" altLang="zh-CN" sz="2000" dirty="0">
              <a:ea typeface="ＭＳ Ｐゴシック" pitchFamily="-112" charset="-128"/>
            </a:endParaRPr>
          </a:p>
        </p:txBody>
      </p:sp>
      <p:grpSp>
        <p:nvGrpSpPr>
          <p:cNvPr id="4" name="Group 3"/>
          <p:cNvGrpSpPr/>
          <p:nvPr/>
        </p:nvGrpSpPr>
        <p:grpSpPr>
          <a:xfrm>
            <a:off x="1524000" y="2546985"/>
            <a:ext cx="1260000" cy="1496883"/>
            <a:chOff x="1600200" y="2524125"/>
            <a:chExt cx="1260000" cy="1496883"/>
          </a:xfrm>
        </p:grpSpPr>
        <p:sp>
          <p:nvSpPr>
            <p:cNvPr id="16" name="TextBox 15"/>
            <p:cNvSpPr txBox="1"/>
            <p:nvPr/>
          </p:nvSpPr>
          <p:spPr>
            <a:xfrm>
              <a:off x="1716405" y="3759398"/>
              <a:ext cx="1093569" cy="261610"/>
            </a:xfrm>
            <a:prstGeom prst="rect">
              <a:avLst/>
            </a:prstGeom>
            <a:noFill/>
          </p:spPr>
          <p:txBody>
            <a:bodyPr wrap="none" rtlCol="0">
              <a:spAutoFit/>
            </a:bodyPr>
            <a:lstStyle/>
            <a:p>
              <a:r>
                <a:rPr lang="en-US" altLang="zh-CN" sz="1050" dirty="0" smtClean="0"/>
                <a:t>Control curves</a:t>
              </a:r>
              <a:endParaRPr lang="zh-CN" altLang="en-US" sz="1050" dirty="0"/>
            </a:p>
          </p:txBody>
        </p:sp>
        <p:pic>
          <p:nvPicPr>
            <p:cNvPr id="18" name="Picture 4" descr="http://maverick.inria.fr/Publications/2008/OBWBTS08/gallery/zephir_curv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524125"/>
              <a:ext cx="1260000" cy="12624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4657335" y="2546460"/>
            <a:ext cx="1433406" cy="1496410"/>
            <a:chOff x="4733535" y="2523600"/>
            <a:chExt cx="1433406" cy="1496410"/>
          </a:xfrm>
        </p:grpSpPr>
        <p:sp>
          <p:nvSpPr>
            <p:cNvPr id="15" name="TextBox 14"/>
            <p:cNvSpPr txBox="1"/>
            <p:nvPr/>
          </p:nvSpPr>
          <p:spPr>
            <a:xfrm>
              <a:off x="4733535" y="3758400"/>
              <a:ext cx="1433406" cy="261610"/>
            </a:xfrm>
            <a:prstGeom prst="rect">
              <a:avLst/>
            </a:prstGeom>
            <a:noFill/>
          </p:spPr>
          <p:txBody>
            <a:bodyPr wrap="none" rtlCol="0">
              <a:spAutoFit/>
            </a:bodyPr>
            <a:lstStyle/>
            <a:p>
              <a:r>
                <a:rPr lang="en-US" altLang="zh-CN" sz="1100" dirty="0" smtClean="0"/>
                <a:t>Shading in-between</a:t>
              </a:r>
              <a:endParaRPr lang="zh-CN" altLang="en-US" sz="1100" dirty="0"/>
            </a:p>
          </p:txBody>
        </p:sp>
        <p:pic>
          <p:nvPicPr>
            <p:cNvPr id="22" name="Picture 6" descr="http://maverick.inria.fr/Publications/2008/OBWBTS08/gallery/zephir_resul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523600"/>
              <a:ext cx="1260000" cy="12624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2987040" y="2887980"/>
            <a:ext cx="1524000" cy="566009"/>
            <a:chOff x="3063240" y="2865120"/>
            <a:chExt cx="1524000" cy="566009"/>
          </a:xfrm>
        </p:grpSpPr>
        <p:sp>
          <p:nvSpPr>
            <p:cNvPr id="14" name="右箭头 4"/>
            <p:cNvSpPr/>
            <p:nvPr/>
          </p:nvSpPr>
          <p:spPr>
            <a:xfrm>
              <a:off x="3139440" y="3196719"/>
              <a:ext cx="1447800" cy="234410"/>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063240" y="2865120"/>
              <a:ext cx="1277600" cy="276999"/>
            </a:xfrm>
            <a:prstGeom prst="rect">
              <a:avLst/>
            </a:prstGeom>
            <a:noFill/>
          </p:spPr>
          <p:txBody>
            <a:bodyPr wrap="square" rtlCol="0">
              <a:spAutoFit/>
            </a:bodyPr>
            <a:lstStyle/>
            <a:p>
              <a:r>
                <a:rPr lang="en-US" altLang="zh-CN" sz="1200" dirty="0" smtClean="0"/>
                <a:t>Solving</a:t>
              </a:r>
              <a:endParaRPr lang="en-US" altLang="zh-CN" sz="1400" dirty="0" smtClean="0"/>
            </a:p>
          </p:txBody>
        </p:sp>
        <p:pic>
          <p:nvPicPr>
            <p:cNvPr id="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8390" y="2959922"/>
              <a:ext cx="762000" cy="145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8346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500"/>
                                        <p:tgtEl>
                                          <p:spTgt spid="399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fade">
                                      <p:cBhvr>
                                        <p:cTn id="10" dur="500"/>
                                        <p:tgtEl>
                                          <p:spTgt spid="399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9939">
                                            <p:txEl>
                                              <p:pRg st="2" end="2"/>
                                            </p:txEl>
                                          </p:spTgt>
                                        </p:tgtEl>
                                        <p:attrNameLst>
                                          <p:attrName>style.visibility</p:attrName>
                                        </p:attrNameLst>
                                      </p:cBhvr>
                                      <p:to>
                                        <p:strVal val="visible"/>
                                      </p:to>
                                    </p:set>
                                    <p:animEffect transition="in" filter="fade">
                                      <p:cBhvr>
                                        <p:cTn id="18" dur="500"/>
                                        <p:tgtEl>
                                          <p:spTgt spid="39939">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500"/>
                            </p:stCondLst>
                            <p:childTnLst>
                              <p:par>
                                <p:cTn id="23" presetID="10" presetClass="entr" presetSubtype="0" fill="hold" nodeType="afterEffect">
                                  <p:stCondLst>
                                    <p:cond delay="5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9939">
                                            <p:txEl>
                                              <p:pRg st="3" end="3"/>
                                            </p:txEl>
                                          </p:spTgt>
                                        </p:tgtEl>
                                        <p:attrNameLst>
                                          <p:attrName>style.visibility</p:attrName>
                                        </p:attrNameLst>
                                      </p:cBhvr>
                                      <p:to>
                                        <p:strVal val="visible"/>
                                      </p:to>
                                    </p:set>
                                    <p:animEffect transition="in" filter="fade">
                                      <p:cBhvr>
                                        <p:cTn id="30" dur="500"/>
                                        <p:tgtEl>
                                          <p:spTgt spid="39939">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9939">
                                            <p:txEl>
                                              <p:pRg st="4" end="4"/>
                                            </p:txEl>
                                          </p:spTgt>
                                        </p:tgtEl>
                                        <p:attrNameLst>
                                          <p:attrName>style.visibility</p:attrName>
                                        </p:attrNameLst>
                                      </p:cBhvr>
                                      <p:to>
                                        <p:strVal val="visible"/>
                                      </p:to>
                                    </p:set>
                                    <p:animEffect transition="in" filter="fade">
                                      <p:cBhvr>
                                        <p:cTn id="33" dur="500"/>
                                        <p:tgtEl>
                                          <p:spTgt spid="39939">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9939">
                                            <p:txEl>
                                              <p:pRg st="5" end="5"/>
                                            </p:txEl>
                                          </p:spTgt>
                                        </p:tgtEl>
                                        <p:attrNameLst>
                                          <p:attrName>style.visibility</p:attrName>
                                        </p:attrNameLst>
                                      </p:cBhvr>
                                      <p:to>
                                        <p:strVal val="visible"/>
                                      </p:to>
                                    </p:set>
                                    <p:animEffect transition="in" filter="fade">
                                      <p:cBhvr>
                                        <p:cTn id="36" dur="500"/>
                                        <p:tgtEl>
                                          <p:spTgt spid="39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Challenges for DCI Textures</a:t>
            </a:r>
          </a:p>
        </p:txBody>
      </p:sp>
      <p:sp>
        <p:nvSpPr>
          <p:cNvPr id="39939" name="Rectangle 3"/>
          <p:cNvSpPr>
            <a:spLocks noGrp="1" noChangeArrowheads="1"/>
          </p:cNvSpPr>
          <p:nvPr>
            <p:ph type="body" idx="4294967295"/>
          </p:nvPr>
        </p:nvSpPr>
        <p:spPr>
          <a:xfrm>
            <a:off x="279400" y="762000"/>
            <a:ext cx="6654800" cy="1066800"/>
          </a:xfrm>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a:ea typeface="ＭＳ Ｐゴシック" pitchFamily="-112" charset="-128"/>
              </a:rPr>
              <a:t>F</a:t>
            </a:r>
            <a:r>
              <a:rPr lang="en-US" altLang="zh-CN" sz="1600" dirty="0" smtClean="0">
                <a:ea typeface="ＭＳ Ｐゴシック" pitchFamily="-112" charset="-128"/>
              </a:rPr>
              <a:t>ull image is </a:t>
            </a:r>
            <a:r>
              <a:rPr lang="en-US" altLang="zh-CN" sz="1600" dirty="0">
                <a:ea typeface="ＭＳ Ｐゴシック" pitchFamily="-112" charset="-128"/>
              </a:rPr>
              <a:t>reconstructed </a:t>
            </a:r>
            <a:r>
              <a:rPr lang="en-US" altLang="zh-CN" sz="1600" dirty="0" smtClean="0">
                <a:ea typeface="ＭＳ Ｐゴシック" pitchFamily="-112" charset="-128"/>
              </a:rPr>
              <a:t>to fetch one texture value</a:t>
            </a:r>
          </a:p>
          <a:p>
            <a:pPr eaLnBrk="1" hangingPunct="1">
              <a:spcBef>
                <a:spcPts val="200"/>
              </a:spcBef>
              <a:spcAft>
                <a:spcPts val="200"/>
              </a:spcAft>
              <a:buFont typeface="Wingdings" pitchFamily="-112" charset="2"/>
              <a:buChar char="§"/>
              <a:defRPr/>
            </a:pPr>
            <a:endParaRPr lang="en-US" altLang="zh-CN" sz="1600" dirty="0" smtClean="0">
              <a:ea typeface="ＭＳ Ｐゴシック" pitchFamily="-112" charset="-128"/>
            </a:endParaRPr>
          </a:p>
          <a:p>
            <a:pPr eaLnBrk="1" hangingPunct="1">
              <a:spcBef>
                <a:spcPts val="200"/>
              </a:spcBef>
              <a:spcAft>
                <a:spcPts val="200"/>
              </a:spcAft>
              <a:buFont typeface="Wingdings" pitchFamily="-112" charset="2"/>
              <a:buChar char="§"/>
              <a:defRPr/>
            </a:pPr>
            <a:endParaRPr lang="en-US" altLang="zh-CN" sz="1600" dirty="0">
              <a:ea typeface="ＭＳ Ｐゴシック" pitchFamily="-112" charset="-128"/>
            </a:endParaRPr>
          </a:p>
        </p:txBody>
      </p:sp>
      <p:sp>
        <p:nvSpPr>
          <p:cNvPr id="2" name="AutoShape 2" descr="C:\Documents and Settings\guofu\Application Data\Fetion\temp\c693b15dbdb4a90a3385ae4782099c3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 name="AutoShape 5" descr="C:\Documents and Settings\guofu\Application Data\Fetion\temp\5fa3cac4e6a095dc6ecb2f08be2d275d.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AutoShape 8" descr="C:\Documents and Settings\guofu\Application Data\Fetion\temp\6756726dc08f5585d40076b09cc933f0.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7" name="Group 36"/>
          <p:cNvGrpSpPr/>
          <p:nvPr/>
        </p:nvGrpSpPr>
        <p:grpSpPr>
          <a:xfrm>
            <a:off x="2562180" y="1675504"/>
            <a:ext cx="1389536" cy="1389536"/>
            <a:chOff x="2562180" y="1675504"/>
            <a:chExt cx="1389536" cy="1389536"/>
          </a:xfrm>
        </p:grpSpPr>
        <p:cxnSp>
          <p:nvCxnSpPr>
            <p:cNvPr id="11" name="Straight Connector 10"/>
            <p:cNvCxnSpPr/>
            <p:nvPr/>
          </p:nvCxnSpPr>
          <p:spPr>
            <a:xfrm>
              <a:off x="2562180" y="2589903"/>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562180" y="2132703"/>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03096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49451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38" name="Group 37"/>
          <p:cNvGrpSpPr/>
          <p:nvPr/>
        </p:nvGrpSpPr>
        <p:grpSpPr>
          <a:xfrm>
            <a:off x="2562180" y="1671356"/>
            <a:ext cx="1400220" cy="1393684"/>
            <a:chOff x="2562180" y="1671356"/>
            <a:chExt cx="1400220" cy="1393684"/>
          </a:xfrm>
        </p:grpSpPr>
        <p:cxnSp>
          <p:nvCxnSpPr>
            <p:cNvPr id="10" name="Straight Connector 9"/>
            <p:cNvCxnSpPr/>
            <p:nvPr/>
          </p:nvCxnSpPr>
          <p:spPr>
            <a:xfrm flipH="1">
              <a:off x="2562180" y="1892927"/>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562180" y="2818503"/>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27" idx="3"/>
              <a:endCxn id="27" idx="1"/>
            </p:cNvCxnSpPr>
            <p:nvPr/>
          </p:nvCxnSpPr>
          <p:spPr>
            <a:xfrm flipH="1">
              <a:off x="2572864" y="2363451"/>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80871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67587" y="1671356"/>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72311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grpSp>
      <p:pic>
        <p:nvPicPr>
          <p:cNvPr id="2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1264" y="1700045"/>
            <a:ext cx="1389536" cy="1389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p:cNvGrpSpPr/>
          <p:nvPr/>
        </p:nvGrpSpPr>
        <p:grpSpPr>
          <a:xfrm>
            <a:off x="5715566" y="2745204"/>
            <a:ext cx="505138" cy="289149"/>
            <a:chOff x="5715566" y="2745204"/>
            <a:chExt cx="505138" cy="289149"/>
          </a:xfrm>
        </p:grpSpPr>
        <p:sp>
          <p:nvSpPr>
            <p:cNvPr id="24" name="Oval 23"/>
            <p:cNvSpPr/>
            <p:nvPr/>
          </p:nvSpPr>
          <p:spPr>
            <a:xfrm>
              <a:off x="5868887" y="2745204"/>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5" name="Rectangle 24"/>
                <p:cNvSpPr/>
                <p:nvPr/>
              </p:nvSpPr>
              <p:spPr>
                <a:xfrm>
                  <a:off x="5715566" y="2772743"/>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25" name="Rectangle 24"/>
                <p:cNvSpPr>
                  <a:spLocks noRot="1" noChangeAspect="1" noMove="1" noResize="1" noEditPoints="1" noAdjustHandles="1" noChangeArrowheads="1" noChangeShapeType="1" noTextEdit="1"/>
                </p:cNvSpPr>
                <p:nvPr/>
              </p:nvSpPr>
              <p:spPr>
                <a:xfrm>
                  <a:off x="5715566" y="2772743"/>
                  <a:ext cx="505138" cy="261610"/>
                </a:xfrm>
                <a:prstGeom prst="rect">
                  <a:avLst/>
                </a:prstGeom>
                <a:blipFill rotWithShape="1">
                  <a:blip r:embed="rId5"/>
                  <a:stretch>
                    <a:fillRect b="-2326"/>
                  </a:stretch>
                </a:blipFill>
              </p:spPr>
              <p:txBody>
                <a:bodyPr/>
                <a:lstStyle/>
                <a:p>
                  <a:r>
                    <a:rPr lang="zh-CN" altLang="en-US">
                      <a:noFill/>
                    </a:rPr>
                    <a:t> </a:t>
                  </a:r>
                </a:p>
              </p:txBody>
            </p:sp>
          </mc:Fallback>
        </mc:AlternateContent>
      </p:grpSp>
      <p:sp>
        <p:nvSpPr>
          <p:cNvPr id="26" name="右箭头 4"/>
          <p:cNvSpPr/>
          <p:nvPr/>
        </p:nvSpPr>
        <p:spPr>
          <a:xfrm>
            <a:off x="4114800" y="2261701"/>
            <a:ext cx="744064" cy="234410"/>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6"/>
          <p:cNvGrpSpPr/>
          <p:nvPr/>
        </p:nvGrpSpPr>
        <p:grpSpPr>
          <a:xfrm>
            <a:off x="3264995" y="2744484"/>
            <a:ext cx="505138" cy="292095"/>
            <a:chOff x="3264995" y="2744484"/>
            <a:chExt cx="505138" cy="292095"/>
          </a:xfrm>
        </p:grpSpPr>
        <mc:AlternateContent xmlns:mc="http://schemas.openxmlformats.org/markup-compatibility/2006" xmlns:a14="http://schemas.microsoft.com/office/drawing/2010/main">
          <mc:Choice Requires="a14">
            <p:sp>
              <p:nvSpPr>
                <p:cNvPr id="22" name="Rectangle 21"/>
                <p:cNvSpPr/>
                <p:nvPr/>
              </p:nvSpPr>
              <p:spPr>
                <a:xfrm>
                  <a:off x="3264995" y="2774969"/>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22" name="Rectangle 21"/>
                <p:cNvSpPr>
                  <a:spLocks noRot="1" noChangeAspect="1" noMove="1" noResize="1" noEditPoints="1" noAdjustHandles="1" noChangeArrowheads="1" noChangeShapeType="1" noTextEdit="1"/>
                </p:cNvSpPr>
                <p:nvPr/>
              </p:nvSpPr>
              <p:spPr>
                <a:xfrm>
                  <a:off x="3264995" y="2774969"/>
                  <a:ext cx="505138" cy="261610"/>
                </a:xfrm>
                <a:prstGeom prst="rect">
                  <a:avLst/>
                </a:prstGeom>
                <a:blipFill rotWithShape="1">
                  <a:blip r:embed="rId6"/>
                  <a:stretch>
                    <a:fillRect b="-2326"/>
                  </a:stretch>
                </a:blipFill>
              </p:spPr>
              <p:txBody>
                <a:bodyPr/>
                <a:lstStyle/>
                <a:p>
                  <a:r>
                    <a:rPr lang="zh-CN" altLang="en-US">
                      <a:noFill/>
                    </a:rPr>
                    <a:t> </a:t>
                  </a:r>
                </a:p>
              </p:txBody>
            </p:sp>
          </mc:Fallback>
        </mc:AlternateContent>
        <p:sp>
          <p:nvSpPr>
            <p:cNvPr id="28" name="Oval 27"/>
            <p:cNvSpPr/>
            <p:nvPr/>
          </p:nvSpPr>
          <p:spPr>
            <a:xfrm>
              <a:off x="3418316" y="2744484"/>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pic>
        <p:nvPicPr>
          <p:cNvPr id="30" name="Picture 2" descr="D:\references\filter\paper\ppt\image\bunny_1.b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537" y="1600200"/>
            <a:ext cx="1589226" cy="158922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1097100" y="2242817"/>
            <a:ext cx="61050" cy="58364"/>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847007" y="3189424"/>
            <a:ext cx="622286" cy="307777"/>
          </a:xfrm>
          <a:prstGeom prst="rect">
            <a:avLst/>
          </a:prstGeom>
          <a:noFill/>
        </p:spPr>
        <p:txBody>
          <a:bodyPr wrap="none" rtlCol="0">
            <a:spAutoFit/>
          </a:bodyPr>
          <a:lstStyle/>
          <a:p>
            <a:r>
              <a:rPr lang="en-US" altLang="zh-CN" sz="1400" dirty="0" smtClean="0"/>
              <a:t>Mesh</a:t>
            </a:r>
            <a:endParaRPr lang="zh-CN" altLang="en-US" sz="1400" dirty="0"/>
          </a:p>
        </p:txBody>
      </p:sp>
      <p:sp>
        <p:nvSpPr>
          <p:cNvPr id="32" name="TextBox 31"/>
          <p:cNvSpPr txBox="1"/>
          <p:nvPr/>
        </p:nvSpPr>
        <p:spPr>
          <a:xfrm>
            <a:off x="2711766" y="3189424"/>
            <a:ext cx="1090363" cy="307777"/>
          </a:xfrm>
          <a:prstGeom prst="rect">
            <a:avLst/>
          </a:prstGeom>
          <a:noFill/>
        </p:spPr>
        <p:txBody>
          <a:bodyPr wrap="none" rtlCol="0">
            <a:spAutoFit/>
          </a:bodyPr>
          <a:lstStyle/>
          <a:p>
            <a:r>
              <a:rPr lang="en-US" altLang="zh-CN" sz="1400" dirty="0" smtClean="0"/>
              <a:t>DCI texture</a:t>
            </a:r>
            <a:endParaRPr lang="zh-CN" altLang="en-US" sz="1400" dirty="0"/>
          </a:p>
        </p:txBody>
      </p:sp>
      <p:sp>
        <p:nvSpPr>
          <p:cNvPr id="35" name="TextBox 34"/>
          <p:cNvSpPr txBox="1"/>
          <p:nvPr/>
        </p:nvSpPr>
        <p:spPr>
          <a:xfrm>
            <a:off x="5081822" y="3189424"/>
            <a:ext cx="1248419" cy="307777"/>
          </a:xfrm>
          <a:prstGeom prst="rect">
            <a:avLst/>
          </a:prstGeom>
          <a:noFill/>
        </p:spPr>
        <p:txBody>
          <a:bodyPr wrap="none" rtlCol="0">
            <a:spAutoFit/>
          </a:bodyPr>
          <a:lstStyle/>
          <a:p>
            <a:r>
              <a:rPr lang="en-US" altLang="zh-CN" sz="1400" dirty="0" smtClean="0"/>
              <a:t>Texture value</a:t>
            </a:r>
            <a:endParaRPr lang="zh-CN" altLang="en-US" sz="1400" dirty="0"/>
          </a:p>
        </p:txBody>
      </p:sp>
      <p:pic>
        <p:nvPicPr>
          <p:cNvPr id="45" name="Picture 3" descr="D:\references\filter\paper\ppt\image\bunny_2.bm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537" y="1600200"/>
            <a:ext cx="1589226" cy="1589226"/>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2564561" y="1676400"/>
            <a:ext cx="416765" cy="862090"/>
            <a:chOff x="2562180" y="1711035"/>
            <a:chExt cx="416765" cy="862090"/>
          </a:xfrm>
        </p:grpSpPr>
        <p:sp>
          <p:nvSpPr>
            <p:cNvPr id="56" name="Freeform 55"/>
            <p:cNvSpPr/>
            <p:nvPr/>
          </p:nvSpPr>
          <p:spPr>
            <a:xfrm>
              <a:off x="2562180" y="1711035"/>
              <a:ext cx="387393" cy="835077"/>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526256 w 638175"/>
                <a:gd name="connsiteY8" fmla="*/ 16669 h 661987"/>
                <a:gd name="connsiteX9" fmla="*/ 638175 w 638175"/>
                <a:gd name="connsiteY9" fmla="*/ 0 h 661987"/>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638175 w 638175"/>
                <a:gd name="connsiteY8" fmla="*/ 0 h 6619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381000 w 433388"/>
                <a:gd name="connsiteY6" fmla="*/ 80962 h 585787"/>
                <a:gd name="connsiteX7" fmla="*/ 433388 w 433388"/>
                <a:gd name="connsiteY7" fmla="*/ 0 h 5857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433388 w 433388"/>
                <a:gd name="connsiteY6" fmla="*/ 0 h 585787"/>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47663 w 347663"/>
                <a:gd name="connsiteY5" fmla="*/ 0 h 397668"/>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25109 w 347663"/>
                <a:gd name="connsiteY5" fmla="*/ 112761 h 397668"/>
                <a:gd name="connsiteX6" fmla="*/ 347663 w 347663"/>
                <a:gd name="connsiteY6" fmla="*/ 0 h 397668"/>
                <a:gd name="connsiteX0" fmla="*/ 0 w 325109"/>
                <a:gd name="connsiteY0" fmla="*/ 284907 h 284907"/>
                <a:gd name="connsiteX1" fmla="*/ 121444 w 325109"/>
                <a:gd name="connsiteY1" fmla="*/ 273001 h 284907"/>
                <a:gd name="connsiteX2" fmla="*/ 211931 w 325109"/>
                <a:gd name="connsiteY2" fmla="*/ 230139 h 284907"/>
                <a:gd name="connsiteX3" fmla="*/ 280988 w 325109"/>
                <a:gd name="connsiteY3" fmla="*/ 146795 h 284907"/>
                <a:gd name="connsiteX4" fmla="*/ 321469 w 325109"/>
                <a:gd name="connsiteY4" fmla="*/ 25351 h 284907"/>
                <a:gd name="connsiteX5" fmla="*/ 325109 w 325109"/>
                <a:gd name="connsiteY5" fmla="*/ 0 h 284907"/>
                <a:gd name="connsiteX0" fmla="*/ 0 w 325109"/>
                <a:gd name="connsiteY0" fmla="*/ 284907 h 284907"/>
                <a:gd name="connsiteX1" fmla="*/ 64147 w 325109"/>
                <a:gd name="connsiteY1" fmla="*/ 281320 h 284907"/>
                <a:gd name="connsiteX2" fmla="*/ 121444 w 325109"/>
                <a:gd name="connsiteY2" fmla="*/ 273001 h 284907"/>
                <a:gd name="connsiteX3" fmla="*/ 211931 w 325109"/>
                <a:gd name="connsiteY3" fmla="*/ 230139 h 284907"/>
                <a:gd name="connsiteX4" fmla="*/ 280988 w 325109"/>
                <a:gd name="connsiteY4" fmla="*/ 146795 h 284907"/>
                <a:gd name="connsiteX5" fmla="*/ 321469 w 325109"/>
                <a:gd name="connsiteY5" fmla="*/ 25351 h 284907"/>
                <a:gd name="connsiteX6" fmla="*/ 325109 w 325109"/>
                <a:gd name="connsiteY6" fmla="*/ 0 h 284907"/>
                <a:gd name="connsiteX0" fmla="*/ 0 w 260962"/>
                <a:gd name="connsiteY0" fmla="*/ 281320 h 281320"/>
                <a:gd name="connsiteX1" fmla="*/ 57297 w 260962"/>
                <a:gd name="connsiteY1" fmla="*/ 273001 h 281320"/>
                <a:gd name="connsiteX2" fmla="*/ 147784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0962"/>
                <a:gd name="connsiteY0" fmla="*/ 281320 h 281320"/>
                <a:gd name="connsiteX1" fmla="*/ 57297 w 260962"/>
                <a:gd name="connsiteY1" fmla="*/ 273001 h 281320"/>
                <a:gd name="connsiteX2" fmla="*/ 130242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1865"/>
                <a:gd name="connsiteY0" fmla="*/ 281320 h 281320"/>
                <a:gd name="connsiteX1" fmla="*/ 57297 w 261865"/>
                <a:gd name="connsiteY1" fmla="*/ 273001 h 281320"/>
                <a:gd name="connsiteX2" fmla="*/ 130242 w 261865"/>
                <a:gd name="connsiteY2" fmla="*/ 230139 h 281320"/>
                <a:gd name="connsiteX3" fmla="*/ 199299 w 261865"/>
                <a:gd name="connsiteY3" fmla="*/ 146795 h 281320"/>
                <a:gd name="connsiteX4" fmla="*/ 257322 w 261865"/>
                <a:gd name="connsiteY4" fmla="*/ 25351 h 281320"/>
                <a:gd name="connsiteX5" fmla="*/ 260962 w 261865"/>
                <a:gd name="connsiteY5" fmla="*/ 0 h 281320"/>
                <a:gd name="connsiteX0" fmla="*/ 0 w 260962"/>
                <a:gd name="connsiteY0" fmla="*/ 281320 h 281320"/>
                <a:gd name="connsiteX1" fmla="*/ 57297 w 260962"/>
                <a:gd name="connsiteY1" fmla="*/ 273001 h 281320"/>
                <a:gd name="connsiteX2" fmla="*/ 130242 w 260962"/>
                <a:gd name="connsiteY2" fmla="*/ 230139 h 281320"/>
                <a:gd name="connsiteX3" fmla="*/ 199299 w 260962"/>
                <a:gd name="connsiteY3" fmla="*/ 146795 h 281320"/>
                <a:gd name="connsiteX4" fmla="*/ 247455 w 260962"/>
                <a:gd name="connsiteY4" fmla="*/ 53427 h 281320"/>
                <a:gd name="connsiteX5" fmla="*/ 260962 w 260962"/>
                <a:gd name="connsiteY5" fmla="*/ 0 h 281320"/>
                <a:gd name="connsiteX0" fmla="*/ 0 w 265896"/>
                <a:gd name="connsiteY0" fmla="*/ 286275 h 286275"/>
                <a:gd name="connsiteX1" fmla="*/ 57297 w 265896"/>
                <a:gd name="connsiteY1" fmla="*/ 277956 h 286275"/>
                <a:gd name="connsiteX2" fmla="*/ 130242 w 265896"/>
                <a:gd name="connsiteY2" fmla="*/ 235094 h 286275"/>
                <a:gd name="connsiteX3" fmla="*/ 199299 w 265896"/>
                <a:gd name="connsiteY3" fmla="*/ 151750 h 286275"/>
                <a:gd name="connsiteX4" fmla="*/ 247455 w 265896"/>
                <a:gd name="connsiteY4" fmla="*/ 58382 h 286275"/>
                <a:gd name="connsiteX5" fmla="*/ 265896 w 265896"/>
                <a:gd name="connsiteY5" fmla="*/ 0 h 286275"/>
                <a:gd name="connsiteX0" fmla="*/ 0 w 265896"/>
                <a:gd name="connsiteY0" fmla="*/ 286275 h 286275"/>
                <a:gd name="connsiteX1" fmla="*/ 57297 w 265896"/>
                <a:gd name="connsiteY1" fmla="*/ 277956 h 286275"/>
                <a:gd name="connsiteX2" fmla="*/ 130242 w 265896"/>
                <a:gd name="connsiteY2" fmla="*/ 235094 h 286275"/>
                <a:gd name="connsiteX3" fmla="*/ 199299 w 265896"/>
                <a:gd name="connsiteY3" fmla="*/ 151750 h 286275"/>
                <a:gd name="connsiteX4" fmla="*/ 247455 w 265896"/>
                <a:gd name="connsiteY4" fmla="*/ 58382 h 286275"/>
                <a:gd name="connsiteX5" fmla="*/ 265896 w 265896"/>
                <a:gd name="connsiteY5" fmla="*/ 0 h 286275"/>
                <a:gd name="connsiteX0" fmla="*/ 0 w 265896"/>
                <a:gd name="connsiteY0" fmla="*/ 286275 h 286275"/>
                <a:gd name="connsiteX1" fmla="*/ 57297 w 265896"/>
                <a:gd name="connsiteY1" fmla="*/ 277956 h 286275"/>
                <a:gd name="connsiteX2" fmla="*/ 130242 w 265896"/>
                <a:gd name="connsiteY2" fmla="*/ 235094 h 286275"/>
                <a:gd name="connsiteX3" fmla="*/ 199299 w 265896"/>
                <a:gd name="connsiteY3" fmla="*/ 151750 h 286275"/>
                <a:gd name="connsiteX4" fmla="*/ 242521 w 265896"/>
                <a:gd name="connsiteY4" fmla="*/ 74897 h 286275"/>
                <a:gd name="connsiteX5" fmla="*/ 265896 w 265896"/>
                <a:gd name="connsiteY5" fmla="*/ 0 h 286275"/>
                <a:gd name="connsiteX0" fmla="*/ 0 w 267541"/>
                <a:gd name="connsiteY0" fmla="*/ 289578 h 289578"/>
                <a:gd name="connsiteX1" fmla="*/ 57297 w 267541"/>
                <a:gd name="connsiteY1" fmla="*/ 281259 h 289578"/>
                <a:gd name="connsiteX2" fmla="*/ 130242 w 267541"/>
                <a:gd name="connsiteY2" fmla="*/ 238397 h 289578"/>
                <a:gd name="connsiteX3" fmla="*/ 199299 w 267541"/>
                <a:gd name="connsiteY3" fmla="*/ 155053 h 289578"/>
                <a:gd name="connsiteX4" fmla="*/ 242521 w 267541"/>
                <a:gd name="connsiteY4" fmla="*/ 78200 h 289578"/>
                <a:gd name="connsiteX5" fmla="*/ 267541 w 267541"/>
                <a:gd name="connsiteY5" fmla="*/ 0 h 28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541" h="289578">
                  <a:moveTo>
                    <a:pt x="0" y="289578"/>
                  </a:moveTo>
                  <a:cubicBezTo>
                    <a:pt x="20241" y="287594"/>
                    <a:pt x="35590" y="289789"/>
                    <a:pt x="57297" y="281259"/>
                  </a:cubicBezTo>
                  <a:cubicBezTo>
                    <a:pt x="79004" y="272729"/>
                    <a:pt x="106575" y="259431"/>
                    <a:pt x="130242" y="238397"/>
                  </a:cubicBezTo>
                  <a:cubicBezTo>
                    <a:pt x="153909" y="217363"/>
                    <a:pt x="180586" y="181752"/>
                    <a:pt x="199299" y="155053"/>
                  </a:cubicBezTo>
                  <a:cubicBezTo>
                    <a:pt x="218012" y="128354"/>
                    <a:pt x="232244" y="102666"/>
                    <a:pt x="242521" y="78200"/>
                  </a:cubicBezTo>
                  <a:cubicBezTo>
                    <a:pt x="252798" y="53734"/>
                    <a:pt x="266464" y="18891"/>
                    <a:pt x="267541" y="0"/>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57" name="Freeform 56"/>
            <p:cNvSpPr/>
            <p:nvPr/>
          </p:nvSpPr>
          <p:spPr>
            <a:xfrm>
              <a:off x="2566941" y="1714496"/>
              <a:ext cx="412004" cy="858629"/>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526256 w 638175"/>
                <a:gd name="connsiteY8" fmla="*/ 16669 h 661987"/>
                <a:gd name="connsiteX9" fmla="*/ 638175 w 638175"/>
                <a:gd name="connsiteY9" fmla="*/ 0 h 661987"/>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638175 w 638175"/>
                <a:gd name="connsiteY8" fmla="*/ 0 h 6619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381000 w 433388"/>
                <a:gd name="connsiteY6" fmla="*/ 80962 h 585787"/>
                <a:gd name="connsiteX7" fmla="*/ 433388 w 433388"/>
                <a:gd name="connsiteY7" fmla="*/ 0 h 5857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433388 w 433388"/>
                <a:gd name="connsiteY6" fmla="*/ 0 h 585787"/>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47663 w 347663"/>
                <a:gd name="connsiteY5" fmla="*/ 0 h 397668"/>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25109 w 347663"/>
                <a:gd name="connsiteY5" fmla="*/ 112761 h 397668"/>
                <a:gd name="connsiteX6" fmla="*/ 347663 w 347663"/>
                <a:gd name="connsiteY6" fmla="*/ 0 h 397668"/>
                <a:gd name="connsiteX0" fmla="*/ 0 w 325109"/>
                <a:gd name="connsiteY0" fmla="*/ 284907 h 284907"/>
                <a:gd name="connsiteX1" fmla="*/ 121444 w 325109"/>
                <a:gd name="connsiteY1" fmla="*/ 273001 h 284907"/>
                <a:gd name="connsiteX2" fmla="*/ 211931 w 325109"/>
                <a:gd name="connsiteY2" fmla="*/ 230139 h 284907"/>
                <a:gd name="connsiteX3" fmla="*/ 280988 w 325109"/>
                <a:gd name="connsiteY3" fmla="*/ 146795 h 284907"/>
                <a:gd name="connsiteX4" fmla="*/ 321469 w 325109"/>
                <a:gd name="connsiteY4" fmla="*/ 25351 h 284907"/>
                <a:gd name="connsiteX5" fmla="*/ 325109 w 325109"/>
                <a:gd name="connsiteY5" fmla="*/ 0 h 284907"/>
                <a:gd name="connsiteX0" fmla="*/ 0 w 325109"/>
                <a:gd name="connsiteY0" fmla="*/ 284907 h 284907"/>
                <a:gd name="connsiteX1" fmla="*/ 64147 w 325109"/>
                <a:gd name="connsiteY1" fmla="*/ 281320 h 284907"/>
                <a:gd name="connsiteX2" fmla="*/ 121444 w 325109"/>
                <a:gd name="connsiteY2" fmla="*/ 273001 h 284907"/>
                <a:gd name="connsiteX3" fmla="*/ 211931 w 325109"/>
                <a:gd name="connsiteY3" fmla="*/ 230139 h 284907"/>
                <a:gd name="connsiteX4" fmla="*/ 280988 w 325109"/>
                <a:gd name="connsiteY4" fmla="*/ 146795 h 284907"/>
                <a:gd name="connsiteX5" fmla="*/ 321469 w 325109"/>
                <a:gd name="connsiteY5" fmla="*/ 25351 h 284907"/>
                <a:gd name="connsiteX6" fmla="*/ 325109 w 325109"/>
                <a:gd name="connsiteY6" fmla="*/ 0 h 284907"/>
                <a:gd name="connsiteX0" fmla="*/ 0 w 260962"/>
                <a:gd name="connsiteY0" fmla="*/ 281320 h 281320"/>
                <a:gd name="connsiteX1" fmla="*/ 57297 w 260962"/>
                <a:gd name="connsiteY1" fmla="*/ 273001 h 281320"/>
                <a:gd name="connsiteX2" fmla="*/ 147784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0962"/>
                <a:gd name="connsiteY0" fmla="*/ 281320 h 281320"/>
                <a:gd name="connsiteX1" fmla="*/ 57297 w 260962"/>
                <a:gd name="connsiteY1" fmla="*/ 273001 h 281320"/>
                <a:gd name="connsiteX2" fmla="*/ 130242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1865"/>
                <a:gd name="connsiteY0" fmla="*/ 281320 h 281320"/>
                <a:gd name="connsiteX1" fmla="*/ 57297 w 261865"/>
                <a:gd name="connsiteY1" fmla="*/ 273001 h 281320"/>
                <a:gd name="connsiteX2" fmla="*/ 130242 w 261865"/>
                <a:gd name="connsiteY2" fmla="*/ 230139 h 281320"/>
                <a:gd name="connsiteX3" fmla="*/ 199299 w 261865"/>
                <a:gd name="connsiteY3" fmla="*/ 146795 h 281320"/>
                <a:gd name="connsiteX4" fmla="*/ 257322 w 261865"/>
                <a:gd name="connsiteY4" fmla="*/ 25351 h 281320"/>
                <a:gd name="connsiteX5" fmla="*/ 260962 w 261865"/>
                <a:gd name="connsiteY5" fmla="*/ 0 h 281320"/>
                <a:gd name="connsiteX0" fmla="*/ 0 w 267080"/>
                <a:gd name="connsiteY0" fmla="*/ 282117 h 282117"/>
                <a:gd name="connsiteX1" fmla="*/ 57297 w 267080"/>
                <a:gd name="connsiteY1" fmla="*/ 273798 h 282117"/>
                <a:gd name="connsiteX2" fmla="*/ 130242 w 267080"/>
                <a:gd name="connsiteY2" fmla="*/ 230936 h 282117"/>
                <a:gd name="connsiteX3" fmla="*/ 199299 w 267080"/>
                <a:gd name="connsiteY3" fmla="*/ 147592 h 282117"/>
                <a:gd name="connsiteX4" fmla="*/ 257322 w 267080"/>
                <a:gd name="connsiteY4" fmla="*/ 26148 h 282117"/>
                <a:gd name="connsiteX5" fmla="*/ 267080 w 267080"/>
                <a:gd name="connsiteY5" fmla="*/ 0 h 282117"/>
                <a:gd name="connsiteX0" fmla="*/ 0 w 302263"/>
                <a:gd name="connsiteY0" fmla="*/ 314789 h 314789"/>
                <a:gd name="connsiteX1" fmla="*/ 57297 w 302263"/>
                <a:gd name="connsiteY1" fmla="*/ 306470 h 314789"/>
                <a:gd name="connsiteX2" fmla="*/ 130242 w 302263"/>
                <a:gd name="connsiteY2" fmla="*/ 263608 h 314789"/>
                <a:gd name="connsiteX3" fmla="*/ 199299 w 302263"/>
                <a:gd name="connsiteY3" fmla="*/ 180264 h 314789"/>
                <a:gd name="connsiteX4" fmla="*/ 257322 w 302263"/>
                <a:gd name="connsiteY4" fmla="*/ 58820 h 314789"/>
                <a:gd name="connsiteX5" fmla="*/ 302263 w 302263"/>
                <a:gd name="connsiteY5" fmla="*/ 0 h 314789"/>
                <a:gd name="connsiteX0" fmla="*/ 0 w 267081"/>
                <a:gd name="connsiteY0" fmla="*/ 283711 h 283711"/>
                <a:gd name="connsiteX1" fmla="*/ 57297 w 267081"/>
                <a:gd name="connsiteY1" fmla="*/ 275392 h 283711"/>
                <a:gd name="connsiteX2" fmla="*/ 130242 w 267081"/>
                <a:gd name="connsiteY2" fmla="*/ 232530 h 283711"/>
                <a:gd name="connsiteX3" fmla="*/ 199299 w 267081"/>
                <a:gd name="connsiteY3" fmla="*/ 149186 h 283711"/>
                <a:gd name="connsiteX4" fmla="*/ 257322 w 267081"/>
                <a:gd name="connsiteY4" fmla="*/ 27742 h 283711"/>
                <a:gd name="connsiteX5" fmla="*/ 267081 w 267081"/>
                <a:gd name="connsiteY5" fmla="*/ 0 h 283711"/>
                <a:gd name="connsiteX0" fmla="*/ 0 w 267081"/>
                <a:gd name="connsiteY0" fmla="*/ 283711 h 283711"/>
                <a:gd name="connsiteX1" fmla="*/ 57297 w 267081"/>
                <a:gd name="connsiteY1" fmla="*/ 275392 h 283711"/>
                <a:gd name="connsiteX2" fmla="*/ 130242 w 267081"/>
                <a:gd name="connsiteY2" fmla="*/ 232530 h 283711"/>
                <a:gd name="connsiteX3" fmla="*/ 199299 w 267081"/>
                <a:gd name="connsiteY3" fmla="*/ 149186 h 283711"/>
                <a:gd name="connsiteX4" fmla="*/ 257322 w 267081"/>
                <a:gd name="connsiteY4" fmla="*/ 27742 h 283711"/>
                <a:gd name="connsiteX5" fmla="*/ 267081 w 267081"/>
                <a:gd name="connsiteY5" fmla="*/ 0 h 283711"/>
                <a:gd name="connsiteX0" fmla="*/ 0 w 258779"/>
                <a:gd name="connsiteY0" fmla="*/ 320424 h 320424"/>
                <a:gd name="connsiteX1" fmla="*/ 57297 w 258779"/>
                <a:gd name="connsiteY1" fmla="*/ 312105 h 320424"/>
                <a:gd name="connsiteX2" fmla="*/ 130242 w 258779"/>
                <a:gd name="connsiteY2" fmla="*/ 269243 h 320424"/>
                <a:gd name="connsiteX3" fmla="*/ 199299 w 258779"/>
                <a:gd name="connsiteY3" fmla="*/ 185899 h 320424"/>
                <a:gd name="connsiteX4" fmla="*/ 257322 w 258779"/>
                <a:gd name="connsiteY4" fmla="*/ 64455 h 320424"/>
                <a:gd name="connsiteX5" fmla="*/ 231736 w 258779"/>
                <a:gd name="connsiteY5" fmla="*/ 0 h 320424"/>
                <a:gd name="connsiteX0" fmla="*/ 0 w 261741"/>
                <a:gd name="connsiteY0" fmla="*/ 320424 h 320424"/>
                <a:gd name="connsiteX1" fmla="*/ 57297 w 261741"/>
                <a:gd name="connsiteY1" fmla="*/ 312105 h 320424"/>
                <a:gd name="connsiteX2" fmla="*/ 130242 w 261741"/>
                <a:gd name="connsiteY2" fmla="*/ 269243 h 320424"/>
                <a:gd name="connsiteX3" fmla="*/ 199299 w 261741"/>
                <a:gd name="connsiteY3" fmla="*/ 185899 h 320424"/>
                <a:gd name="connsiteX4" fmla="*/ 257322 w 261741"/>
                <a:gd name="connsiteY4" fmla="*/ 64455 h 320424"/>
                <a:gd name="connsiteX5" fmla="*/ 231736 w 261741"/>
                <a:gd name="connsiteY5" fmla="*/ 0 h 320424"/>
                <a:gd name="connsiteX0" fmla="*/ 0 w 319425"/>
                <a:gd name="connsiteY0" fmla="*/ 318346 h 318346"/>
                <a:gd name="connsiteX1" fmla="*/ 57297 w 319425"/>
                <a:gd name="connsiteY1" fmla="*/ 310027 h 318346"/>
                <a:gd name="connsiteX2" fmla="*/ 130242 w 319425"/>
                <a:gd name="connsiteY2" fmla="*/ 267165 h 318346"/>
                <a:gd name="connsiteX3" fmla="*/ 199299 w 319425"/>
                <a:gd name="connsiteY3" fmla="*/ 183821 h 318346"/>
                <a:gd name="connsiteX4" fmla="*/ 257322 w 319425"/>
                <a:gd name="connsiteY4" fmla="*/ 62377 h 318346"/>
                <a:gd name="connsiteX5" fmla="*/ 312900 w 319425"/>
                <a:gd name="connsiteY5" fmla="*/ 0 h 318346"/>
                <a:gd name="connsiteX0" fmla="*/ 0 w 312900"/>
                <a:gd name="connsiteY0" fmla="*/ 318346 h 318346"/>
                <a:gd name="connsiteX1" fmla="*/ 57297 w 312900"/>
                <a:gd name="connsiteY1" fmla="*/ 310027 h 318346"/>
                <a:gd name="connsiteX2" fmla="*/ 130242 w 312900"/>
                <a:gd name="connsiteY2" fmla="*/ 267165 h 318346"/>
                <a:gd name="connsiteX3" fmla="*/ 199299 w 312900"/>
                <a:gd name="connsiteY3" fmla="*/ 183821 h 318346"/>
                <a:gd name="connsiteX4" fmla="*/ 257322 w 312900"/>
                <a:gd name="connsiteY4" fmla="*/ 62377 h 318346"/>
                <a:gd name="connsiteX5" fmla="*/ 312900 w 312900"/>
                <a:gd name="connsiteY5" fmla="*/ 0 h 318346"/>
                <a:gd name="connsiteX0" fmla="*/ 0 w 312900"/>
                <a:gd name="connsiteY0" fmla="*/ 318346 h 318346"/>
                <a:gd name="connsiteX1" fmla="*/ 57297 w 312900"/>
                <a:gd name="connsiteY1" fmla="*/ 310027 h 318346"/>
                <a:gd name="connsiteX2" fmla="*/ 130242 w 312900"/>
                <a:gd name="connsiteY2" fmla="*/ 267165 h 318346"/>
                <a:gd name="connsiteX3" fmla="*/ 199299 w 312900"/>
                <a:gd name="connsiteY3" fmla="*/ 183821 h 318346"/>
                <a:gd name="connsiteX4" fmla="*/ 246849 w 312900"/>
                <a:gd name="connsiteY4" fmla="*/ 88007 h 318346"/>
                <a:gd name="connsiteX5" fmla="*/ 312900 w 312900"/>
                <a:gd name="connsiteY5" fmla="*/ 0 h 318346"/>
                <a:gd name="connsiteX0" fmla="*/ 0 w 251372"/>
                <a:gd name="connsiteY0" fmla="*/ 252541 h 252541"/>
                <a:gd name="connsiteX1" fmla="*/ 57297 w 251372"/>
                <a:gd name="connsiteY1" fmla="*/ 244222 h 252541"/>
                <a:gd name="connsiteX2" fmla="*/ 130242 w 251372"/>
                <a:gd name="connsiteY2" fmla="*/ 201360 h 252541"/>
                <a:gd name="connsiteX3" fmla="*/ 199299 w 251372"/>
                <a:gd name="connsiteY3" fmla="*/ 118016 h 252541"/>
                <a:gd name="connsiteX4" fmla="*/ 246849 w 251372"/>
                <a:gd name="connsiteY4" fmla="*/ 22202 h 252541"/>
                <a:gd name="connsiteX5" fmla="*/ 251372 w 251372"/>
                <a:gd name="connsiteY5" fmla="*/ 0 h 252541"/>
                <a:gd name="connsiteX0" fmla="*/ 0 w 252060"/>
                <a:gd name="connsiteY0" fmla="*/ 252541 h 252541"/>
                <a:gd name="connsiteX1" fmla="*/ 57297 w 252060"/>
                <a:gd name="connsiteY1" fmla="*/ 244222 h 252541"/>
                <a:gd name="connsiteX2" fmla="*/ 130242 w 252060"/>
                <a:gd name="connsiteY2" fmla="*/ 201360 h 252541"/>
                <a:gd name="connsiteX3" fmla="*/ 199299 w 252060"/>
                <a:gd name="connsiteY3" fmla="*/ 118016 h 252541"/>
                <a:gd name="connsiteX4" fmla="*/ 246849 w 252060"/>
                <a:gd name="connsiteY4" fmla="*/ 22202 h 252541"/>
                <a:gd name="connsiteX5" fmla="*/ 251372 w 252060"/>
                <a:gd name="connsiteY5" fmla="*/ 0 h 252541"/>
                <a:gd name="connsiteX0" fmla="*/ 0 w 251372"/>
                <a:gd name="connsiteY0" fmla="*/ 252541 h 252541"/>
                <a:gd name="connsiteX1" fmla="*/ 57297 w 251372"/>
                <a:gd name="connsiteY1" fmla="*/ 244222 h 252541"/>
                <a:gd name="connsiteX2" fmla="*/ 130242 w 251372"/>
                <a:gd name="connsiteY2" fmla="*/ 201360 h 252541"/>
                <a:gd name="connsiteX3" fmla="*/ 199299 w 251372"/>
                <a:gd name="connsiteY3" fmla="*/ 118016 h 252541"/>
                <a:gd name="connsiteX4" fmla="*/ 232449 w 251372"/>
                <a:gd name="connsiteY4" fmla="*/ 54066 h 252541"/>
                <a:gd name="connsiteX5" fmla="*/ 251372 w 251372"/>
                <a:gd name="connsiteY5" fmla="*/ 0 h 252541"/>
                <a:gd name="connsiteX0" fmla="*/ 0 w 235681"/>
                <a:gd name="connsiteY0" fmla="*/ 249770 h 249770"/>
                <a:gd name="connsiteX1" fmla="*/ 57297 w 235681"/>
                <a:gd name="connsiteY1" fmla="*/ 241451 h 249770"/>
                <a:gd name="connsiteX2" fmla="*/ 130242 w 235681"/>
                <a:gd name="connsiteY2" fmla="*/ 198589 h 249770"/>
                <a:gd name="connsiteX3" fmla="*/ 199299 w 235681"/>
                <a:gd name="connsiteY3" fmla="*/ 115245 h 249770"/>
                <a:gd name="connsiteX4" fmla="*/ 232449 w 235681"/>
                <a:gd name="connsiteY4" fmla="*/ 51295 h 249770"/>
                <a:gd name="connsiteX5" fmla="*/ 227809 w 235681"/>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12812 w 227809"/>
                <a:gd name="connsiteY4" fmla="*/ 4852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12812 w 227809"/>
                <a:gd name="connsiteY4" fmla="*/ 4852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82281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26315 w 227809"/>
                <a:gd name="connsiteY2" fmla="*/ 187506 h 249770"/>
                <a:gd name="connsiteX3" fmla="*/ 182281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26315 w 227809"/>
                <a:gd name="connsiteY2" fmla="*/ 187506 h 249770"/>
                <a:gd name="connsiteX3" fmla="*/ 178354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55988 w 227809"/>
                <a:gd name="connsiteY1" fmla="*/ 236602 h 249770"/>
                <a:gd name="connsiteX2" fmla="*/ 126315 w 227809"/>
                <a:gd name="connsiteY2" fmla="*/ 187506 h 249770"/>
                <a:gd name="connsiteX3" fmla="*/ 178354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61224 w 227809"/>
                <a:gd name="connsiteY1" fmla="*/ 238680 h 249770"/>
                <a:gd name="connsiteX2" fmla="*/ 126315 w 227809"/>
                <a:gd name="connsiteY2" fmla="*/ 187506 h 249770"/>
                <a:gd name="connsiteX3" fmla="*/ 178354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61224 w 227809"/>
                <a:gd name="connsiteY1" fmla="*/ 238680 h 249770"/>
                <a:gd name="connsiteX2" fmla="*/ 126315 w 227809"/>
                <a:gd name="connsiteY2" fmla="*/ 187506 h 249770"/>
                <a:gd name="connsiteX3" fmla="*/ 182281 w 227809"/>
                <a:gd name="connsiteY3" fmla="*/ 117324 h 249770"/>
                <a:gd name="connsiteX4" fmla="*/ 206266 w 227809"/>
                <a:gd name="connsiteY4" fmla="*/ 66534 h 249770"/>
                <a:gd name="connsiteX5" fmla="*/ 227809 w 227809"/>
                <a:gd name="connsiteY5" fmla="*/ 0 h 249770"/>
                <a:gd name="connsiteX0" fmla="*/ 0 w 227809"/>
                <a:gd name="connsiteY0" fmla="*/ 249770 h 249770"/>
                <a:gd name="connsiteX1" fmla="*/ 61224 w 227809"/>
                <a:gd name="connsiteY1" fmla="*/ 238680 h 249770"/>
                <a:gd name="connsiteX2" fmla="*/ 126315 w 227809"/>
                <a:gd name="connsiteY2" fmla="*/ 187506 h 249770"/>
                <a:gd name="connsiteX3" fmla="*/ 182281 w 227809"/>
                <a:gd name="connsiteY3" fmla="*/ 117324 h 249770"/>
                <a:gd name="connsiteX4" fmla="*/ 211502 w 227809"/>
                <a:gd name="connsiteY4" fmla="*/ 66534 h 249770"/>
                <a:gd name="connsiteX5" fmla="*/ 227809 w 227809"/>
                <a:gd name="connsiteY5" fmla="*/ 0 h 249770"/>
                <a:gd name="connsiteX0" fmla="*/ 0 w 231736"/>
                <a:gd name="connsiteY0" fmla="*/ 250463 h 250463"/>
                <a:gd name="connsiteX1" fmla="*/ 61224 w 231736"/>
                <a:gd name="connsiteY1" fmla="*/ 239373 h 250463"/>
                <a:gd name="connsiteX2" fmla="*/ 126315 w 231736"/>
                <a:gd name="connsiteY2" fmla="*/ 188199 h 250463"/>
                <a:gd name="connsiteX3" fmla="*/ 182281 w 231736"/>
                <a:gd name="connsiteY3" fmla="*/ 118017 h 250463"/>
                <a:gd name="connsiteX4" fmla="*/ 211502 w 231736"/>
                <a:gd name="connsiteY4" fmla="*/ 67227 h 250463"/>
                <a:gd name="connsiteX5" fmla="*/ 231736 w 231736"/>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18017 h 250463"/>
                <a:gd name="connsiteX4" fmla="*/ 211502 w 229118"/>
                <a:gd name="connsiteY4" fmla="*/ 67227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18017 h 250463"/>
                <a:gd name="connsiteX4" fmla="*/ 211502 w 229118"/>
                <a:gd name="connsiteY4" fmla="*/ 67227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18017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32860 w 229118"/>
                <a:gd name="connsiteY2" fmla="*/ 184735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5151 w 229118"/>
                <a:gd name="connsiteY1" fmla="*/ 235217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5151 w 229118"/>
                <a:gd name="connsiteY1" fmla="*/ 235217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6500"/>
                <a:gd name="connsiteY0" fmla="*/ 249770 h 249770"/>
                <a:gd name="connsiteX1" fmla="*/ 62533 w 226500"/>
                <a:gd name="connsiteY1" fmla="*/ 235217 h 249770"/>
                <a:gd name="connsiteX2" fmla="*/ 131552 w 226500"/>
                <a:gd name="connsiteY2" fmla="*/ 183349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5479 w 226500"/>
                <a:gd name="connsiteY2" fmla="*/ 181271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5479 w 226500"/>
                <a:gd name="connsiteY2" fmla="*/ 181271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4170 w 226500"/>
                <a:gd name="connsiteY2" fmla="*/ 179886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4170 w 226500"/>
                <a:gd name="connsiteY2" fmla="*/ 179886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4170 w 226500"/>
                <a:gd name="connsiteY2" fmla="*/ 179886 h 249770"/>
                <a:gd name="connsiteX3" fmla="*/ 177045 w 226500"/>
                <a:gd name="connsiteY3" fmla="*/ 120095 h 249770"/>
                <a:gd name="connsiteX4" fmla="*/ 203647 w 226500"/>
                <a:gd name="connsiteY4" fmla="*/ 67920 h 249770"/>
                <a:gd name="connsiteX5" fmla="*/ 226500 w 226500"/>
                <a:gd name="connsiteY5" fmla="*/ 0 h 24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500" h="249770">
                  <a:moveTo>
                    <a:pt x="0" y="249770"/>
                  </a:moveTo>
                  <a:cubicBezTo>
                    <a:pt x="26787" y="247093"/>
                    <a:pt x="37553" y="246864"/>
                    <a:pt x="62533" y="235217"/>
                  </a:cubicBezTo>
                  <a:cubicBezTo>
                    <a:pt x="87513" y="223570"/>
                    <a:pt x="117704" y="199072"/>
                    <a:pt x="134170" y="179886"/>
                  </a:cubicBezTo>
                  <a:cubicBezTo>
                    <a:pt x="150636" y="160700"/>
                    <a:pt x="165465" y="138756"/>
                    <a:pt x="177045" y="120095"/>
                  </a:cubicBezTo>
                  <a:cubicBezTo>
                    <a:pt x="188625" y="101434"/>
                    <a:pt x="193370" y="92386"/>
                    <a:pt x="203647" y="67920"/>
                  </a:cubicBezTo>
                  <a:cubicBezTo>
                    <a:pt x="212614" y="44840"/>
                    <a:pt x="219723" y="26273"/>
                    <a:pt x="226500" y="0"/>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grpSp>
      <p:sp>
        <p:nvSpPr>
          <p:cNvPr id="27" name="Rectangle 26"/>
          <p:cNvSpPr/>
          <p:nvPr/>
        </p:nvSpPr>
        <p:spPr>
          <a:xfrm>
            <a:off x="2572864" y="1676400"/>
            <a:ext cx="1389536" cy="138953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6" name="Group 5"/>
          <p:cNvGrpSpPr/>
          <p:nvPr/>
        </p:nvGrpSpPr>
        <p:grpSpPr>
          <a:xfrm>
            <a:off x="2734487" y="1880361"/>
            <a:ext cx="860240" cy="880871"/>
            <a:chOff x="2723803" y="1887182"/>
            <a:chExt cx="860240" cy="880871"/>
          </a:xfrm>
        </p:grpSpPr>
        <p:sp>
          <p:nvSpPr>
            <p:cNvPr id="21" name="Freeform 20"/>
            <p:cNvSpPr/>
            <p:nvPr/>
          </p:nvSpPr>
          <p:spPr>
            <a:xfrm>
              <a:off x="2723803" y="1887182"/>
              <a:ext cx="839643" cy="8537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29" name="Freeform 28"/>
            <p:cNvSpPr/>
            <p:nvPr/>
          </p:nvSpPr>
          <p:spPr>
            <a:xfrm>
              <a:off x="2744400" y="1914273"/>
              <a:ext cx="839643" cy="8537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53216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8872 w 652602"/>
                <a:gd name="connsiteY4" fmla="*/ 405884 h 663590"/>
                <a:gd name="connsiteX5" fmla="*/ 353216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3319 w 652602"/>
                <a:gd name="connsiteY4" fmla="*/ 404034 h 663590"/>
                <a:gd name="connsiteX5" fmla="*/ 353216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423" y="559609"/>
                    <a:pt x="280988" y="525478"/>
                  </a:cubicBezTo>
                  <a:cubicBezTo>
                    <a:pt x="299553" y="491347"/>
                    <a:pt x="311281" y="447293"/>
                    <a:pt x="323319" y="404034"/>
                  </a:cubicBezTo>
                  <a:cubicBezTo>
                    <a:pt x="335357" y="360775"/>
                    <a:pt x="343603" y="306800"/>
                    <a:pt x="353216" y="265922"/>
                  </a:cubicBezTo>
                  <a:cubicBezTo>
                    <a:pt x="362830" y="225044"/>
                    <a:pt x="367638" y="190118"/>
                    <a:pt x="381000" y="158765"/>
                  </a:cubicBezTo>
                  <a:cubicBezTo>
                    <a:pt x="394362"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grpSp>
      <p:cxnSp>
        <p:nvCxnSpPr>
          <p:cNvPr id="34" name="Straight Arrow Connector 33"/>
          <p:cNvCxnSpPr/>
          <p:nvPr/>
        </p:nvCxnSpPr>
        <p:spPr>
          <a:xfrm>
            <a:off x="1158150" y="2291577"/>
            <a:ext cx="2260166" cy="479907"/>
          </a:xfrm>
          <a:prstGeom prst="straightConnector1">
            <a:avLst/>
          </a:prstGeom>
          <a:ln w="9525">
            <a:solidFill>
              <a:srgbClr val="0000FF"/>
            </a:solidFill>
            <a:tailEnd type="triangle" w="sm" len="sm"/>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476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1500"/>
                            </p:stCondLst>
                            <p:childTnLst>
                              <p:par>
                                <p:cTn id="34" presetID="10" presetClass="exit" presetSubtype="0" fill="hold" nodeType="after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500"/>
                            </p:stCondLst>
                            <p:childTnLst>
                              <p:par>
                                <p:cTn id="46" presetID="22" presetClass="entr" presetSubtype="8" fill="hold" grpId="0" nodeType="after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childTnLst>
                          </p:cTn>
                        </p:par>
                        <p:par>
                          <p:cTn id="49" fill="hold">
                            <p:stCondLst>
                              <p:cond delay="1500"/>
                            </p:stCondLst>
                            <p:childTnLst>
                              <p:par>
                                <p:cTn id="50" presetID="10" presetClass="entr" presetSubtype="0"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childTnLst>
                          </p:cTn>
                        </p:par>
                        <p:par>
                          <p:cTn id="59" fill="hold">
                            <p:stCondLst>
                              <p:cond delay="2000"/>
                            </p:stCondLst>
                            <p:childTnLst>
                              <p:par>
                                <p:cTn id="60" presetID="10" presetClass="entr" presetSubtype="0" fill="hold" nodeType="afterEffect">
                                  <p:stCondLst>
                                    <p:cond delay="0"/>
                                  </p:stCondLst>
                                  <p:childTnLst>
                                    <p:set>
                                      <p:cBhvr>
                                        <p:cTn id="61" dur="1" fill="hold">
                                          <p:stCondLst>
                                            <p:cond delay="0"/>
                                          </p:stCondLst>
                                        </p:cTn>
                                        <p:tgtEl>
                                          <p:spTgt spid="39939">
                                            <p:txEl>
                                              <p:pRg st="0" end="0"/>
                                            </p:txEl>
                                          </p:spTgt>
                                        </p:tgtEl>
                                        <p:attrNameLst>
                                          <p:attrName>style.visibility</p:attrName>
                                        </p:attrNameLst>
                                      </p:cBhvr>
                                      <p:to>
                                        <p:strVal val="visible"/>
                                      </p:to>
                                    </p:set>
                                    <p:animEffect transition="in" filter="fade">
                                      <p:cBhvr>
                                        <p:cTn id="62" dur="500"/>
                                        <p:tgtEl>
                                          <p:spTgt spid="39939">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30"/>
                                        </p:tgtEl>
                                      </p:cBhvr>
                                    </p:animEffect>
                                    <p:set>
                                      <p:cBhvr>
                                        <p:cTn id="67" dur="1" fill="hold">
                                          <p:stCondLst>
                                            <p:cond delay="499"/>
                                          </p:stCondLst>
                                        </p:cTn>
                                        <p:tgtEl>
                                          <p:spTgt spid="30"/>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33"/>
                                        </p:tgtEl>
                                      </p:cBhvr>
                                    </p:animEffect>
                                    <p:set>
                                      <p:cBhvr>
                                        <p:cTn id="70" dur="1" fill="hold">
                                          <p:stCondLst>
                                            <p:cond delay="499"/>
                                          </p:stCondLst>
                                        </p:cTn>
                                        <p:tgtEl>
                                          <p:spTgt spid="33"/>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7"/>
                                        </p:tgtEl>
                                      </p:cBhvr>
                                    </p:animEffect>
                                    <p:set>
                                      <p:cBhvr>
                                        <p:cTn id="73" dur="1" fill="hold">
                                          <p:stCondLst>
                                            <p:cond delay="499"/>
                                          </p:stCondLst>
                                        </p:cTn>
                                        <p:tgtEl>
                                          <p:spTgt spid="7"/>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26"/>
                                        </p:tgtEl>
                                      </p:cBhvr>
                                    </p:animEffect>
                                    <p:set>
                                      <p:cBhvr>
                                        <p:cTn id="76" dur="1" fill="hold">
                                          <p:stCondLst>
                                            <p:cond delay="499"/>
                                          </p:stCondLst>
                                        </p:cTn>
                                        <p:tgtEl>
                                          <p:spTgt spid="26"/>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23"/>
                                        </p:tgtEl>
                                      </p:cBhvr>
                                    </p:animEffect>
                                    <p:set>
                                      <p:cBhvr>
                                        <p:cTn id="79" dur="1" fill="hold">
                                          <p:stCondLst>
                                            <p:cond delay="499"/>
                                          </p:stCondLst>
                                        </p:cTn>
                                        <p:tgtEl>
                                          <p:spTgt spid="23"/>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35"/>
                                        </p:tgtEl>
                                      </p:cBhvr>
                                    </p:animEffect>
                                    <p:set>
                                      <p:cBhvr>
                                        <p:cTn id="82" dur="1" fill="hold">
                                          <p:stCondLst>
                                            <p:cond delay="499"/>
                                          </p:stCondLst>
                                        </p:cTn>
                                        <p:tgtEl>
                                          <p:spTgt spid="35"/>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8"/>
                                        </p:tgtEl>
                                      </p:cBhvr>
                                    </p:animEffect>
                                    <p:set>
                                      <p:cBhvr>
                                        <p:cTn id="85" dur="1" fill="hold">
                                          <p:stCondLst>
                                            <p:cond delay="499"/>
                                          </p:stCondLst>
                                        </p:cTn>
                                        <p:tgtEl>
                                          <p:spTgt spid="8"/>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38"/>
                                        </p:tgtEl>
                                      </p:cBhvr>
                                    </p:animEffect>
                                    <p:set>
                                      <p:cBhvr>
                                        <p:cTn id="88" dur="1" fill="hold">
                                          <p:stCondLst>
                                            <p:cond delay="499"/>
                                          </p:stCondLst>
                                        </p:cTn>
                                        <p:tgtEl>
                                          <p:spTgt spid="38"/>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6"/>
                                        </p:tgtEl>
                                      </p:cBhvr>
                                    </p:animEffect>
                                    <p:set>
                                      <p:cBhvr>
                                        <p:cTn id="91" dur="1" fill="hold">
                                          <p:stCondLst>
                                            <p:cond delay="499"/>
                                          </p:stCondLst>
                                        </p:cTn>
                                        <p:tgtEl>
                                          <p:spTgt spid="6"/>
                                        </p:tgtEl>
                                        <p:attrNameLst>
                                          <p:attrName>style.visibility</p:attrName>
                                        </p:attrNameLst>
                                      </p:cBhvr>
                                      <p:to>
                                        <p:strVal val="hidden"/>
                                      </p:to>
                                    </p:set>
                                  </p:childTnLst>
                                </p:cTn>
                              </p:par>
                            </p:childTnLst>
                          </p:cTn>
                        </p:par>
                        <p:par>
                          <p:cTn id="92" fill="hold">
                            <p:stCondLst>
                              <p:cond delay="500"/>
                            </p:stCondLst>
                            <p:childTnLst>
                              <p:par>
                                <p:cTn id="93" presetID="10" presetClass="entr" presetSubtype="0" fill="hold" nodeType="after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500"/>
                                        <p:tgtEl>
                                          <p:spTgt spid="45"/>
                                        </p:tgtEl>
                                      </p:cBhvr>
                                    </p:animEffect>
                                  </p:childTnLst>
                                </p:cTn>
                              </p:par>
                              <p:par>
                                <p:cTn id="96" presetID="10" presetClass="entr" presetSubtype="0" fill="hold" nodeType="with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33" grpId="0" animBg="1"/>
      <p:bldP spid="33" grpId="1" animBg="1"/>
      <p:bldP spid="31" grpId="0"/>
      <p:bldP spid="32" grpId="0"/>
      <p:bldP spid="35" grpId="0"/>
      <p:bldP spid="35" grpId="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6501" y="1700045"/>
            <a:ext cx="1389536" cy="1391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3" descr="D:\references\filter\paper\ppt\image\bunny_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 y="1600200"/>
            <a:ext cx="1589226" cy="1589226"/>
          </a:xfrm>
          <a:prstGeom prst="rect">
            <a:avLst/>
          </a:prstGeom>
          <a:noFill/>
          <a:extLst>
            <a:ext uri="{909E8E84-426E-40DD-AFC4-6F175D3DCCD1}">
              <a14:hiddenFill xmlns:a14="http://schemas.microsoft.com/office/drawing/2010/main">
                <a:solidFill>
                  <a:srgbClr val="FFFFFF"/>
                </a:solidFill>
              </a14:hiddenFill>
            </a:ext>
          </a:extLst>
        </p:spPr>
      </p:pic>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Challenges for DCI Textures</a:t>
            </a:r>
          </a:p>
        </p:txBody>
      </p:sp>
      <p:sp>
        <p:nvSpPr>
          <p:cNvPr id="39939" name="Rectangle 3"/>
          <p:cNvSpPr>
            <a:spLocks noGrp="1" noChangeArrowheads="1"/>
          </p:cNvSpPr>
          <p:nvPr>
            <p:ph type="body" idx="4294967295"/>
          </p:nvPr>
        </p:nvSpPr>
        <p:spPr>
          <a:xfrm>
            <a:off x="279400" y="762000"/>
            <a:ext cx="6654800" cy="1066800"/>
          </a:xfrm>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a:ea typeface="ＭＳ Ｐゴシック" pitchFamily="-112" charset="-128"/>
              </a:rPr>
              <a:t>F</a:t>
            </a:r>
            <a:r>
              <a:rPr lang="en-US" altLang="zh-CN" sz="1600" dirty="0" smtClean="0">
                <a:ea typeface="ＭＳ Ｐゴシック" pitchFamily="-112" charset="-128"/>
              </a:rPr>
              <a:t>ull image is </a:t>
            </a:r>
            <a:r>
              <a:rPr lang="en-US" altLang="zh-CN" sz="1600" dirty="0">
                <a:ea typeface="ＭＳ Ｐゴシック" pitchFamily="-112" charset="-128"/>
              </a:rPr>
              <a:t>reconstructed </a:t>
            </a:r>
            <a:r>
              <a:rPr lang="en-US" altLang="zh-CN" sz="1600" dirty="0" smtClean="0">
                <a:ea typeface="ＭＳ Ｐゴシック" pitchFamily="-112" charset="-128"/>
              </a:rPr>
              <a:t>to fetch one texture value</a:t>
            </a:r>
          </a:p>
          <a:p>
            <a:pPr eaLnBrk="1" hangingPunct="1">
              <a:spcBef>
                <a:spcPts val="200"/>
              </a:spcBef>
              <a:spcAft>
                <a:spcPts val="200"/>
              </a:spcAft>
              <a:buFont typeface="Wingdings" pitchFamily="-112" charset="2"/>
              <a:buChar char="§"/>
              <a:defRPr/>
            </a:pPr>
            <a:r>
              <a:rPr lang="en-US" altLang="zh-CN" sz="1600" dirty="0"/>
              <a:t>More memory (higher resolution) for </a:t>
            </a:r>
            <a:r>
              <a:rPr lang="en-US" altLang="zh-CN" sz="1600" dirty="0" smtClean="0"/>
              <a:t>close-up views</a:t>
            </a:r>
            <a:endParaRPr lang="en-US" altLang="zh-CN" sz="1600" dirty="0"/>
          </a:p>
          <a:p>
            <a:pPr eaLnBrk="1" hangingPunct="1">
              <a:spcBef>
                <a:spcPts val="200"/>
              </a:spcBef>
              <a:spcAft>
                <a:spcPts val="200"/>
              </a:spcAft>
              <a:buFont typeface="Wingdings" pitchFamily="-112" charset="2"/>
              <a:buChar char="§"/>
              <a:defRPr/>
            </a:pPr>
            <a:endParaRPr lang="en-US" altLang="zh-CN" sz="1600" dirty="0" smtClean="0">
              <a:ea typeface="ＭＳ Ｐゴシック" pitchFamily="-112" charset="-128"/>
            </a:endParaRPr>
          </a:p>
          <a:p>
            <a:pPr eaLnBrk="1" hangingPunct="1">
              <a:spcBef>
                <a:spcPts val="200"/>
              </a:spcBef>
              <a:spcAft>
                <a:spcPts val="200"/>
              </a:spcAft>
              <a:buFont typeface="Wingdings" pitchFamily="-112" charset="2"/>
              <a:buChar char="§"/>
              <a:defRPr/>
            </a:pPr>
            <a:endParaRPr lang="en-US" altLang="zh-CN" sz="1600" dirty="0">
              <a:ea typeface="ＭＳ Ｐゴシック" pitchFamily="-112" charset="-128"/>
            </a:endParaRPr>
          </a:p>
        </p:txBody>
      </p:sp>
      <p:sp>
        <p:nvSpPr>
          <p:cNvPr id="2" name="AutoShape 2" descr="C:\Documents and Settings\guofu\Application Data\Fetion\temp\c693b15dbdb4a90a3385ae4782099c3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 name="AutoShape 5" descr="C:\Documents and Settings\guofu\Application Data\Fetion\temp\5fa3cac4e6a095dc6ecb2f08be2d275d.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AutoShape 8" descr="C:\Documents and Settings\guofu\Application Data\Fetion\temp\6756726dc08f5585d40076b09cc933f0.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7" name="Group 36"/>
          <p:cNvGrpSpPr/>
          <p:nvPr/>
        </p:nvGrpSpPr>
        <p:grpSpPr>
          <a:xfrm>
            <a:off x="2562180" y="1675504"/>
            <a:ext cx="1389536" cy="1389536"/>
            <a:chOff x="2562180" y="1675504"/>
            <a:chExt cx="1389536" cy="1389536"/>
          </a:xfrm>
        </p:grpSpPr>
        <p:cxnSp>
          <p:nvCxnSpPr>
            <p:cNvPr id="11" name="Straight Connector 10"/>
            <p:cNvCxnSpPr/>
            <p:nvPr/>
          </p:nvCxnSpPr>
          <p:spPr>
            <a:xfrm>
              <a:off x="2562180" y="2589903"/>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562180" y="2132703"/>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03096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49451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38" name="Group 37"/>
          <p:cNvGrpSpPr/>
          <p:nvPr/>
        </p:nvGrpSpPr>
        <p:grpSpPr>
          <a:xfrm>
            <a:off x="2562180" y="1671356"/>
            <a:ext cx="1400220" cy="1393684"/>
            <a:chOff x="2562180" y="1671356"/>
            <a:chExt cx="1400220" cy="1393684"/>
          </a:xfrm>
        </p:grpSpPr>
        <p:cxnSp>
          <p:nvCxnSpPr>
            <p:cNvPr id="10" name="Straight Connector 9"/>
            <p:cNvCxnSpPr/>
            <p:nvPr/>
          </p:nvCxnSpPr>
          <p:spPr>
            <a:xfrm flipH="1">
              <a:off x="2562180" y="1892927"/>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562180" y="2818503"/>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27" idx="3"/>
              <a:endCxn id="27" idx="1"/>
            </p:cNvCxnSpPr>
            <p:nvPr/>
          </p:nvCxnSpPr>
          <p:spPr>
            <a:xfrm flipH="1">
              <a:off x="2572864" y="2363451"/>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80871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67587" y="1671356"/>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723116" y="1675504"/>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6" name="右箭头 4"/>
          <p:cNvSpPr/>
          <p:nvPr/>
        </p:nvSpPr>
        <p:spPr>
          <a:xfrm>
            <a:off x="4114800" y="2261701"/>
            <a:ext cx="744064" cy="234410"/>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847007" y="3189424"/>
            <a:ext cx="622286" cy="307777"/>
          </a:xfrm>
          <a:prstGeom prst="rect">
            <a:avLst/>
          </a:prstGeom>
          <a:noFill/>
        </p:spPr>
        <p:txBody>
          <a:bodyPr wrap="none" rtlCol="0">
            <a:spAutoFit/>
          </a:bodyPr>
          <a:lstStyle/>
          <a:p>
            <a:r>
              <a:rPr lang="en-US" altLang="zh-CN" sz="1400" dirty="0" smtClean="0"/>
              <a:t>Mesh</a:t>
            </a:r>
            <a:endParaRPr lang="zh-CN" altLang="en-US" sz="1400" dirty="0"/>
          </a:p>
        </p:txBody>
      </p:sp>
      <p:sp>
        <p:nvSpPr>
          <p:cNvPr id="32" name="TextBox 31"/>
          <p:cNvSpPr txBox="1"/>
          <p:nvPr/>
        </p:nvSpPr>
        <p:spPr>
          <a:xfrm>
            <a:off x="2711766" y="3189424"/>
            <a:ext cx="1090363" cy="307777"/>
          </a:xfrm>
          <a:prstGeom prst="rect">
            <a:avLst/>
          </a:prstGeom>
          <a:noFill/>
        </p:spPr>
        <p:txBody>
          <a:bodyPr wrap="none" rtlCol="0">
            <a:spAutoFit/>
          </a:bodyPr>
          <a:lstStyle/>
          <a:p>
            <a:r>
              <a:rPr lang="en-US" altLang="zh-CN" sz="1400" dirty="0" smtClean="0"/>
              <a:t>DCI texture</a:t>
            </a:r>
            <a:endParaRPr lang="zh-CN" altLang="en-US" sz="1400" dirty="0"/>
          </a:p>
        </p:txBody>
      </p:sp>
      <p:sp>
        <p:nvSpPr>
          <p:cNvPr id="35" name="TextBox 34"/>
          <p:cNvSpPr txBox="1"/>
          <p:nvPr/>
        </p:nvSpPr>
        <p:spPr>
          <a:xfrm>
            <a:off x="5082635" y="3189424"/>
            <a:ext cx="1248419" cy="307777"/>
          </a:xfrm>
          <a:prstGeom prst="rect">
            <a:avLst/>
          </a:prstGeom>
          <a:noFill/>
        </p:spPr>
        <p:txBody>
          <a:bodyPr wrap="none" rtlCol="0">
            <a:spAutoFit/>
          </a:bodyPr>
          <a:lstStyle/>
          <a:p>
            <a:r>
              <a:rPr lang="en-US" altLang="zh-CN" sz="1400" dirty="0" smtClean="0"/>
              <a:t>Texture value</a:t>
            </a:r>
            <a:endParaRPr lang="zh-CN" altLang="en-US" sz="1400" dirty="0"/>
          </a:p>
        </p:txBody>
      </p:sp>
      <p:grpSp>
        <p:nvGrpSpPr>
          <p:cNvPr id="55" name="Group 54"/>
          <p:cNvGrpSpPr/>
          <p:nvPr/>
        </p:nvGrpSpPr>
        <p:grpSpPr>
          <a:xfrm>
            <a:off x="2564561" y="1676400"/>
            <a:ext cx="416765" cy="862090"/>
            <a:chOff x="2562180" y="1711035"/>
            <a:chExt cx="416765" cy="862090"/>
          </a:xfrm>
        </p:grpSpPr>
        <p:sp>
          <p:nvSpPr>
            <p:cNvPr id="56" name="Freeform 55"/>
            <p:cNvSpPr/>
            <p:nvPr/>
          </p:nvSpPr>
          <p:spPr>
            <a:xfrm>
              <a:off x="2562180" y="1711035"/>
              <a:ext cx="387393" cy="835077"/>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526256 w 638175"/>
                <a:gd name="connsiteY8" fmla="*/ 16669 h 661987"/>
                <a:gd name="connsiteX9" fmla="*/ 638175 w 638175"/>
                <a:gd name="connsiteY9" fmla="*/ 0 h 661987"/>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638175 w 638175"/>
                <a:gd name="connsiteY8" fmla="*/ 0 h 6619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381000 w 433388"/>
                <a:gd name="connsiteY6" fmla="*/ 80962 h 585787"/>
                <a:gd name="connsiteX7" fmla="*/ 433388 w 433388"/>
                <a:gd name="connsiteY7" fmla="*/ 0 h 5857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433388 w 433388"/>
                <a:gd name="connsiteY6" fmla="*/ 0 h 585787"/>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47663 w 347663"/>
                <a:gd name="connsiteY5" fmla="*/ 0 h 397668"/>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25109 w 347663"/>
                <a:gd name="connsiteY5" fmla="*/ 112761 h 397668"/>
                <a:gd name="connsiteX6" fmla="*/ 347663 w 347663"/>
                <a:gd name="connsiteY6" fmla="*/ 0 h 397668"/>
                <a:gd name="connsiteX0" fmla="*/ 0 w 325109"/>
                <a:gd name="connsiteY0" fmla="*/ 284907 h 284907"/>
                <a:gd name="connsiteX1" fmla="*/ 121444 w 325109"/>
                <a:gd name="connsiteY1" fmla="*/ 273001 h 284907"/>
                <a:gd name="connsiteX2" fmla="*/ 211931 w 325109"/>
                <a:gd name="connsiteY2" fmla="*/ 230139 h 284907"/>
                <a:gd name="connsiteX3" fmla="*/ 280988 w 325109"/>
                <a:gd name="connsiteY3" fmla="*/ 146795 h 284907"/>
                <a:gd name="connsiteX4" fmla="*/ 321469 w 325109"/>
                <a:gd name="connsiteY4" fmla="*/ 25351 h 284907"/>
                <a:gd name="connsiteX5" fmla="*/ 325109 w 325109"/>
                <a:gd name="connsiteY5" fmla="*/ 0 h 284907"/>
                <a:gd name="connsiteX0" fmla="*/ 0 w 325109"/>
                <a:gd name="connsiteY0" fmla="*/ 284907 h 284907"/>
                <a:gd name="connsiteX1" fmla="*/ 64147 w 325109"/>
                <a:gd name="connsiteY1" fmla="*/ 281320 h 284907"/>
                <a:gd name="connsiteX2" fmla="*/ 121444 w 325109"/>
                <a:gd name="connsiteY2" fmla="*/ 273001 h 284907"/>
                <a:gd name="connsiteX3" fmla="*/ 211931 w 325109"/>
                <a:gd name="connsiteY3" fmla="*/ 230139 h 284907"/>
                <a:gd name="connsiteX4" fmla="*/ 280988 w 325109"/>
                <a:gd name="connsiteY4" fmla="*/ 146795 h 284907"/>
                <a:gd name="connsiteX5" fmla="*/ 321469 w 325109"/>
                <a:gd name="connsiteY5" fmla="*/ 25351 h 284907"/>
                <a:gd name="connsiteX6" fmla="*/ 325109 w 325109"/>
                <a:gd name="connsiteY6" fmla="*/ 0 h 284907"/>
                <a:gd name="connsiteX0" fmla="*/ 0 w 260962"/>
                <a:gd name="connsiteY0" fmla="*/ 281320 h 281320"/>
                <a:gd name="connsiteX1" fmla="*/ 57297 w 260962"/>
                <a:gd name="connsiteY1" fmla="*/ 273001 h 281320"/>
                <a:gd name="connsiteX2" fmla="*/ 147784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0962"/>
                <a:gd name="connsiteY0" fmla="*/ 281320 h 281320"/>
                <a:gd name="connsiteX1" fmla="*/ 57297 w 260962"/>
                <a:gd name="connsiteY1" fmla="*/ 273001 h 281320"/>
                <a:gd name="connsiteX2" fmla="*/ 130242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1865"/>
                <a:gd name="connsiteY0" fmla="*/ 281320 h 281320"/>
                <a:gd name="connsiteX1" fmla="*/ 57297 w 261865"/>
                <a:gd name="connsiteY1" fmla="*/ 273001 h 281320"/>
                <a:gd name="connsiteX2" fmla="*/ 130242 w 261865"/>
                <a:gd name="connsiteY2" fmla="*/ 230139 h 281320"/>
                <a:gd name="connsiteX3" fmla="*/ 199299 w 261865"/>
                <a:gd name="connsiteY3" fmla="*/ 146795 h 281320"/>
                <a:gd name="connsiteX4" fmla="*/ 257322 w 261865"/>
                <a:gd name="connsiteY4" fmla="*/ 25351 h 281320"/>
                <a:gd name="connsiteX5" fmla="*/ 260962 w 261865"/>
                <a:gd name="connsiteY5" fmla="*/ 0 h 281320"/>
                <a:gd name="connsiteX0" fmla="*/ 0 w 260962"/>
                <a:gd name="connsiteY0" fmla="*/ 281320 h 281320"/>
                <a:gd name="connsiteX1" fmla="*/ 57297 w 260962"/>
                <a:gd name="connsiteY1" fmla="*/ 273001 h 281320"/>
                <a:gd name="connsiteX2" fmla="*/ 130242 w 260962"/>
                <a:gd name="connsiteY2" fmla="*/ 230139 h 281320"/>
                <a:gd name="connsiteX3" fmla="*/ 199299 w 260962"/>
                <a:gd name="connsiteY3" fmla="*/ 146795 h 281320"/>
                <a:gd name="connsiteX4" fmla="*/ 247455 w 260962"/>
                <a:gd name="connsiteY4" fmla="*/ 53427 h 281320"/>
                <a:gd name="connsiteX5" fmla="*/ 260962 w 260962"/>
                <a:gd name="connsiteY5" fmla="*/ 0 h 281320"/>
                <a:gd name="connsiteX0" fmla="*/ 0 w 265896"/>
                <a:gd name="connsiteY0" fmla="*/ 286275 h 286275"/>
                <a:gd name="connsiteX1" fmla="*/ 57297 w 265896"/>
                <a:gd name="connsiteY1" fmla="*/ 277956 h 286275"/>
                <a:gd name="connsiteX2" fmla="*/ 130242 w 265896"/>
                <a:gd name="connsiteY2" fmla="*/ 235094 h 286275"/>
                <a:gd name="connsiteX3" fmla="*/ 199299 w 265896"/>
                <a:gd name="connsiteY3" fmla="*/ 151750 h 286275"/>
                <a:gd name="connsiteX4" fmla="*/ 247455 w 265896"/>
                <a:gd name="connsiteY4" fmla="*/ 58382 h 286275"/>
                <a:gd name="connsiteX5" fmla="*/ 265896 w 265896"/>
                <a:gd name="connsiteY5" fmla="*/ 0 h 286275"/>
                <a:gd name="connsiteX0" fmla="*/ 0 w 265896"/>
                <a:gd name="connsiteY0" fmla="*/ 286275 h 286275"/>
                <a:gd name="connsiteX1" fmla="*/ 57297 w 265896"/>
                <a:gd name="connsiteY1" fmla="*/ 277956 h 286275"/>
                <a:gd name="connsiteX2" fmla="*/ 130242 w 265896"/>
                <a:gd name="connsiteY2" fmla="*/ 235094 h 286275"/>
                <a:gd name="connsiteX3" fmla="*/ 199299 w 265896"/>
                <a:gd name="connsiteY3" fmla="*/ 151750 h 286275"/>
                <a:gd name="connsiteX4" fmla="*/ 247455 w 265896"/>
                <a:gd name="connsiteY4" fmla="*/ 58382 h 286275"/>
                <a:gd name="connsiteX5" fmla="*/ 265896 w 265896"/>
                <a:gd name="connsiteY5" fmla="*/ 0 h 286275"/>
                <a:gd name="connsiteX0" fmla="*/ 0 w 265896"/>
                <a:gd name="connsiteY0" fmla="*/ 286275 h 286275"/>
                <a:gd name="connsiteX1" fmla="*/ 57297 w 265896"/>
                <a:gd name="connsiteY1" fmla="*/ 277956 h 286275"/>
                <a:gd name="connsiteX2" fmla="*/ 130242 w 265896"/>
                <a:gd name="connsiteY2" fmla="*/ 235094 h 286275"/>
                <a:gd name="connsiteX3" fmla="*/ 199299 w 265896"/>
                <a:gd name="connsiteY3" fmla="*/ 151750 h 286275"/>
                <a:gd name="connsiteX4" fmla="*/ 242521 w 265896"/>
                <a:gd name="connsiteY4" fmla="*/ 74897 h 286275"/>
                <a:gd name="connsiteX5" fmla="*/ 265896 w 265896"/>
                <a:gd name="connsiteY5" fmla="*/ 0 h 286275"/>
                <a:gd name="connsiteX0" fmla="*/ 0 w 267541"/>
                <a:gd name="connsiteY0" fmla="*/ 289578 h 289578"/>
                <a:gd name="connsiteX1" fmla="*/ 57297 w 267541"/>
                <a:gd name="connsiteY1" fmla="*/ 281259 h 289578"/>
                <a:gd name="connsiteX2" fmla="*/ 130242 w 267541"/>
                <a:gd name="connsiteY2" fmla="*/ 238397 h 289578"/>
                <a:gd name="connsiteX3" fmla="*/ 199299 w 267541"/>
                <a:gd name="connsiteY3" fmla="*/ 155053 h 289578"/>
                <a:gd name="connsiteX4" fmla="*/ 242521 w 267541"/>
                <a:gd name="connsiteY4" fmla="*/ 78200 h 289578"/>
                <a:gd name="connsiteX5" fmla="*/ 267541 w 267541"/>
                <a:gd name="connsiteY5" fmla="*/ 0 h 28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541" h="289578">
                  <a:moveTo>
                    <a:pt x="0" y="289578"/>
                  </a:moveTo>
                  <a:cubicBezTo>
                    <a:pt x="20241" y="287594"/>
                    <a:pt x="35590" y="289789"/>
                    <a:pt x="57297" y="281259"/>
                  </a:cubicBezTo>
                  <a:cubicBezTo>
                    <a:pt x="79004" y="272729"/>
                    <a:pt x="106575" y="259431"/>
                    <a:pt x="130242" y="238397"/>
                  </a:cubicBezTo>
                  <a:cubicBezTo>
                    <a:pt x="153909" y="217363"/>
                    <a:pt x="180586" y="181752"/>
                    <a:pt x="199299" y="155053"/>
                  </a:cubicBezTo>
                  <a:cubicBezTo>
                    <a:pt x="218012" y="128354"/>
                    <a:pt x="232244" y="102666"/>
                    <a:pt x="242521" y="78200"/>
                  </a:cubicBezTo>
                  <a:cubicBezTo>
                    <a:pt x="252798" y="53734"/>
                    <a:pt x="266464" y="18891"/>
                    <a:pt x="267541" y="0"/>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57" name="Freeform 56"/>
            <p:cNvSpPr/>
            <p:nvPr/>
          </p:nvSpPr>
          <p:spPr>
            <a:xfrm>
              <a:off x="2566941" y="1714496"/>
              <a:ext cx="412004" cy="858629"/>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526256 w 638175"/>
                <a:gd name="connsiteY8" fmla="*/ 16669 h 661987"/>
                <a:gd name="connsiteX9" fmla="*/ 638175 w 638175"/>
                <a:gd name="connsiteY9" fmla="*/ 0 h 661987"/>
                <a:gd name="connsiteX0" fmla="*/ 0 w 638175"/>
                <a:gd name="connsiteY0" fmla="*/ 661987 h 661987"/>
                <a:gd name="connsiteX1" fmla="*/ 121444 w 638175"/>
                <a:gd name="connsiteY1" fmla="*/ 650081 h 661987"/>
                <a:gd name="connsiteX2" fmla="*/ 211931 w 638175"/>
                <a:gd name="connsiteY2" fmla="*/ 607219 h 661987"/>
                <a:gd name="connsiteX3" fmla="*/ 280988 w 638175"/>
                <a:gd name="connsiteY3" fmla="*/ 523875 h 661987"/>
                <a:gd name="connsiteX4" fmla="*/ 321469 w 638175"/>
                <a:gd name="connsiteY4" fmla="*/ 402431 h 661987"/>
                <a:gd name="connsiteX5" fmla="*/ 347663 w 638175"/>
                <a:gd name="connsiteY5" fmla="*/ 264319 h 661987"/>
                <a:gd name="connsiteX6" fmla="*/ 381000 w 638175"/>
                <a:gd name="connsiteY6" fmla="*/ 157162 h 661987"/>
                <a:gd name="connsiteX7" fmla="*/ 433388 w 638175"/>
                <a:gd name="connsiteY7" fmla="*/ 76200 h 661987"/>
                <a:gd name="connsiteX8" fmla="*/ 638175 w 638175"/>
                <a:gd name="connsiteY8" fmla="*/ 0 h 6619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381000 w 433388"/>
                <a:gd name="connsiteY6" fmla="*/ 80962 h 585787"/>
                <a:gd name="connsiteX7" fmla="*/ 433388 w 433388"/>
                <a:gd name="connsiteY7" fmla="*/ 0 h 585787"/>
                <a:gd name="connsiteX0" fmla="*/ 0 w 433388"/>
                <a:gd name="connsiteY0" fmla="*/ 585787 h 585787"/>
                <a:gd name="connsiteX1" fmla="*/ 121444 w 433388"/>
                <a:gd name="connsiteY1" fmla="*/ 573881 h 585787"/>
                <a:gd name="connsiteX2" fmla="*/ 211931 w 433388"/>
                <a:gd name="connsiteY2" fmla="*/ 531019 h 585787"/>
                <a:gd name="connsiteX3" fmla="*/ 280988 w 433388"/>
                <a:gd name="connsiteY3" fmla="*/ 447675 h 585787"/>
                <a:gd name="connsiteX4" fmla="*/ 321469 w 433388"/>
                <a:gd name="connsiteY4" fmla="*/ 326231 h 585787"/>
                <a:gd name="connsiteX5" fmla="*/ 347663 w 433388"/>
                <a:gd name="connsiteY5" fmla="*/ 188119 h 585787"/>
                <a:gd name="connsiteX6" fmla="*/ 433388 w 433388"/>
                <a:gd name="connsiteY6" fmla="*/ 0 h 585787"/>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47663 w 347663"/>
                <a:gd name="connsiteY5" fmla="*/ 0 h 397668"/>
                <a:gd name="connsiteX0" fmla="*/ 0 w 347663"/>
                <a:gd name="connsiteY0" fmla="*/ 397668 h 397668"/>
                <a:gd name="connsiteX1" fmla="*/ 121444 w 347663"/>
                <a:gd name="connsiteY1" fmla="*/ 385762 h 397668"/>
                <a:gd name="connsiteX2" fmla="*/ 211931 w 347663"/>
                <a:gd name="connsiteY2" fmla="*/ 342900 h 397668"/>
                <a:gd name="connsiteX3" fmla="*/ 280988 w 347663"/>
                <a:gd name="connsiteY3" fmla="*/ 259556 h 397668"/>
                <a:gd name="connsiteX4" fmla="*/ 321469 w 347663"/>
                <a:gd name="connsiteY4" fmla="*/ 138112 h 397668"/>
                <a:gd name="connsiteX5" fmla="*/ 325109 w 347663"/>
                <a:gd name="connsiteY5" fmla="*/ 112761 h 397668"/>
                <a:gd name="connsiteX6" fmla="*/ 347663 w 347663"/>
                <a:gd name="connsiteY6" fmla="*/ 0 h 397668"/>
                <a:gd name="connsiteX0" fmla="*/ 0 w 325109"/>
                <a:gd name="connsiteY0" fmla="*/ 284907 h 284907"/>
                <a:gd name="connsiteX1" fmla="*/ 121444 w 325109"/>
                <a:gd name="connsiteY1" fmla="*/ 273001 h 284907"/>
                <a:gd name="connsiteX2" fmla="*/ 211931 w 325109"/>
                <a:gd name="connsiteY2" fmla="*/ 230139 h 284907"/>
                <a:gd name="connsiteX3" fmla="*/ 280988 w 325109"/>
                <a:gd name="connsiteY3" fmla="*/ 146795 h 284907"/>
                <a:gd name="connsiteX4" fmla="*/ 321469 w 325109"/>
                <a:gd name="connsiteY4" fmla="*/ 25351 h 284907"/>
                <a:gd name="connsiteX5" fmla="*/ 325109 w 325109"/>
                <a:gd name="connsiteY5" fmla="*/ 0 h 284907"/>
                <a:gd name="connsiteX0" fmla="*/ 0 w 325109"/>
                <a:gd name="connsiteY0" fmla="*/ 284907 h 284907"/>
                <a:gd name="connsiteX1" fmla="*/ 64147 w 325109"/>
                <a:gd name="connsiteY1" fmla="*/ 281320 h 284907"/>
                <a:gd name="connsiteX2" fmla="*/ 121444 w 325109"/>
                <a:gd name="connsiteY2" fmla="*/ 273001 h 284907"/>
                <a:gd name="connsiteX3" fmla="*/ 211931 w 325109"/>
                <a:gd name="connsiteY3" fmla="*/ 230139 h 284907"/>
                <a:gd name="connsiteX4" fmla="*/ 280988 w 325109"/>
                <a:gd name="connsiteY4" fmla="*/ 146795 h 284907"/>
                <a:gd name="connsiteX5" fmla="*/ 321469 w 325109"/>
                <a:gd name="connsiteY5" fmla="*/ 25351 h 284907"/>
                <a:gd name="connsiteX6" fmla="*/ 325109 w 325109"/>
                <a:gd name="connsiteY6" fmla="*/ 0 h 284907"/>
                <a:gd name="connsiteX0" fmla="*/ 0 w 260962"/>
                <a:gd name="connsiteY0" fmla="*/ 281320 h 281320"/>
                <a:gd name="connsiteX1" fmla="*/ 57297 w 260962"/>
                <a:gd name="connsiteY1" fmla="*/ 273001 h 281320"/>
                <a:gd name="connsiteX2" fmla="*/ 147784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0962"/>
                <a:gd name="connsiteY0" fmla="*/ 281320 h 281320"/>
                <a:gd name="connsiteX1" fmla="*/ 57297 w 260962"/>
                <a:gd name="connsiteY1" fmla="*/ 273001 h 281320"/>
                <a:gd name="connsiteX2" fmla="*/ 130242 w 260962"/>
                <a:gd name="connsiteY2" fmla="*/ 230139 h 281320"/>
                <a:gd name="connsiteX3" fmla="*/ 216841 w 260962"/>
                <a:gd name="connsiteY3" fmla="*/ 146795 h 281320"/>
                <a:gd name="connsiteX4" fmla="*/ 257322 w 260962"/>
                <a:gd name="connsiteY4" fmla="*/ 25351 h 281320"/>
                <a:gd name="connsiteX5" fmla="*/ 260962 w 260962"/>
                <a:gd name="connsiteY5" fmla="*/ 0 h 281320"/>
                <a:gd name="connsiteX0" fmla="*/ 0 w 261865"/>
                <a:gd name="connsiteY0" fmla="*/ 281320 h 281320"/>
                <a:gd name="connsiteX1" fmla="*/ 57297 w 261865"/>
                <a:gd name="connsiteY1" fmla="*/ 273001 h 281320"/>
                <a:gd name="connsiteX2" fmla="*/ 130242 w 261865"/>
                <a:gd name="connsiteY2" fmla="*/ 230139 h 281320"/>
                <a:gd name="connsiteX3" fmla="*/ 199299 w 261865"/>
                <a:gd name="connsiteY3" fmla="*/ 146795 h 281320"/>
                <a:gd name="connsiteX4" fmla="*/ 257322 w 261865"/>
                <a:gd name="connsiteY4" fmla="*/ 25351 h 281320"/>
                <a:gd name="connsiteX5" fmla="*/ 260962 w 261865"/>
                <a:gd name="connsiteY5" fmla="*/ 0 h 281320"/>
                <a:gd name="connsiteX0" fmla="*/ 0 w 267080"/>
                <a:gd name="connsiteY0" fmla="*/ 282117 h 282117"/>
                <a:gd name="connsiteX1" fmla="*/ 57297 w 267080"/>
                <a:gd name="connsiteY1" fmla="*/ 273798 h 282117"/>
                <a:gd name="connsiteX2" fmla="*/ 130242 w 267080"/>
                <a:gd name="connsiteY2" fmla="*/ 230936 h 282117"/>
                <a:gd name="connsiteX3" fmla="*/ 199299 w 267080"/>
                <a:gd name="connsiteY3" fmla="*/ 147592 h 282117"/>
                <a:gd name="connsiteX4" fmla="*/ 257322 w 267080"/>
                <a:gd name="connsiteY4" fmla="*/ 26148 h 282117"/>
                <a:gd name="connsiteX5" fmla="*/ 267080 w 267080"/>
                <a:gd name="connsiteY5" fmla="*/ 0 h 282117"/>
                <a:gd name="connsiteX0" fmla="*/ 0 w 302263"/>
                <a:gd name="connsiteY0" fmla="*/ 314789 h 314789"/>
                <a:gd name="connsiteX1" fmla="*/ 57297 w 302263"/>
                <a:gd name="connsiteY1" fmla="*/ 306470 h 314789"/>
                <a:gd name="connsiteX2" fmla="*/ 130242 w 302263"/>
                <a:gd name="connsiteY2" fmla="*/ 263608 h 314789"/>
                <a:gd name="connsiteX3" fmla="*/ 199299 w 302263"/>
                <a:gd name="connsiteY3" fmla="*/ 180264 h 314789"/>
                <a:gd name="connsiteX4" fmla="*/ 257322 w 302263"/>
                <a:gd name="connsiteY4" fmla="*/ 58820 h 314789"/>
                <a:gd name="connsiteX5" fmla="*/ 302263 w 302263"/>
                <a:gd name="connsiteY5" fmla="*/ 0 h 314789"/>
                <a:gd name="connsiteX0" fmla="*/ 0 w 267081"/>
                <a:gd name="connsiteY0" fmla="*/ 283711 h 283711"/>
                <a:gd name="connsiteX1" fmla="*/ 57297 w 267081"/>
                <a:gd name="connsiteY1" fmla="*/ 275392 h 283711"/>
                <a:gd name="connsiteX2" fmla="*/ 130242 w 267081"/>
                <a:gd name="connsiteY2" fmla="*/ 232530 h 283711"/>
                <a:gd name="connsiteX3" fmla="*/ 199299 w 267081"/>
                <a:gd name="connsiteY3" fmla="*/ 149186 h 283711"/>
                <a:gd name="connsiteX4" fmla="*/ 257322 w 267081"/>
                <a:gd name="connsiteY4" fmla="*/ 27742 h 283711"/>
                <a:gd name="connsiteX5" fmla="*/ 267081 w 267081"/>
                <a:gd name="connsiteY5" fmla="*/ 0 h 283711"/>
                <a:gd name="connsiteX0" fmla="*/ 0 w 267081"/>
                <a:gd name="connsiteY0" fmla="*/ 283711 h 283711"/>
                <a:gd name="connsiteX1" fmla="*/ 57297 w 267081"/>
                <a:gd name="connsiteY1" fmla="*/ 275392 h 283711"/>
                <a:gd name="connsiteX2" fmla="*/ 130242 w 267081"/>
                <a:gd name="connsiteY2" fmla="*/ 232530 h 283711"/>
                <a:gd name="connsiteX3" fmla="*/ 199299 w 267081"/>
                <a:gd name="connsiteY3" fmla="*/ 149186 h 283711"/>
                <a:gd name="connsiteX4" fmla="*/ 257322 w 267081"/>
                <a:gd name="connsiteY4" fmla="*/ 27742 h 283711"/>
                <a:gd name="connsiteX5" fmla="*/ 267081 w 267081"/>
                <a:gd name="connsiteY5" fmla="*/ 0 h 283711"/>
                <a:gd name="connsiteX0" fmla="*/ 0 w 258779"/>
                <a:gd name="connsiteY0" fmla="*/ 320424 h 320424"/>
                <a:gd name="connsiteX1" fmla="*/ 57297 w 258779"/>
                <a:gd name="connsiteY1" fmla="*/ 312105 h 320424"/>
                <a:gd name="connsiteX2" fmla="*/ 130242 w 258779"/>
                <a:gd name="connsiteY2" fmla="*/ 269243 h 320424"/>
                <a:gd name="connsiteX3" fmla="*/ 199299 w 258779"/>
                <a:gd name="connsiteY3" fmla="*/ 185899 h 320424"/>
                <a:gd name="connsiteX4" fmla="*/ 257322 w 258779"/>
                <a:gd name="connsiteY4" fmla="*/ 64455 h 320424"/>
                <a:gd name="connsiteX5" fmla="*/ 231736 w 258779"/>
                <a:gd name="connsiteY5" fmla="*/ 0 h 320424"/>
                <a:gd name="connsiteX0" fmla="*/ 0 w 261741"/>
                <a:gd name="connsiteY0" fmla="*/ 320424 h 320424"/>
                <a:gd name="connsiteX1" fmla="*/ 57297 w 261741"/>
                <a:gd name="connsiteY1" fmla="*/ 312105 h 320424"/>
                <a:gd name="connsiteX2" fmla="*/ 130242 w 261741"/>
                <a:gd name="connsiteY2" fmla="*/ 269243 h 320424"/>
                <a:gd name="connsiteX3" fmla="*/ 199299 w 261741"/>
                <a:gd name="connsiteY3" fmla="*/ 185899 h 320424"/>
                <a:gd name="connsiteX4" fmla="*/ 257322 w 261741"/>
                <a:gd name="connsiteY4" fmla="*/ 64455 h 320424"/>
                <a:gd name="connsiteX5" fmla="*/ 231736 w 261741"/>
                <a:gd name="connsiteY5" fmla="*/ 0 h 320424"/>
                <a:gd name="connsiteX0" fmla="*/ 0 w 319425"/>
                <a:gd name="connsiteY0" fmla="*/ 318346 h 318346"/>
                <a:gd name="connsiteX1" fmla="*/ 57297 w 319425"/>
                <a:gd name="connsiteY1" fmla="*/ 310027 h 318346"/>
                <a:gd name="connsiteX2" fmla="*/ 130242 w 319425"/>
                <a:gd name="connsiteY2" fmla="*/ 267165 h 318346"/>
                <a:gd name="connsiteX3" fmla="*/ 199299 w 319425"/>
                <a:gd name="connsiteY3" fmla="*/ 183821 h 318346"/>
                <a:gd name="connsiteX4" fmla="*/ 257322 w 319425"/>
                <a:gd name="connsiteY4" fmla="*/ 62377 h 318346"/>
                <a:gd name="connsiteX5" fmla="*/ 312900 w 319425"/>
                <a:gd name="connsiteY5" fmla="*/ 0 h 318346"/>
                <a:gd name="connsiteX0" fmla="*/ 0 w 312900"/>
                <a:gd name="connsiteY0" fmla="*/ 318346 h 318346"/>
                <a:gd name="connsiteX1" fmla="*/ 57297 w 312900"/>
                <a:gd name="connsiteY1" fmla="*/ 310027 h 318346"/>
                <a:gd name="connsiteX2" fmla="*/ 130242 w 312900"/>
                <a:gd name="connsiteY2" fmla="*/ 267165 h 318346"/>
                <a:gd name="connsiteX3" fmla="*/ 199299 w 312900"/>
                <a:gd name="connsiteY3" fmla="*/ 183821 h 318346"/>
                <a:gd name="connsiteX4" fmla="*/ 257322 w 312900"/>
                <a:gd name="connsiteY4" fmla="*/ 62377 h 318346"/>
                <a:gd name="connsiteX5" fmla="*/ 312900 w 312900"/>
                <a:gd name="connsiteY5" fmla="*/ 0 h 318346"/>
                <a:gd name="connsiteX0" fmla="*/ 0 w 312900"/>
                <a:gd name="connsiteY0" fmla="*/ 318346 h 318346"/>
                <a:gd name="connsiteX1" fmla="*/ 57297 w 312900"/>
                <a:gd name="connsiteY1" fmla="*/ 310027 h 318346"/>
                <a:gd name="connsiteX2" fmla="*/ 130242 w 312900"/>
                <a:gd name="connsiteY2" fmla="*/ 267165 h 318346"/>
                <a:gd name="connsiteX3" fmla="*/ 199299 w 312900"/>
                <a:gd name="connsiteY3" fmla="*/ 183821 h 318346"/>
                <a:gd name="connsiteX4" fmla="*/ 246849 w 312900"/>
                <a:gd name="connsiteY4" fmla="*/ 88007 h 318346"/>
                <a:gd name="connsiteX5" fmla="*/ 312900 w 312900"/>
                <a:gd name="connsiteY5" fmla="*/ 0 h 318346"/>
                <a:gd name="connsiteX0" fmla="*/ 0 w 251372"/>
                <a:gd name="connsiteY0" fmla="*/ 252541 h 252541"/>
                <a:gd name="connsiteX1" fmla="*/ 57297 w 251372"/>
                <a:gd name="connsiteY1" fmla="*/ 244222 h 252541"/>
                <a:gd name="connsiteX2" fmla="*/ 130242 w 251372"/>
                <a:gd name="connsiteY2" fmla="*/ 201360 h 252541"/>
                <a:gd name="connsiteX3" fmla="*/ 199299 w 251372"/>
                <a:gd name="connsiteY3" fmla="*/ 118016 h 252541"/>
                <a:gd name="connsiteX4" fmla="*/ 246849 w 251372"/>
                <a:gd name="connsiteY4" fmla="*/ 22202 h 252541"/>
                <a:gd name="connsiteX5" fmla="*/ 251372 w 251372"/>
                <a:gd name="connsiteY5" fmla="*/ 0 h 252541"/>
                <a:gd name="connsiteX0" fmla="*/ 0 w 252060"/>
                <a:gd name="connsiteY0" fmla="*/ 252541 h 252541"/>
                <a:gd name="connsiteX1" fmla="*/ 57297 w 252060"/>
                <a:gd name="connsiteY1" fmla="*/ 244222 h 252541"/>
                <a:gd name="connsiteX2" fmla="*/ 130242 w 252060"/>
                <a:gd name="connsiteY2" fmla="*/ 201360 h 252541"/>
                <a:gd name="connsiteX3" fmla="*/ 199299 w 252060"/>
                <a:gd name="connsiteY3" fmla="*/ 118016 h 252541"/>
                <a:gd name="connsiteX4" fmla="*/ 246849 w 252060"/>
                <a:gd name="connsiteY4" fmla="*/ 22202 h 252541"/>
                <a:gd name="connsiteX5" fmla="*/ 251372 w 252060"/>
                <a:gd name="connsiteY5" fmla="*/ 0 h 252541"/>
                <a:gd name="connsiteX0" fmla="*/ 0 w 251372"/>
                <a:gd name="connsiteY0" fmla="*/ 252541 h 252541"/>
                <a:gd name="connsiteX1" fmla="*/ 57297 w 251372"/>
                <a:gd name="connsiteY1" fmla="*/ 244222 h 252541"/>
                <a:gd name="connsiteX2" fmla="*/ 130242 w 251372"/>
                <a:gd name="connsiteY2" fmla="*/ 201360 h 252541"/>
                <a:gd name="connsiteX3" fmla="*/ 199299 w 251372"/>
                <a:gd name="connsiteY3" fmla="*/ 118016 h 252541"/>
                <a:gd name="connsiteX4" fmla="*/ 232449 w 251372"/>
                <a:gd name="connsiteY4" fmla="*/ 54066 h 252541"/>
                <a:gd name="connsiteX5" fmla="*/ 251372 w 251372"/>
                <a:gd name="connsiteY5" fmla="*/ 0 h 252541"/>
                <a:gd name="connsiteX0" fmla="*/ 0 w 235681"/>
                <a:gd name="connsiteY0" fmla="*/ 249770 h 249770"/>
                <a:gd name="connsiteX1" fmla="*/ 57297 w 235681"/>
                <a:gd name="connsiteY1" fmla="*/ 241451 h 249770"/>
                <a:gd name="connsiteX2" fmla="*/ 130242 w 235681"/>
                <a:gd name="connsiteY2" fmla="*/ 198589 h 249770"/>
                <a:gd name="connsiteX3" fmla="*/ 199299 w 235681"/>
                <a:gd name="connsiteY3" fmla="*/ 115245 h 249770"/>
                <a:gd name="connsiteX4" fmla="*/ 232449 w 235681"/>
                <a:gd name="connsiteY4" fmla="*/ 51295 h 249770"/>
                <a:gd name="connsiteX5" fmla="*/ 227809 w 235681"/>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12812 w 227809"/>
                <a:gd name="connsiteY4" fmla="*/ 4852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12812 w 227809"/>
                <a:gd name="connsiteY4" fmla="*/ 4852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99299 w 227809"/>
                <a:gd name="connsiteY3" fmla="*/ 115245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30242 w 227809"/>
                <a:gd name="connsiteY2" fmla="*/ 198589 h 249770"/>
                <a:gd name="connsiteX3" fmla="*/ 182281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26315 w 227809"/>
                <a:gd name="connsiteY2" fmla="*/ 187506 h 249770"/>
                <a:gd name="connsiteX3" fmla="*/ 182281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57297 w 227809"/>
                <a:gd name="connsiteY1" fmla="*/ 241451 h 249770"/>
                <a:gd name="connsiteX2" fmla="*/ 126315 w 227809"/>
                <a:gd name="connsiteY2" fmla="*/ 187506 h 249770"/>
                <a:gd name="connsiteX3" fmla="*/ 178354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55988 w 227809"/>
                <a:gd name="connsiteY1" fmla="*/ 236602 h 249770"/>
                <a:gd name="connsiteX2" fmla="*/ 126315 w 227809"/>
                <a:gd name="connsiteY2" fmla="*/ 187506 h 249770"/>
                <a:gd name="connsiteX3" fmla="*/ 178354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61224 w 227809"/>
                <a:gd name="connsiteY1" fmla="*/ 238680 h 249770"/>
                <a:gd name="connsiteX2" fmla="*/ 126315 w 227809"/>
                <a:gd name="connsiteY2" fmla="*/ 187506 h 249770"/>
                <a:gd name="connsiteX3" fmla="*/ 178354 w 227809"/>
                <a:gd name="connsiteY3" fmla="*/ 115938 h 249770"/>
                <a:gd name="connsiteX4" fmla="*/ 206266 w 227809"/>
                <a:gd name="connsiteY4" fmla="*/ 66534 h 249770"/>
                <a:gd name="connsiteX5" fmla="*/ 227809 w 227809"/>
                <a:gd name="connsiteY5" fmla="*/ 0 h 249770"/>
                <a:gd name="connsiteX0" fmla="*/ 0 w 227809"/>
                <a:gd name="connsiteY0" fmla="*/ 249770 h 249770"/>
                <a:gd name="connsiteX1" fmla="*/ 61224 w 227809"/>
                <a:gd name="connsiteY1" fmla="*/ 238680 h 249770"/>
                <a:gd name="connsiteX2" fmla="*/ 126315 w 227809"/>
                <a:gd name="connsiteY2" fmla="*/ 187506 h 249770"/>
                <a:gd name="connsiteX3" fmla="*/ 182281 w 227809"/>
                <a:gd name="connsiteY3" fmla="*/ 117324 h 249770"/>
                <a:gd name="connsiteX4" fmla="*/ 206266 w 227809"/>
                <a:gd name="connsiteY4" fmla="*/ 66534 h 249770"/>
                <a:gd name="connsiteX5" fmla="*/ 227809 w 227809"/>
                <a:gd name="connsiteY5" fmla="*/ 0 h 249770"/>
                <a:gd name="connsiteX0" fmla="*/ 0 w 227809"/>
                <a:gd name="connsiteY0" fmla="*/ 249770 h 249770"/>
                <a:gd name="connsiteX1" fmla="*/ 61224 w 227809"/>
                <a:gd name="connsiteY1" fmla="*/ 238680 h 249770"/>
                <a:gd name="connsiteX2" fmla="*/ 126315 w 227809"/>
                <a:gd name="connsiteY2" fmla="*/ 187506 h 249770"/>
                <a:gd name="connsiteX3" fmla="*/ 182281 w 227809"/>
                <a:gd name="connsiteY3" fmla="*/ 117324 h 249770"/>
                <a:gd name="connsiteX4" fmla="*/ 211502 w 227809"/>
                <a:gd name="connsiteY4" fmla="*/ 66534 h 249770"/>
                <a:gd name="connsiteX5" fmla="*/ 227809 w 227809"/>
                <a:gd name="connsiteY5" fmla="*/ 0 h 249770"/>
                <a:gd name="connsiteX0" fmla="*/ 0 w 231736"/>
                <a:gd name="connsiteY0" fmla="*/ 250463 h 250463"/>
                <a:gd name="connsiteX1" fmla="*/ 61224 w 231736"/>
                <a:gd name="connsiteY1" fmla="*/ 239373 h 250463"/>
                <a:gd name="connsiteX2" fmla="*/ 126315 w 231736"/>
                <a:gd name="connsiteY2" fmla="*/ 188199 h 250463"/>
                <a:gd name="connsiteX3" fmla="*/ 182281 w 231736"/>
                <a:gd name="connsiteY3" fmla="*/ 118017 h 250463"/>
                <a:gd name="connsiteX4" fmla="*/ 211502 w 231736"/>
                <a:gd name="connsiteY4" fmla="*/ 67227 h 250463"/>
                <a:gd name="connsiteX5" fmla="*/ 231736 w 231736"/>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18017 h 250463"/>
                <a:gd name="connsiteX4" fmla="*/ 211502 w 229118"/>
                <a:gd name="connsiteY4" fmla="*/ 67227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18017 h 250463"/>
                <a:gd name="connsiteX4" fmla="*/ 211502 w 229118"/>
                <a:gd name="connsiteY4" fmla="*/ 67227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18017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82281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26315 w 229118"/>
                <a:gd name="connsiteY2" fmla="*/ 18819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32860 w 229118"/>
                <a:gd name="connsiteY2" fmla="*/ 184735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1224 w 229118"/>
                <a:gd name="connsiteY1" fmla="*/ 239373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5151 w 229118"/>
                <a:gd name="connsiteY1" fmla="*/ 235217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9118"/>
                <a:gd name="connsiteY0" fmla="*/ 250463 h 250463"/>
                <a:gd name="connsiteX1" fmla="*/ 65151 w 229118"/>
                <a:gd name="connsiteY1" fmla="*/ 235217 h 250463"/>
                <a:gd name="connsiteX2" fmla="*/ 134170 w 229118"/>
                <a:gd name="connsiteY2" fmla="*/ 183349 h 250463"/>
                <a:gd name="connsiteX3" fmla="*/ 179663 w 229118"/>
                <a:gd name="connsiteY3" fmla="*/ 120095 h 250463"/>
                <a:gd name="connsiteX4" fmla="*/ 206265 w 229118"/>
                <a:gd name="connsiteY4" fmla="*/ 67920 h 250463"/>
                <a:gd name="connsiteX5" fmla="*/ 229118 w 229118"/>
                <a:gd name="connsiteY5" fmla="*/ 0 h 250463"/>
                <a:gd name="connsiteX0" fmla="*/ 0 w 226500"/>
                <a:gd name="connsiteY0" fmla="*/ 249770 h 249770"/>
                <a:gd name="connsiteX1" fmla="*/ 62533 w 226500"/>
                <a:gd name="connsiteY1" fmla="*/ 235217 h 249770"/>
                <a:gd name="connsiteX2" fmla="*/ 131552 w 226500"/>
                <a:gd name="connsiteY2" fmla="*/ 183349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5479 w 226500"/>
                <a:gd name="connsiteY2" fmla="*/ 181271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5479 w 226500"/>
                <a:gd name="connsiteY2" fmla="*/ 181271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4170 w 226500"/>
                <a:gd name="connsiteY2" fmla="*/ 179886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4170 w 226500"/>
                <a:gd name="connsiteY2" fmla="*/ 179886 h 249770"/>
                <a:gd name="connsiteX3" fmla="*/ 177045 w 226500"/>
                <a:gd name="connsiteY3" fmla="*/ 120095 h 249770"/>
                <a:gd name="connsiteX4" fmla="*/ 203647 w 226500"/>
                <a:gd name="connsiteY4" fmla="*/ 67920 h 249770"/>
                <a:gd name="connsiteX5" fmla="*/ 226500 w 226500"/>
                <a:gd name="connsiteY5" fmla="*/ 0 h 249770"/>
                <a:gd name="connsiteX0" fmla="*/ 0 w 226500"/>
                <a:gd name="connsiteY0" fmla="*/ 249770 h 249770"/>
                <a:gd name="connsiteX1" fmla="*/ 62533 w 226500"/>
                <a:gd name="connsiteY1" fmla="*/ 235217 h 249770"/>
                <a:gd name="connsiteX2" fmla="*/ 134170 w 226500"/>
                <a:gd name="connsiteY2" fmla="*/ 179886 h 249770"/>
                <a:gd name="connsiteX3" fmla="*/ 177045 w 226500"/>
                <a:gd name="connsiteY3" fmla="*/ 120095 h 249770"/>
                <a:gd name="connsiteX4" fmla="*/ 203647 w 226500"/>
                <a:gd name="connsiteY4" fmla="*/ 67920 h 249770"/>
                <a:gd name="connsiteX5" fmla="*/ 226500 w 226500"/>
                <a:gd name="connsiteY5" fmla="*/ 0 h 24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500" h="249770">
                  <a:moveTo>
                    <a:pt x="0" y="249770"/>
                  </a:moveTo>
                  <a:cubicBezTo>
                    <a:pt x="26787" y="247093"/>
                    <a:pt x="37553" y="246864"/>
                    <a:pt x="62533" y="235217"/>
                  </a:cubicBezTo>
                  <a:cubicBezTo>
                    <a:pt x="87513" y="223570"/>
                    <a:pt x="117704" y="199072"/>
                    <a:pt x="134170" y="179886"/>
                  </a:cubicBezTo>
                  <a:cubicBezTo>
                    <a:pt x="150636" y="160700"/>
                    <a:pt x="165465" y="138756"/>
                    <a:pt x="177045" y="120095"/>
                  </a:cubicBezTo>
                  <a:cubicBezTo>
                    <a:pt x="188625" y="101434"/>
                    <a:pt x="193370" y="92386"/>
                    <a:pt x="203647" y="67920"/>
                  </a:cubicBezTo>
                  <a:cubicBezTo>
                    <a:pt x="212614" y="44840"/>
                    <a:pt x="219723" y="26273"/>
                    <a:pt x="226500" y="0"/>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grpSp>
      <p:sp>
        <p:nvSpPr>
          <p:cNvPr id="27" name="Rectangle 26"/>
          <p:cNvSpPr/>
          <p:nvPr/>
        </p:nvSpPr>
        <p:spPr>
          <a:xfrm>
            <a:off x="2572864" y="1676400"/>
            <a:ext cx="1389536" cy="138953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47" name="Group 46"/>
          <p:cNvGrpSpPr/>
          <p:nvPr/>
        </p:nvGrpSpPr>
        <p:grpSpPr>
          <a:xfrm>
            <a:off x="3533462" y="2905643"/>
            <a:ext cx="505138" cy="422821"/>
            <a:chOff x="3533462" y="2905643"/>
            <a:chExt cx="505138" cy="422821"/>
          </a:xfrm>
        </p:grpSpPr>
        <p:sp>
          <p:nvSpPr>
            <p:cNvPr id="48" name="Oval 47"/>
            <p:cNvSpPr/>
            <p:nvPr/>
          </p:nvSpPr>
          <p:spPr>
            <a:xfrm>
              <a:off x="3740149" y="2905643"/>
              <a:ext cx="108000" cy="108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9" name="Rectangle 48"/>
                <p:cNvSpPr/>
                <p:nvPr/>
              </p:nvSpPr>
              <p:spPr>
                <a:xfrm>
                  <a:off x="3533462" y="3066854"/>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40" name="Rectangle 39"/>
                <p:cNvSpPr>
                  <a:spLocks noRot="1" noChangeAspect="1" noMove="1" noResize="1" noEditPoints="1" noAdjustHandles="1" noChangeArrowheads="1" noChangeShapeType="1" noTextEdit="1"/>
                </p:cNvSpPr>
                <p:nvPr/>
              </p:nvSpPr>
              <p:spPr>
                <a:xfrm>
                  <a:off x="3533462" y="3066854"/>
                  <a:ext cx="505138" cy="261610"/>
                </a:xfrm>
                <a:prstGeom prst="rect">
                  <a:avLst/>
                </a:prstGeom>
                <a:blipFill rotWithShape="1">
                  <a:blip r:embed="rId5"/>
                  <a:stretch>
                    <a:fillRect b="-2326"/>
                  </a:stretch>
                </a:blipFill>
              </p:spPr>
              <p:txBody>
                <a:bodyPr/>
                <a:lstStyle/>
                <a:p>
                  <a:r>
                    <a:rPr lang="zh-CN" altLang="en-US">
                      <a:noFill/>
                    </a:rPr>
                    <a:t> </a:t>
                  </a:r>
                </a:p>
              </p:txBody>
            </p:sp>
          </mc:Fallback>
        </mc:AlternateContent>
      </p:grpSp>
      <p:sp>
        <p:nvSpPr>
          <p:cNvPr id="50" name="Rectangle 49"/>
          <p:cNvSpPr/>
          <p:nvPr/>
        </p:nvSpPr>
        <p:spPr>
          <a:xfrm>
            <a:off x="1116000" y="2182338"/>
            <a:ext cx="61050" cy="58364"/>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51" name="Straight Arrow Connector 50"/>
          <p:cNvCxnSpPr>
            <a:endCxn id="48" idx="1"/>
          </p:cNvCxnSpPr>
          <p:nvPr/>
        </p:nvCxnSpPr>
        <p:spPr>
          <a:xfrm>
            <a:off x="1158150" y="2240702"/>
            <a:ext cx="2597815" cy="680757"/>
          </a:xfrm>
          <a:prstGeom prst="straightConnector1">
            <a:avLst/>
          </a:prstGeom>
          <a:ln w="9525">
            <a:solidFill>
              <a:srgbClr val="0000FF"/>
            </a:solidFill>
            <a:tailEnd type="triangle" w="sm" len="sm"/>
          </a:ln>
        </p:spPr>
        <p:style>
          <a:lnRef idx="2">
            <a:schemeClr val="accent1"/>
          </a:lnRef>
          <a:fillRef idx="0">
            <a:schemeClr val="accent1"/>
          </a:fillRef>
          <a:effectRef idx="1">
            <a:schemeClr val="accent1"/>
          </a:effectRef>
          <a:fontRef idx="minor">
            <a:schemeClr val="tx1"/>
          </a:fontRef>
        </p:style>
      </p:cxnSp>
      <p:grpSp>
        <p:nvGrpSpPr>
          <p:cNvPr id="53" name="Group 52"/>
          <p:cNvGrpSpPr/>
          <p:nvPr/>
        </p:nvGrpSpPr>
        <p:grpSpPr>
          <a:xfrm>
            <a:off x="6001911" y="2887745"/>
            <a:ext cx="505138" cy="422822"/>
            <a:chOff x="6001911" y="2887745"/>
            <a:chExt cx="505138" cy="422822"/>
          </a:xfrm>
        </p:grpSpPr>
        <p:sp>
          <p:nvSpPr>
            <p:cNvPr id="54" name="Oval 53"/>
            <p:cNvSpPr/>
            <p:nvPr/>
          </p:nvSpPr>
          <p:spPr>
            <a:xfrm>
              <a:off x="6200480" y="2887745"/>
              <a:ext cx="108000" cy="108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8" name="Rectangle 57"/>
                <p:cNvSpPr/>
                <p:nvPr/>
              </p:nvSpPr>
              <p:spPr>
                <a:xfrm>
                  <a:off x="6001911" y="3048957"/>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44" name="Rectangle 43"/>
                <p:cNvSpPr>
                  <a:spLocks noRot="1" noChangeAspect="1" noMove="1" noResize="1" noEditPoints="1" noAdjustHandles="1" noChangeArrowheads="1" noChangeShapeType="1" noTextEdit="1"/>
                </p:cNvSpPr>
                <p:nvPr/>
              </p:nvSpPr>
              <p:spPr>
                <a:xfrm>
                  <a:off x="6001911" y="3048957"/>
                  <a:ext cx="505138" cy="261610"/>
                </a:xfrm>
                <a:prstGeom prst="rect">
                  <a:avLst/>
                </a:prstGeom>
                <a:blipFill rotWithShape="1">
                  <a:blip r:embed="rId6"/>
                  <a:stretch>
                    <a:fillRect b="-2326"/>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243142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childTnLst>
                          </p:cTn>
                        </p:par>
                        <p:par>
                          <p:cTn id="16" fill="hold">
                            <p:stCondLst>
                              <p:cond delay="1500"/>
                            </p:stCondLst>
                            <p:childTnLst>
                              <p:par>
                                <p:cTn id="17" presetID="10" presetClass="exit" presetSubtype="0" fill="hold" nodeType="afterEffect">
                                  <p:stCondLst>
                                    <p:cond delay="0"/>
                                  </p:stCondLst>
                                  <p:childTnLst>
                                    <p:animEffect transition="out" filter="fade">
                                      <p:cBhvr>
                                        <p:cTn id="18" dur="500"/>
                                        <p:tgtEl>
                                          <p:spTgt spid="51"/>
                                        </p:tgtEl>
                                      </p:cBhvr>
                                    </p:animEffect>
                                    <p:set>
                                      <p:cBhvr>
                                        <p:cTn id="19" dur="1" fill="hold">
                                          <p:stCondLst>
                                            <p:cond delay="499"/>
                                          </p:stCondLst>
                                        </p:cTn>
                                        <p:tgtEl>
                                          <p:spTgt spid="51"/>
                                        </p:tgtEl>
                                        <p:attrNameLst>
                                          <p:attrName>style.visibility</p:attrName>
                                        </p:attrNameLst>
                                      </p:cBhvr>
                                      <p:to>
                                        <p:strVal val="hidden"/>
                                      </p:to>
                                    </p:se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50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939">
                                            <p:txEl>
                                              <p:pRg st="1" end="1"/>
                                            </p:txEl>
                                          </p:spTgt>
                                        </p:tgtEl>
                                        <p:attrNameLst>
                                          <p:attrName>style.visibility</p:attrName>
                                        </p:attrNameLst>
                                      </p:cBhvr>
                                      <p:to>
                                        <p:strVal val="visible"/>
                                      </p:to>
                                    </p:set>
                                    <p:animEffect transition="in" filter="fade">
                                      <p:cBhvr>
                                        <p:cTn id="41" dur="500"/>
                                        <p:tgtEl>
                                          <p:spTgt spid="399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5" grpId="0"/>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Our Goals</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9939" name="Rectangle 3"/>
          <p:cNvSpPr>
            <a:spLocks noGrp="1" noChangeArrowheads="1"/>
          </p:cNvSpPr>
          <p:nvPr>
            <p:ph type="body" idx="4294967295"/>
          </p:nvPr>
        </p:nvSpPr>
        <p:spPr>
          <a:xfrm>
            <a:off x="279400" y="762000"/>
            <a:ext cx="6121400" cy="990600"/>
          </a:xfrm>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smtClean="0">
                <a:ea typeface="ＭＳ Ｐゴシック" pitchFamily="-112" charset="-128"/>
              </a:rPr>
              <a:t>Efficient diffusion texture mapping</a:t>
            </a:r>
            <a:endParaRPr lang="en-US" sz="1600" dirty="0" smtClean="0">
              <a:solidFill>
                <a:schemeClr val="tx1"/>
              </a:solidFill>
              <a:effectLst/>
              <a:ea typeface="ＭＳ Ｐゴシック" pitchFamily="-112" charset="-128"/>
            </a:endParaRPr>
          </a:p>
          <a:p>
            <a:pPr lvl="1" eaLnBrk="1" hangingPunct="1">
              <a:spcBef>
                <a:spcPts val="200"/>
              </a:spcBef>
              <a:spcAft>
                <a:spcPts val="200"/>
              </a:spcAft>
              <a:buFont typeface="Wingdings" pitchFamily="-112" charset="2"/>
              <a:buChar char="§"/>
              <a:defRPr/>
            </a:pPr>
            <a:r>
              <a:rPr lang="en-US" sz="1200" dirty="0" smtClean="0">
                <a:solidFill>
                  <a:schemeClr val="tx1"/>
                </a:solidFill>
                <a:effectLst/>
                <a:ea typeface="ＭＳ Ｐゴシック" pitchFamily="-112" charset="-128"/>
              </a:rPr>
              <a:t>Compact storage</a:t>
            </a:r>
          </a:p>
          <a:p>
            <a:pPr lvl="1" eaLnBrk="1" hangingPunct="1">
              <a:spcBef>
                <a:spcPts val="200"/>
              </a:spcBef>
              <a:spcAft>
                <a:spcPts val="200"/>
              </a:spcAft>
              <a:buFont typeface="Wingdings" pitchFamily="-112" charset="2"/>
              <a:buChar char="§"/>
              <a:defRPr/>
            </a:pPr>
            <a:r>
              <a:rPr lang="en-US" sz="1200" dirty="0" smtClean="0">
                <a:solidFill>
                  <a:schemeClr val="tx1"/>
                </a:solidFill>
                <a:effectLst/>
                <a:ea typeface="ＭＳ Ｐゴシック" pitchFamily="-112" charset="-128"/>
              </a:rPr>
              <a:t>Random access</a:t>
            </a:r>
          </a:p>
          <a:p>
            <a:pPr lvl="1" eaLnBrk="1" hangingPunct="1">
              <a:spcBef>
                <a:spcPts val="200"/>
              </a:spcBef>
              <a:spcAft>
                <a:spcPts val="200"/>
              </a:spcAft>
              <a:buFont typeface="Wingdings" pitchFamily="-112" charset="2"/>
              <a:buChar char="§"/>
              <a:defRPr/>
            </a:pPr>
            <a:r>
              <a:rPr lang="en-US" sz="1200" dirty="0" smtClean="0">
                <a:ea typeface="ＭＳ Ｐゴシック" pitchFamily="-112" charset="-128"/>
              </a:rPr>
              <a:t>Sharp boundary (resolution independence)</a:t>
            </a:r>
            <a:endParaRPr lang="en-US" sz="1200" dirty="0">
              <a:ea typeface="ＭＳ Ｐゴシック" pitchFamily="-112" charset="-128"/>
            </a:endParaRPr>
          </a:p>
        </p:txBody>
      </p:sp>
      <p:sp>
        <p:nvSpPr>
          <p:cNvPr id="9" name="右箭头 4"/>
          <p:cNvSpPr/>
          <p:nvPr/>
        </p:nvSpPr>
        <p:spPr>
          <a:xfrm>
            <a:off x="3112770" y="2781621"/>
            <a:ext cx="1089660" cy="234410"/>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4" descr="http://maverick.inria.fr/Publications/2008/OBWBTS08/gallery/zephir_curv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43421"/>
            <a:ext cx="1800000" cy="180353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43421"/>
            <a:ext cx="18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6862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4799486" y="2343377"/>
            <a:ext cx="1389536" cy="138953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42" name="Straight Arrow Connector 41"/>
          <p:cNvCxnSpPr>
            <a:endCxn id="41" idx="1"/>
          </p:cNvCxnSpPr>
          <p:nvPr/>
        </p:nvCxnSpPr>
        <p:spPr>
          <a:xfrm>
            <a:off x="4980046" y="3378951"/>
            <a:ext cx="683484" cy="33597"/>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84" idx="10"/>
          </p:cNvCxnSpPr>
          <p:nvPr/>
        </p:nvCxnSpPr>
        <p:spPr>
          <a:xfrm flipH="1">
            <a:off x="5701714" y="2501054"/>
            <a:ext cx="133101" cy="911494"/>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84" idx="7"/>
            <a:endCxn id="41" idx="0"/>
          </p:cNvCxnSpPr>
          <p:nvPr/>
        </p:nvCxnSpPr>
        <p:spPr>
          <a:xfrm>
            <a:off x="5530504" y="2611794"/>
            <a:ext cx="152118" cy="792846"/>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41" idx="2"/>
          </p:cNvCxnSpPr>
          <p:nvPr/>
        </p:nvCxnSpPr>
        <p:spPr>
          <a:xfrm>
            <a:off x="5186961" y="3333256"/>
            <a:ext cx="468661" cy="98384"/>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endCxn id="41" idx="1"/>
          </p:cNvCxnSpPr>
          <p:nvPr/>
        </p:nvCxnSpPr>
        <p:spPr>
          <a:xfrm>
            <a:off x="5433536" y="2807027"/>
            <a:ext cx="229994" cy="605521"/>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84" idx="4"/>
            <a:endCxn id="41" idx="1"/>
          </p:cNvCxnSpPr>
          <p:nvPr/>
        </p:nvCxnSpPr>
        <p:spPr>
          <a:xfrm>
            <a:off x="5386508" y="3031525"/>
            <a:ext cx="277022" cy="381023"/>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endCxn id="41" idx="2"/>
          </p:cNvCxnSpPr>
          <p:nvPr/>
        </p:nvCxnSpPr>
        <p:spPr>
          <a:xfrm>
            <a:off x="5327260" y="3215005"/>
            <a:ext cx="328362" cy="216635"/>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endCxn id="57" idx="2"/>
          </p:cNvCxnSpPr>
          <p:nvPr/>
        </p:nvCxnSpPr>
        <p:spPr>
          <a:xfrm flipV="1">
            <a:off x="4975972" y="3000600"/>
            <a:ext cx="823628" cy="379953"/>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84" idx="10"/>
            <a:endCxn id="57" idx="0"/>
          </p:cNvCxnSpPr>
          <p:nvPr/>
        </p:nvCxnSpPr>
        <p:spPr>
          <a:xfrm flipH="1">
            <a:off x="5826600" y="2501054"/>
            <a:ext cx="8215" cy="472546"/>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84" idx="7"/>
            <a:endCxn id="57" idx="0"/>
          </p:cNvCxnSpPr>
          <p:nvPr/>
        </p:nvCxnSpPr>
        <p:spPr>
          <a:xfrm>
            <a:off x="5530504" y="2611794"/>
            <a:ext cx="296096" cy="361806"/>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5192262" y="2995838"/>
            <a:ext cx="607338" cy="335880"/>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endCxn id="57" idx="1"/>
          </p:cNvCxnSpPr>
          <p:nvPr/>
        </p:nvCxnSpPr>
        <p:spPr>
          <a:xfrm>
            <a:off x="5432465" y="2807354"/>
            <a:ext cx="375043" cy="174154"/>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84" idx="4"/>
            <a:endCxn id="57" idx="1"/>
          </p:cNvCxnSpPr>
          <p:nvPr/>
        </p:nvCxnSpPr>
        <p:spPr>
          <a:xfrm flipV="1">
            <a:off x="5386508" y="2981508"/>
            <a:ext cx="421000" cy="50017"/>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endCxn id="57" idx="2"/>
          </p:cNvCxnSpPr>
          <p:nvPr/>
        </p:nvCxnSpPr>
        <p:spPr>
          <a:xfrm flipV="1">
            <a:off x="5330160" y="3000600"/>
            <a:ext cx="469440" cy="214294"/>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4800600" y="676644"/>
            <a:ext cx="1389536" cy="1393684"/>
            <a:chOff x="4800600" y="762000"/>
            <a:chExt cx="1389536" cy="1393684"/>
          </a:xfrm>
        </p:grpSpPr>
        <p:cxnSp>
          <p:nvCxnSpPr>
            <p:cNvPr id="7" name="Straight Connector 6"/>
            <p:cNvCxnSpPr/>
            <p:nvPr/>
          </p:nvCxnSpPr>
          <p:spPr>
            <a:xfrm flipH="1">
              <a:off x="4800600" y="983571"/>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800600" y="1680547"/>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800600" y="1909147"/>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800600" y="1223347"/>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25" idx="3"/>
              <a:endCxn id="25" idx="1"/>
            </p:cNvCxnSpPr>
            <p:nvPr/>
          </p:nvCxnSpPr>
          <p:spPr>
            <a:xfrm flipH="1">
              <a:off x="4800600" y="1460916"/>
              <a:ext cx="1389536" cy="0"/>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047136" y="766148"/>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269386" y="766148"/>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5506007" y="762000"/>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732936" y="766148"/>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961536" y="766148"/>
              <a:ext cx="0" cy="1389536"/>
            </a:xfrm>
            <a:prstGeom prst="line">
              <a:avLst/>
            </a:prstGeom>
            <a:ln w="15875">
              <a:solidFill>
                <a:schemeClr val="tx1">
                  <a:lumMod val="40000"/>
                  <a:lumOff val="60000"/>
                </a:scheme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5" name="Rectangle 24"/>
          <p:cNvSpPr/>
          <p:nvPr/>
        </p:nvSpPr>
        <p:spPr>
          <a:xfrm>
            <a:off x="4800600" y="680792"/>
            <a:ext cx="1389536" cy="138953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Key Idea</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4" name="右箭头 4"/>
          <p:cNvSpPr/>
          <p:nvPr/>
        </p:nvSpPr>
        <p:spPr>
          <a:xfrm>
            <a:off x="2613007" y="1390912"/>
            <a:ext cx="2034229" cy="234410"/>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2621" y="1254322"/>
            <a:ext cx="534999" cy="102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3472" y="2507329"/>
            <a:ext cx="1733298" cy="67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TextBox 60"/>
          <p:cNvSpPr txBox="1"/>
          <p:nvPr/>
        </p:nvSpPr>
        <p:spPr>
          <a:xfrm>
            <a:off x="3116314" y="3365956"/>
            <a:ext cx="1066800" cy="307777"/>
          </a:xfrm>
          <a:prstGeom prst="rect">
            <a:avLst/>
          </a:prstGeom>
          <a:noFill/>
        </p:spPr>
        <p:txBody>
          <a:bodyPr wrap="square" rtlCol="0">
            <a:spAutoFit/>
          </a:bodyPr>
          <a:lstStyle/>
          <a:p>
            <a:pPr algn="ctr"/>
            <a:r>
              <a:rPr lang="en-US" altLang="zh-CN" sz="1400" dirty="0" smtClean="0">
                <a:ea typeface="ＭＳ Ｐゴシック" pitchFamily="-112" charset="-128"/>
              </a:rPr>
              <a:t>Explicit</a:t>
            </a:r>
            <a:endParaRPr lang="en-US" altLang="zh-CN" sz="800" dirty="0" smtClean="0">
              <a:ea typeface="ＭＳ Ｐゴシック" pitchFamily="-112" charset="-128"/>
            </a:endParaRPr>
          </a:p>
        </p:txBody>
      </p:sp>
      <p:sp>
        <p:nvSpPr>
          <p:cNvPr id="71" name="Rectangle 70"/>
          <p:cNvSpPr/>
          <p:nvPr/>
        </p:nvSpPr>
        <p:spPr>
          <a:xfrm>
            <a:off x="1048864" y="680792"/>
            <a:ext cx="1389536" cy="138953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3096721" y="1604200"/>
            <a:ext cx="1066800" cy="307777"/>
          </a:xfrm>
          <a:prstGeom prst="rect">
            <a:avLst/>
          </a:prstGeom>
          <a:noFill/>
        </p:spPr>
        <p:txBody>
          <a:bodyPr wrap="square" rtlCol="0">
            <a:spAutoFit/>
          </a:bodyPr>
          <a:lstStyle/>
          <a:p>
            <a:pPr algn="ctr"/>
            <a:r>
              <a:rPr lang="en-US" altLang="zh-CN" sz="1400" dirty="0" smtClean="0">
                <a:ea typeface="ＭＳ Ｐゴシック" pitchFamily="-112" charset="-128"/>
              </a:rPr>
              <a:t>Implicit</a:t>
            </a:r>
            <a:endParaRPr lang="en-US" altLang="zh-CN" sz="800" i="1" dirty="0">
              <a:ea typeface="ＭＳ Ｐゴシック" pitchFamily="-112" charset="-128"/>
            </a:endParaRPr>
          </a:p>
        </p:txBody>
      </p:sp>
      <p:sp>
        <p:nvSpPr>
          <p:cNvPr id="79" name="Rectangle 78"/>
          <p:cNvSpPr/>
          <p:nvPr/>
        </p:nvSpPr>
        <p:spPr>
          <a:xfrm>
            <a:off x="1048864" y="2343377"/>
            <a:ext cx="1389536" cy="138953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81" name="右箭头 4"/>
          <p:cNvSpPr/>
          <p:nvPr/>
        </p:nvSpPr>
        <p:spPr>
          <a:xfrm>
            <a:off x="2613600" y="3129402"/>
            <a:ext cx="2034229" cy="234410"/>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497600" y="2031710"/>
            <a:ext cx="494046" cy="307777"/>
          </a:xfrm>
          <a:prstGeom prst="rect">
            <a:avLst/>
          </a:prstGeom>
          <a:noFill/>
        </p:spPr>
        <p:txBody>
          <a:bodyPr wrap="none" rtlCol="0">
            <a:spAutoFit/>
          </a:bodyPr>
          <a:lstStyle/>
          <a:p>
            <a:r>
              <a:rPr lang="en-US" altLang="zh-CN" sz="1400" dirty="0" smtClean="0"/>
              <a:t>DCI</a:t>
            </a:r>
            <a:endParaRPr lang="zh-CN" altLang="en-US" sz="1400" dirty="0"/>
          </a:p>
        </p:txBody>
      </p:sp>
      <p:sp>
        <p:nvSpPr>
          <p:cNvPr id="51" name="TextBox 50"/>
          <p:cNvSpPr txBox="1"/>
          <p:nvPr/>
        </p:nvSpPr>
        <p:spPr>
          <a:xfrm>
            <a:off x="4867231" y="2035316"/>
            <a:ext cx="1248419" cy="307777"/>
          </a:xfrm>
          <a:prstGeom prst="rect">
            <a:avLst/>
          </a:prstGeom>
          <a:noFill/>
        </p:spPr>
        <p:txBody>
          <a:bodyPr wrap="none" rtlCol="0">
            <a:spAutoFit/>
          </a:bodyPr>
          <a:lstStyle/>
          <a:p>
            <a:r>
              <a:rPr lang="en-US" altLang="zh-CN" sz="1400" dirty="0" smtClean="0"/>
              <a:t>Texture value</a:t>
            </a:r>
            <a:endParaRPr lang="zh-CN" altLang="en-US" sz="1400" dirty="0"/>
          </a:p>
        </p:txBody>
      </p:sp>
      <p:sp>
        <p:nvSpPr>
          <p:cNvPr id="52" name="TextBox 51"/>
          <p:cNvSpPr txBox="1"/>
          <p:nvPr/>
        </p:nvSpPr>
        <p:spPr>
          <a:xfrm>
            <a:off x="1497805" y="3704546"/>
            <a:ext cx="494046" cy="307777"/>
          </a:xfrm>
          <a:prstGeom prst="rect">
            <a:avLst/>
          </a:prstGeom>
          <a:noFill/>
        </p:spPr>
        <p:txBody>
          <a:bodyPr wrap="none" rtlCol="0">
            <a:spAutoFit/>
          </a:bodyPr>
          <a:lstStyle/>
          <a:p>
            <a:r>
              <a:rPr lang="en-US" altLang="zh-CN" sz="1400" dirty="0" smtClean="0"/>
              <a:t>DCI</a:t>
            </a:r>
            <a:endParaRPr lang="zh-CN" altLang="en-US" sz="1400" dirty="0"/>
          </a:p>
        </p:txBody>
      </p:sp>
      <p:sp>
        <p:nvSpPr>
          <p:cNvPr id="54" name="TextBox 53"/>
          <p:cNvSpPr txBox="1"/>
          <p:nvPr/>
        </p:nvSpPr>
        <p:spPr>
          <a:xfrm>
            <a:off x="4865588" y="3708152"/>
            <a:ext cx="1248419" cy="307777"/>
          </a:xfrm>
          <a:prstGeom prst="rect">
            <a:avLst/>
          </a:prstGeom>
          <a:noFill/>
        </p:spPr>
        <p:txBody>
          <a:bodyPr wrap="none" rtlCol="0">
            <a:spAutoFit/>
          </a:bodyPr>
          <a:lstStyle/>
          <a:p>
            <a:r>
              <a:rPr lang="en-US" altLang="zh-CN" sz="1400" dirty="0" smtClean="0"/>
              <a:t>Texture value</a:t>
            </a:r>
            <a:endParaRPr lang="zh-CN" altLang="en-US" sz="1400" dirty="0"/>
          </a:p>
        </p:txBody>
      </p:sp>
      <p:sp>
        <p:nvSpPr>
          <p:cNvPr id="19" name="Freeform 18"/>
          <p:cNvSpPr/>
          <p:nvPr/>
        </p:nvSpPr>
        <p:spPr>
          <a:xfrm>
            <a:off x="4964605" y="839510"/>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67" name="Freeform 66"/>
          <p:cNvSpPr/>
          <p:nvPr/>
        </p:nvSpPr>
        <p:spPr>
          <a:xfrm>
            <a:off x="4983117" y="862911"/>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70" name="Freeform 69"/>
          <p:cNvSpPr/>
          <p:nvPr/>
        </p:nvSpPr>
        <p:spPr>
          <a:xfrm>
            <a:off x="1221850" y="843164"/>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72" name="Freeform 71"/>
          <p:cNvSpPr/>
          <p:nvPr/>
        </p:nvSpPr>
        <p:spPr>
          <a:xfrm>
            <a:off x="1240362" y="866565"/>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75" name="Freeform 74"/>
          <p:cNvSpPr/>
          <p:nvPr/>
        </p:nvSpPr>
        <p:spPr>
          <a:xfrm>
            <a:off x="1203160" y="2502311"/>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76" name="Freeform 75"/>
          <p:cNvSpPr/>
          <p:nvPr/>
        </p:nvSpPr>
        <p:spPr>
          <a:xfrm>
            <a:off x="1221672" y="2525712"/>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4" name="Freeform 83"/>
          <p:cNvSpPr/>
          <p:nvPr/>
        </p:nvSpPr>
        <p:spPr>
          <a:xfrm>
            <a:off x="4972903" y="2498992"/>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5" name="Freeform 84"/>
          <p:cNvSpPr/>
          <p:nvPr/>
        </p:nvSpPr>
        <p:spPr>
          <a:xfrm>
            <a:off x="4991415" y="2522393"/>
            <a:ext cx="862742" cy="87918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 name="connsiteX0" fmla="*/ 0 w 670915"/>
              <a:gd name="connsiteY0" fmla="*/ 672010 h 672010"/>
              <a:gd name="connsiteX1" fmla="*/ 121444 w 670915"/>
              <a:gd name="connsiteY1" fmla="*/ 660104 h 672010"/>
              <a:gd name="connsiteX2" fmla="*/ 211931 w 670915"/>
              <a:gd name="connsiteY2" fmla="*/ 617242 h 672010"/>
              <a:gd name="connsiteX3" fmla="*/ 280988 w 670915"/>
              <a:gd name="connsiteY3" fmla="*/ 533898 h 672010"/>
              <a:gd name="connsiteX4" fmla="*/ 321469 w 670915"/>
              <a:gd name="connsiteY4" fmla="*/ 412454 h 672010"/>
              <a:gd name="connsiteX5" fmla="*/ 347663 w 670915"/>
              <a:gd name="connsiteY5" fmla="*/ 274342 h 672010"/>
              <a:gd name="connsiteX6" fmla="*/ 381000 w 670915"/>
              <a:gd name="connsiteY6" fmla="*/ 167185 h 672010"/>
              <a:gd name="connsiteX7" fmla="*/ 433388 w 670915"/>
              <a:gd name="connsiteY7" fmla="*/ 86223 h 672010"/>
              <a:gd name="connsiteX8" fmla="*/ 526256 w 670915"/>
              <a:gd name="connsiteY8" fmla="*/ 26692 h 672010"/>
              <a:gd name="connsiteX9" fmla="*/ 638175 w 670915"/>
              <a:gd name="connsiteY9" fmla="*/ 10023 h 672010"/>
              <a:gd name="connsiteX10" fmla="*/ 669910 w 670915"/>
              <a:gd name="connsiteY10" fmla="*/ 152 h 672010"/>
              <a:gd name="connsiteX0" fmla="*/ 0 w 670733"/>
              <a:gd name="connsiteY0" fmla="*/ 673461 h 673461"/>
              <a:gd name="connsiteX1" fmla="*/ 121444 w 670733"/>
              <a:gd name="connsiteY1" fmla="*/ 661555 h 673461"/>
              <a:gd name="connsiteX2" fmla="*/ 211931 w 670733"/>
              <a:gd name="connsiteY2" fmla="*/ 618693 h 673461"/>
              <a:gd name="connsiteX3" fmla="*/ 280988 w 670733"/>
              <a:gd name="connsiteY3" fmla="*/ 535349 h 673461"/>
              <a:gd name="connsiteX4" fmla="*/ 321469 w 670733"/>
              <a:gd name="connsiteY4" fmla="*/ 413905 h 673461"/>
              <a:gd name="connsiteX5" fmla="*/ 347663 w 670733"/>
              <a:gd name="connsiteY5" fmla="*/ 275793 h 673461"/>
              <a:gd name="connsiteX6" fmla="*/ 381000 w 670733"/>
              <a:gd name="connsiteY6" fmla="*/ 168636 h 673461"/>
              <a:gd name="connsiteX7" fmla="*/ 433388 w 670733"/>
              <a:gd name="connsiteY7" fmla="*/ 87674 h 673461"/>
              <a:gd name="connsiteX8" fmla="*/ 526256 w 670733"/>
              <a:gd name="connsiteY8" fmla="*/ 28143 h 673461"/>
              <a:gd name="connsiteX9" fmla="*/ 633239 w 670733"/>
              <a:gd name="connsiteY9" fmla="*/ 1603 h 673461"/>
              <a:gd name="connsiteX10" fmla="*/ 669910 w 670733"/>
              <a:gd name="connsiteY10" fmla="*/ 1603 h 673461"/>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26256 w 670733"/>
              <a:gd name="connsiteY8" fmla="*/ 28143 h 683332"/>
              <a:gd name="connsiteX9" fmla="*/ 633239 w 670733"/>
              <a:gd name="connsiteY9" fmla="*/ 1603 h 683332"/>
              <a:gd name="connsiteX10" fmla="*/ 669910 w 670733"/>
              <a:gd name="connsiteY10" fmla="*/ 1603 h 683332"/>
              <a:gd name="connsiteX0" fmla="*/ 0 w 670733"/>
              <a:gd name="connsiteY0" fmla="*/ 683332 h 683332"/>
              <a:gd name="connsiteX1" fmla="*/ 121444 w 670733"/>
              <a:gd name="connsiteY1" fmla="*/ 661555 h 683332"/>
              <a:gd name="connsiteX2" fmla="*/ 211931 w 670733"/>
              <a:gd name="connsiteY2" fmla="*/ 618693 h 683332"/>
              <a:gd name="connsiteX3" fmla="*/ 280988 w 670733"/>
              <a:gd name="connsiteY3" fmla="*/ 535349 h 683332"/>
              <a:gd name="connsiteX4" fmla="*/ 321469 w 670733"/>
              <a:gd name="connsiteY4" fmla="*/ 413905 h 683332"/>
              <a:gd name="connsiteX5" fmla="*/ 347663 w 670733"/>
              <a:gd name="connsiteY5" fmla="*/ 275793 h 683332"/>
              <a:gd name="connsiteX6" fmla="*/ 381000 w 670733"/>
              <a:gd name="connsiteY6" fmla="*/ 168636 h 683332"/>
              <a:gd name="connsiteX7" fmla="*/ 433388 w 670733"/>
              <a:gd name="connsiteY7" fmla="*/ 87674 h 683332"/>
              <a:gd name="connsiteX8" fmla="*/ 518853 w 670733"/>
              <a:gd name="connsiteY8" fmla="*/ 23208 h 683332"/>
              <a:gd name="connsiteX9" fmla="*/ 633239 w 670733"/>
              <a:gd name="connsiteY9" fmla="*/ 1603 h 683332"/>
              <a:gd name="connsiteX10" fmla="*/ 669910 w 670733"/>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 name="connsiteX0" fmla="*/ 0 w 670555"/>
              <a:gd name="connsiteY0" fmla="*/ 683332 h 683332"/>
              <a:gd name="connsiteX1" fmla="*/ 121444 w 670555"/>
              <a:gd name="connsiteY1" fmla="*/ 661555 h 683332"/>
              <a:gd name="connsiteX2" fmla="*/ 211931 w 670555"/>
              <a:gd name="connsiteY2" fmla="*/ 618693 h 683332"/>
              <a:gd name="connsiteX3" fmla="*/ 280988 w 670555"/>
              <a:gd name="connsiteY3" fmla="*/ 535349 h 683332"/>
              <a:gd name="connsiteX4" fmla="*/ 321469 w 670555"/>
              <a:gd name="connsiteY4" fmla="*/ 413905 h 683332"/>
              <a:gd name="connsiteX5" fmla="*/ 347663 w 670555"/>
              <a:gd name="connsiteY5" fmla="*/ 275793 h 683332"/>
              <a:gd name="connsiteX6" fmla="*/ 381000 w 670555"/>
              <a:gd name="connsiteY6" fmla="*/ 168636 h 683332"/>
              <a:gd name="connsiteX7" fmla="*/ 433388 w 670555"/>
              <a:gd name="connsiteY7" fmla="*/ 87674 h 683332"/>
              <a:gd name="connsiteX8" fmla="*/ 518853 w 670555"/>
              <a:gd name="connsiteY8" fmla="*/ 23208 h 683332"/>
              <a:gd name="connsiteX9" fmla="*/ 625836 w 670555"/>
              <a:gd name="connsiteY9" fmla="*/ 1603 h 683332"/>
              <a:gd name="connsiteX10" fmla="*/ 669910 w 670555"/>
              <a:gd name="connsiteY10" fmla="*/ 1603 h 6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555" h="683332">
                <a:moveTo>
                  <a:pt x="0" y="683332"/>
                </a:moveTo>
                <a:cubicBezTo>
                  <a:pt x="43061" y="681943"/>
                  <a:pt x="86122" y="672328"/>
                  <a:pt x="121444" y="661555"/>
                </a:cubicBezTo>
                <a:cubicBezTo>
                  <a:pt x="156766" y="650782"/>
                  <a:pt x="185340" y="639727"/>
                  <a:pt x="211931" y="618693"/>
                </a:cubicBezTo>
                <a:cubicBezTo>
                  <a:pt x="238522" y="597659"/>
                  <a:pt x="262732" y="569480"/>
                  <a:pt x="280988" y="535349"/>
                </a:cubicBezTo>
                <a:cubicBezTo>
                  <a:pt x="299244" y="501218"/>
                  <a:pt x="310356" y="457164"/>
                  <a:pt x="321469" y="413905"/>
                </a:cubicBezTo>
                <a:cubicBezTo>
                  <a:pt x="332582" y="370646"/>
                  <a:pt x="337741" y="316671"/>
                  <a:pt x="347663" y="275793"/>
                </a:cubicBezTo>
                <a:cubicBezTo>
                  <a:pt x="357585" y="234915"/>
                  <a:pt x="366713" y="199989"/>
                  <a:pt x="381000" y="168636"/>
                </a:cubicBezTo>
                <a:cubicBezTo>
                  <a:pt x="395287" y="137283"/>
                  <a:pt x="410413" y="111912"/>
                  <a:pt x="433388" y="87674"/>
                </a:cubicBezTo>
                <a:cubicBezTo>
                  <a:pt x="456364" y="63436"/>
                  <a:pt x="486779" y="37553"/>
                  <a:pt x="518853" y="23208"/>
                </a:cubicBezTo>
                <a:cubicBezTo>
                  <a:pt x="550927" y="8863"/>
                  <a:pt x="605595" y="2531"/>
                  <a:pt x="625836" y="1603"/>
                </a:cubicBezTo>
                <a:cubicBezTo>
                  <a:pt x="646077" y="-1175"/>
                  <a:pt x="675268" y="214"/>
                  <a:pt x="66991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pic>
        <p:nvPicPr>
          <p:cNvPr id="2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0800" y="670644"/>
            <a:ext cx="1422364" cy="1422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0" name="Rectangle 19"/>
              <p:cNvSpPr/>
              <p:nvPr/>
            </p:nvSpPr>
            <p:spPr>
              <a:xfrm>
                <a:off x="5503415" y="1772540"/>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20" name="Rectangle 19"/>
              <p:cNvSpPr>
                <a:spLocks noRot="1" noChangeAspect="1" noMove="1" noResize="1" noEditPoints="1" noAdjustHandles="1" noChangeArrowheads="1" noChangeShapeType="1" noTextEdit="1"/>
              </p:cNvSpPr>
              <p:nvPr/>
            </p:nvSpPr>
            <p:spPr>
              <a:xfrm>
                <a:off x="5503415" y="1772540"/>
                <a:ext cx="505138" cy="261610"/>
              </a:xfrm>
              <a:prstGeom prst="rect">
                <a:avLst/>
              </a:prstGeom>
              <a:blipFill rotWithShape="1">
                <a:blip r:embed="rId6"/>
                <a:stretch>
                  <a:fillRect b="-2326"/>
                </a:stretch>
              </a:blipFill>
            </p:spPr>
            <p:txBody>
              <a:bodyPr/>
              <a:lstStyle/>
              <a:p>
                <a:r>
                  <a:rPr lang="zh-CN" altLang="en-US">
                    <a:noFill/>
                  </a:rPr>
                  <a:t> </a:t>
                </a:r>
              </a:p>
            </p:txBody>
          </p:sp>
        </mc:Fallback>
      </mc:AlternateContent>
      <p:sp>
        <p:nvSpPr>
          <p:cNvPr id="26" name="Oval 25"/>
          <p:cNvSpPr/>
          <p:nvPr/>
        </p:nvSpPr>
        <p:spPr>
          <a:xfrm>
            <a:off x="5656736" y="1742055"/>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6" name="Oval 55"/>
          <p:cNvSpPr/>
          <p:nvPr/>
        </p:nvSpPr>
        <p:spPr>
          <a:xfrm>
            <a:off x="5799600" y="1309644"/>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8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0800" y="2332800"/>
            <a:ext cx="1422364" cy="1422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5" name="Rectangle 34"/>
              <p:cNvSpPr/>
              <p:nvPr/>
            </p:nvSpPr>
            <p:spPr>
              <a:xfrm>
                <a:off x="5502301" y="3435125"/>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35" name="Rectangle 34"/>
              <p:cNvSpPr>
                <a:spLocks noRot="1" noChangeAspect="1" noMove="1" noResize="1" noEditPoints="1" noAdjustHandles="1" noChangeArrowheads="1" noChangeShapeType="1" noTextEdit="1"/>
              </p:cNvSpPr>
              <p:nvPr/>
            </p:nvSpPr>
            <p:spPr>
              <a:xfrm>
                <a:off x="5502301" y="3435125"/>
                <a:ext cx="505138" cy="261610"/>
              </a:xfrm>
              <a:prstGeom prst="rect">
                <a:avLst/>
              </a:prstGeom>
              <a:blipFill rotWithShape="1">
                <a:blip r:embed="rId7"/>
                <a:stretch>
                  <a:fillRect b="-4762"/>
                </a:stretch>
              </a:blipFill>
            </p:spPr>
            <p:txBody>
              <a:bodyPr/>
              <a:lstStyle/>
              <a:p>
                <a:r>
                  <a:rPr lang="zh-CN" altLang="en-US">
                    <a:noFill/>
                  </a:rPr>
                  <a:t> </a:t>
                </a:r>
              </a:p>
            </p:txBody>
          </p:sp>
        </mc:Fallback>
      </mc:AlternateContent>
      <p:sp>
        <p:nvSpPr>
          <p:cNvPr id="41" name="Oval 40"/>
          <p:cNvSpPr/>
          <p:nvPr/>
        </p:nvSpPr>
        <p:spPr>
          <a:xfrm>
            <a:off x="5655622" y="3404640"/>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7" name="Oval 56"/>
          <p:cNvSpPr/>
          <p:nvPr/>
        </p:nvSpPr>
        <p:spPr>
          <a:xfrm>
            <a:off x="5799600" y="2973600"/>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699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fade">
                                      <p:cBhvr>
                                        <p:cTn id="16" dur="500"/>
                                        <p:tgtEl>
                                          <p:spTgt spid="72"/>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par>
                          <p:cTn id="41" fill="hold">
                            <p:stCondLst>
                              <p:cond delay="2000"/>
                            </p:stCondLst>
                            <p:childTnLst>
                              <p:par>
                                <p:cTn id="42" presetID="10" presetClass="entr" presetSubtype="0" fill="hold" grpId="0" nodeType="afterEffect">
                                  <p:stCondLst>
                                    <p:cond delay="5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par>
                          <p:cTn id="48" fill="hold">
                            <p:stCondLst>
                              <p:cond delay="3000"/>
                            </p:stCondLst>
                            <p:childTnLst>
                              <p:par>
                                <p:cTn id="49" presetID="10" presetClass="exit" presetSubtype="0" fill="hold" grpId="1" nodeType="afterEffect">
                                  <p:stCondLst>
                                    <p:cond delay="500"/>
                                  </p:stCondLst>
                                  <p:childTnLst>
                                    <p:animEffect transition="out" filter="fade">
                                      <p:cBhvr>
                                        <p:cTn id="50" dur="500"/>
                                        <p:tgtEl>
                                          <p:spTgt spid="20"/>
                                        </p:tgtEl>
                                      </p:cBhvr>
                                    </p:animEffect>
                                    <p:set>
                                      <p:cBhvr>
                                        <p:cTn id="51" dur="1" fill="hold">
                                          <p:stCondLst>
                                            <p:cond delay="499"/>
                                          </p:stCondLst>
                                        </p:cTn>
                                        <p:tgtEl>
                                          <p:spTgt spid="20"/>
                                        </p:tgtEl>
                                        <p:attrNameLst>
                                          <p:attrName>style.visibility</p:attrName>
                                        </p:attrNameLst>
                                      </p:cBhvr>
                                      <p:to>
                                        <p:strVal val="hidden"/>
                                      </p:to>
                                    </p:set>
                                  </p:childTnLst>
                                </p:cTn>
                              </p:par>
                            </p:childTnLst>
                          </p:cTn>
                        </p:par>
                        <p:par>
                          <p:cTn id="52" fill="hold">
                            <p:stCondLst>
                              <p:cond delay="4000"/>
                            </p:stCondLst>
                            <p:childTnLst>
                              <p:par>
                                <p:cTn id="53" presetID="10" presetClass="entr" presetSubtype="0" fill="hold" grpId="0" nodeType="afterEffect">
                                  <p:stCondLst>
                                    <p:cond delay="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500"/>
                                        <p:tgtEl>
                                          <p:spTgt spid="7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6"/>
                                        </p:tgtEl>
                                        <p:attrNameLst>
                                          <p:attrName>style.visibility</p:attrName>
                                        </p:attrNameLst>
                                      </p:cBhvr>
                                      <p:to>
                                        <p:strVal val="visible"/>
                                      </p:to>
                                    </p:set>
                                    <p:animEffect transition="in" filter="fade">
                                      <p:cBhvr>
                                        <p:cTn id="76" dur="500"/>
                                        <p:tgtEl>
                                          <p:spTgt spid="76"/>
                                        </p:tgtEl>
                                      </p:cBhvr>
                                    </p:animEffect>
                                  </p:childTnLst>
                                </p:cTn>
                              </p:par>
                            </p:childTnLst>
                          </p:cTn>
                        </p:par>
                        <p:par>
                          <p:cTn id="77" fill="hold">
                            <p:stCondLst>
                              <p:cond delay="500"/>
                            </p:stCondLst>
                            <p:childTnLst>
                              <p:par>
                                <p:cTn id="78" presetID="10" presetClass="entr" presetSubtype="0" fill="hold" nodeType="afterEffect">
                                  <p:stCondLst>
                                    <p:cond delay="0"/>
                                  </p:stCondLst>
                                  <p:childTnLst>
                                    <p:set>
                                      <p:cBhvr>
                                        <p:cTn id="79" dur="1" fill="hold">
                                          <p:stCondLst>
                                            <p:cond delay="0"/>
                                          </p:stCondLst>
                                        </p:cTn>
                                        <p:tgtEl>
                                          <p:spTgt spid="2052"/>
                                        </p:tgtEl>
                                        <p:attrNameLst>
                                          <p:attrName>style.visibility</p:attrName>
                                        </p:attrNameLst>
                                      </p:cBhvr>
                                      <p:to>
                                        <p:strVal val="visible"/>
                                      </p:to>
                                    </p:set>
                                    <p:animEffect transition="in" filter="fade">
                                      <p:cBhvr>
                                        <p:cTn id="80" dur="500"/>
                                        <p:tgtEl>
                                          <p:spTgt spid="205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500"/>
                                        <p:tgtEl>
                                          <p:spTgt spid="6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wipe(left)">
                                      <p:cBhvr>
                                        <p:cTn id="86" dur="500"/>
                                        <p:tgtEl>
                                          <p:spTgt spid="81"/>
                                        </p:tgtEl>
                                      </p:cBhvr>
                                    </p:animEffect>
                                  </p:childTnLst>
                                </p:cTn>
                              </p:par>
                            </p:childTnLst>
                          </p:cTn>
                        </p:par>
                        <p:par>
                          <p:cTn id="87" fill="hold">
                            <p:stCondLst>
                              <p:cond delay="1000"/>
                            </p:stCondLst>
                            <p:childTnLst>
                              <p:par>
                                <p:cTn id="88" presetID="10" presetClass="entr" presetSubtype="0"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fade">
                                      <p:cBhvr>
                                        <p:cTn id="90" dur="500"/>
                                        <p:tgtEl>
                                          <p:spTgt spid="4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fade">
                                      <p:cBhvr>
                                        <p:cTn id="96" dur="500"/>
                                        <p:tgtEl>
                                          <p:spTgt spid="8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500"/>
                                        <p:tgtEl>
                                          <p:spTgt spid="4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500"/>
                                        <p:tgtEl>
                                          <p:spTgt spid="35"/>
                                        </p:tgtEl>
                                      </p:cBhvr>
                                    </p:animEffect>
                                  </p:childTnLst>
                                </p:cTn>
                              </p:par>
                            </p:childTnLst>
                          </p:cTn>
                        </p:par>
                        <p:par>
                          <p:cTn id="105" fill="hold">
                            <p:stCondLst>
                              <p:cond delay="500"/>
                            </p:stCondLst>
                            <p:childTnLst>
                              <p:par>
                                <p:cTn id="106" presetID="22" presetClass="entr" presetSubtype="1" fill="hold" nodeType="afterEffect">
                                  <p:stCondLst>
                                    <p:cond delay="500"/>
                                  </p:stCondLst>
                                  <p:childTnLst>
                                    <p:set>
                                      <p:cBhvr>
                                        <p:cTn id="107" dur="1" fill="hold">
                                          <p:stCondLst>
                                            <p:cond delay="0"/>
                                          </p:stCondLst>
                                        </p:cTn>
                                        <p:tgtEl>
                                          <p:spTgt spid="43"/>
                                        </p:tgtEl>
                                        <p:attrNameLst>
                                          <p:attrName>style.visibility</p:attrName>
                                        </p:attrNameLst>
                                      </p:cBhvr>
                                      <p:to>
                                        <p:strVal val="visible"/>
                                      </p:to>
                                    </p:set>
                                    <p:animEffect transition="in" filter="wipe(up)">
                                      <p:cBhvr>
                                        <p:cTn id="108" dur="500"/>
                                        <p:tgtEl>
                                          <p:spTgt spid="43"/>
                                        </p:tgtEl>
                                      </p:cBhvr>
                                    </p:animEffect>
                                  </p:childTnLst>
                                </p:cTn>
                              </p:par>
                              <p:par>
                                <p:cTn id="109" presetID="22" presetClass="entr" presetSubtype="1" fill="hold" nodeType="withEffect">
                                  <p:stCondLst>
                                    <p:cond delay="500"/>
                                  </p:stCondLst>
                                  <p:childTnLst>
                                    <p:set>
                                      <p:cBhvr>
                                        <p:cTn id="110" dur="1" fill="hold">
                                          <p:stCondLst>
                                            <p:cond delay="0"/>
                                          </p:stCondLst>
                                        </p:cTn>
                                        <p:tgtEl>
                                          <p:spTgt spid="44"/>
                                        </p:tgtEl>
                                        <p:attrNameLst>
                                          <p:attrName>style.visibility</p:attrName>
                                        </p:attrNameLst>
                                      </p:cBhvr>
                                      <p:to>
                                        <p:strVal val="visible"/>
                                      </p:to>
                                    </p:set>
                                    <p:animEffect transition="in" filter="wipe(up)">
                                      <p:cBhvr>
                                        <p:cTn id="111" dur="500"/>
                                        <p:tgtEl>
                                          <p:spTgt spid="44"/>
                                        </p:tgtEl>
                                      </p:cBhvr>
                                    </p:animEffect>
                                  </p:childTnLst>
                                </p:cTn>
                              </p:par>
                              <p:par>
                                <p:cTn id="112" presetID="22" presetClass="entr" presetSubtype="1" fill="hold" nodeType="withEffect">
                                  <p:stCondLst>
                                    <p:cond delay="500"/>
                                  </p:stCondLst>
                                  <p:childTnLst>
                                    <p:set>
                                      <p:cBhvr>
                                        <p:cTn id="113" dur="1" fill="hold">
                                          <p:stCondLst>
                                            <p:cond delay="0"/>
                                          </p:stCondLst>
                                        </p:cTn>
                                        <p:tgtEl>
                                          <p:spTgt spid="46"/>
                                        </p:tgtEl>
                                        <p:attrNameLst>
                                          <p:attrName>style.visibility</p:attrName>
                                        </p:attrNameLst>
                                      </p:cBhvr>
                                      <p:to>
                                        <p:strVal val="visible"/>
                                      </p:to>
                                    </p:set>
                                    <p:animEffect transition="in" filter="wipe(up)">
                                      <p:cBhvr>
                                        <p:cTn id="114" dur="500"/>
                                        <p:tgtEl>
                                          <p:spTgt spid="46"/>
                                        </p:tgtEl>
                                      </p:cBhvr>
                                    </p:animEffect>
                                  </p:childTnLst>
                                </p:cTn>
                              </p:par>
                              <p:par>
                                <p:cTn id="115" presetID="22" presetClass="entr" presetSubtype="8" fill="hold" nodeType="withEffect">
                                  <p:stCondLst>
                                    <p:cond delay="500"/>
                                  </p:stCondLst>
                                  <p:childTnLst>
                                    <p:set>
                                      <p:cBhvr>
                                        <p:cTn id="116" dur="1" fill="hold">
                                          <p:stCondLst>
                                            <p:cond delay="0"/>
                                          </p:stCondLst>
                                        </p:cTn>
                                        <p:tgtEl>
                                          <p:spTgt spid="47"/>
                                        </p:tgtEl>
                                        <p:attrNameLst>
                                          <p:attrName>style.visibility</p:attrName>
                                        </p:attrNameLst>
                                      </p:cBhvr>
                                      <p:to>
                                        <p:strVal val="visible"/>
                                      </p:to>
                                    </p:set>
                                    <p:animEffect transition="in" filter="wipe(left)">
                                      <p:cBhvr>
                                        <p:cTn id="117" dur="500"/>
                                        <p:tgtEl>
                                          <p:spTgt spid="47"/>
                                        </p:tgtEl>
                                      </p:cBhvr>
                                    </p:animEffect>
                                  </p:childTnLst>
                                </p:cTn>
                              </p:par>
                              <p:par>
                                <p:cTn id="118" presetID="22" presetClass="entr" presetSubtype="8" fill="hold"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wipe(left)">
                                      <p:cBhvr>
                                        <p:cTn id="120" dur="500"/>
                                        <p:tgtEl>
                                          <p:spTgt spid="48"/>
                                        </p:tgtEl>
                                      </p:cBhvr>
                                    </p:animEffect>
                                  </p:childTnLst>
                                </p:cTn>
                              </p:par>
                              <p:par>
                                <p:cTn id="121" presetID="22" presetClass="entr" presetSubtype="8" fill="hold" nodeType="withEffect">
                                  <p:stCondLst>
                                    <p:cond delay="500"/>
                                  </p:stCondLst>
                                  <p:childTnLst>
                                    <p:set>
                                      <p:cBhvr>
                                        <p:cTn id="122" dur="1" fill="hold">
                                          <p:stCondLst>
                                            <p:cond delay="0"/>
                                          </p:stCondLst>
                                        </p:cTn>
                                        <p:tgtEl>
                                          <p:spTgt spid="45"/>
                                        </p:tgtEl>
                                        <p:attrNameLst>
                                          <p:attrName>style.visibility</p:attrName>
                                        </p:attrNameLst>
                                      </p:cBhvr>
                                      <p:to>
                                        <p:strVal val="visible"/>
                                      </p:to>
                                    </p:set>
                                    <p:animEffect transition="in" filter="wipe(left)">
                                      <p:cBhvr>
                                        <p:cTn id="123" dur="500"/>
                                        <p:tgtEl>
                                          <p:spTgt spid="45"/>
                                        </p:tgtEl>
                                      </p:cBhvr>
                                    </p:animEffect>
                                  </p:childTnLst>
                                </p:cTn>
                              </p:par>
                              <p:par>
                                <p:cTn id="124" presetID="22" presetClass="entr" presetSubtype="8" fill="hold" nodeType="withEffect">
                                  <p:stCondLst>
                                    <p:cond delay="500"/>
                                  </p:stCondLst>
                                  <p:childTnLst>
                                    <p:set>
                                      <p:cBhvr>
                                        <p:cTn id="125" dur="1" fill="hold">
                                          <p:stCondLst>
                                            <p:cond delay="0"/>
                                          </p:stCondLst>
                                        </p:cTn>
                                        <p:tgtEl>
                                          <p:spTgt spid="42"/>
                                        </p:tgtEl>
                                        <p:attrNameLst>
                                          <p:attrName>style.visibility</p:attrName>
                                        </p:attrNameLst>
                                      </p:cBhvr>
                                      <p:to>
                                        <p:strVal val="visible"/>
                                      </p:to>
                                    </p:set>
                                    <p:animEffect transition="in" filter="wipe(left)">
                                      <p:cBhvr>
                                        <p:cTn id="126" dur="500"/>
                                        <p:tgtEl>
                                          <p:spTgt spid="42"/>
                                        </p:tgtEl>
                                      </p:cBhvr>
                                    </p:animEffect>
                                  </p:childTnLst>
                                </p:cTn>
                              </p:par>
                            </p:childTnLst>
                          </p:cTn>
                        </p:par>
                        <p:par>
                          <p:cTn id="127" fill="hold">
                            <p:stCondLst>
                              <p:cond delay="1500"/>
                            </p:stCondLst>
                            <p:childTnLst>
                              <p:par>
                                <p:cTn id="128" presetID="10" presetClass="exit" presetSubtype="0" fill="hold" grpId="1" nodeType="afterEffect">
                                  <p:stCondLst>
                                    <p:cond delay="500"/>
                                  </p:stCondLst>
                                  <p:childTnLst>
                                    <p:animEffect transition="out" filter="fade">
                                      <p:cBhvr>
                                        <p:cTn id="129" dur="500"/>
                                        <p:tgtEl>
                                          <p:spTgt spid="35"/>
                                        </p:tgtEl>
                                      </p:cBhvr>
                                    </p:animEffect>
                                    <p:set>
                                      <p:cBhvr>
                                        <p:cTn id="130" dur="1" fill="hold">
                                          <p:stCondLst>
                                            <p:cond delay="499"/>
                                          </p:stCondLst>
                                        </p:cTn>
                                        <p:tgtEl>
                                          <p:spTgt spid="35"/>
                                        </p:tgtEl>
                                        <p:attrNameLst>
                                          <p:attrName>style.visibility</p:attrName>
                                        </p:attrNameLst>
                                      </p:cBhvr>
                                      <p:to>
                                        <p:strVal val="hidden"/>
                                      </p:to>
                                    </p:set>
                                  </p:childTnLst>
                                </p:cTn>
                              </p:par>
                              <p:par>
                                <p:cTn id="131" presetID="10" presetClass="exit" presetSubtype="0" fill="hold" nodeType="withEffect">
                                  <p:stCondLst>
                                    <p:cond delay="500"/>
                                  </p:stCondLst>
                                  <p:childTnLst>
                                    <p:animEffect transition="out" filter="fade">
                                      <p:cBhvr>
                                        <p:cTn id="132" dur="500"/>
                                        <p:tgtEl>
                                          <p:spTgt spid="43"/>
                                        </p:tgtEl>
                                      </p:cBhvr>
                                    </p:animEffect>
                                    <p:set>
                                      <p:cBhvr>
                                        <p:cTn id="133" dur="1" fill="hold">
                                          <p:stCondLst>
                                            <p:cond delay="499"/>
                                          </p:stCondLst>
                                        </p:cTn>
                                        <p:tgtEl>
                                          <p:spTgt spid="43"/>
                                        </p:tgtEl>
                                        <p:attrNameLst>
                                          <p:attrName>style.visibility</p:attrName>
                                        </p:attrNameLst>
                                      </p:cBhvr>
                                      <p:to>
                                        <p:strVal val="hidden"/>
                                      </p:to>
                                    </p:set>
                                  </p:childTnLst>
                                </p:cTn>
                              </p:par>
                              <p:par>
                                <p:cTn id="134" presetID="10" presetClass="exit" presetSubtype="0" fill="hold" nodeType="withEffect">
                                  <p:stCondLst>
                                    <p:cond delay="500"/>
                                  </p:stCondLst>
                                  <p:childTnLst>
                                    <p:animEffect transition="out" filter="fade">
                                      <p:cBhvr>
                                        <p:cTn id="135" dur="500"/>
                                        <p:tgtEl>
                                          <p:spTgt spid="44"/>
                                        </p:tgtEl>
                                      </p:cBhvr>
                                    </p:animEffect>
                                    <p:set>
                                      <p:cBhvr>
                                        <p:cTn id="136" dur="1" fill="hold">
                                          <p:stCondLst>
                                            <p:cond delay="499"/>
                                          </p:stCondLst>
                                        </p:cTn>
                                        <p:tgtEl>
                                          <p:spTgt spid="44"/>
                                        </p:tgtEl>
                                        <p:attrNameLst>
                                          <p:attrName>style.visibility</p:attrName>
                                        </p:attrNameLst>
                                      </p:cBhvr>
                                      <p:to>
                                        <p:strVal val="hidden"/>
                                      </p:to>
                                    </p:set>
                                  </p:childTnLst>
                                </p:cTn>
                              </p:par>
                              <p:par>
                                <p:cTn id="137" presetID="10" presetClass="exit" presetSubtype="0" fill="hold" nodeType="withEffect">
                                  <p:stCondLst>
                                    <p:cond delay="500"/>
                                  </p:stCondLst>
                                  <p:childTnLst>
                                    <p:animEffect transition="out" filter="fade">
                                      <p:cBhvr>
                                        <p:cTn id="138" dur="500"/>
                                        <p:tgtEl>
                                          <p:spTgt spid="46"/>
                                        </p:tgtEl>
                                      </p:cBhvr>
                                    </p:animEffect>
                                    <p:set>
                                      <p:cBhvr>
                                        <p:cTn id="139" dur="1" fill="hold">
                                          <p:stCondLst>
                                            <p:cond delay="499"/>
                                          </p:stCondLst>
                                        </p:cTn>
                                        <p:tgtEl>
                                          <p:spTgt spid="46"/>
                                        </p:tgtEl>
                                        <p:attrNameLst>
                                          <p:attrName>style.visibility</p:attrName>
                                        </p:attrNameLst>
                                      </p:cBhvr>
                                      <p:to>
                                        <p:strVal val="hidden"/>
                                      </p:to>
                                    </p:set>
                                  </p:childTnLst>
                                </p:cTn>
                              </p:par>
                              <p:par>
                                <p:cTn id="140" presetID="10" presetClass="exit" presetSubtype="0" fill="hold" nodeType="withEffect">
                                  <p:stCondLst>
                                    <p:cond delay="500"/>
                                  </p:stCondLst>
                                  <p:childTnLst>
                                    <p:animEffect transition="out" filter="fade">
                                      <p:cBhvr>
                                        <p:cTn id="141" dur="500"/>
                                        <p:tgtEl>
                                          <p:spTgt spid="47"/>
                                        </p:tgtEl>
                                      </p:cBhvr>
                                    </p:animEffect>
                                    <p:set>
                                      <p:cBhvr>
                                        <p:cTn id="142" dur="1" fill="hold">
                                          <p:stCondLst>
                                            <p:cond delay="499"/>
                                          </p:stCondLst>
                                        </p:cTn>
                                        <p:tgtEl>
                                          <p:spTgt spid="47"/>
                                        </p:tgtEl>
                                        <p:attrNameLst>
                                          <p:attrName>style.visibility</p:attrName>
                                        </p:attrNameLst>
                                      </p:cBhvr>
                                      <p:to>
                                        <p:strVal val="hidden"/>
                                      </p:to>
                                    </p:set>
                                  </p:childTnLst>
                                </p:cTn>
                              </p:par>
                              <p:par>
                                <p:cTn id="143" presetID="10" presetClass="exit" presetSubtype="0" fill="hold" nodeType="withEffect">
                                  <p:stCondLst>
                                    <p:cond delay="500"/>
                                  </p:stCondLst>
                                  <p:childTnLst>
                                    <p:animEffect transition="out" filter="fade">
                                      <p:cBhvr>
                                        <p:cTn id="144" dur="500"/>
                                        <p:tgtEl>
                                          <p:spTgt spid="48"/>
                                        </p:tgtEl>
                                      </p:cBhvr>
                                    </p:animEffect>
                                    <p:set>
                                      <p:cBhvr>
                                        <p:cTn id="145" dur="1" fill="hold">
                                          <p:stCondLst>
                                            <p:cond delay="499"/>
                                          </p:stCondLst>
                                        </p:cTn>
                                        <p:tgtEl>
                                          <p:spTgt spid="48"/>
                                        </p:tgtEl>
                                        <p:attrNameLst>
                                          <p:attrName>style.visibility</p:attrName>
                                        </p:attrNameLst>
                                      </p:cBhvr>
                                      <p:to>
                                        <p:strVal val="hidden"/>
                                      </p:to>
                                    </p:set>
                                  </p:childTnLst>
                                </p:cTn>
                              </p:par>
                              <p:par>
                                <p:cTn id="146" presetID="10" presetClass="exit" presetSubtype="0" fill="hold" nodeType="withEffect">
                                  <p:stCondLst>
                                    <p:cond delay="500"/>
                                  </p:stCondLst>
                                  <p:childTnLst>
                                    <p:animEffect transition="out" filter="fade">
                                      <p:cBhvr>
                                        <p:cTn id="147" dur="500"/>
                                        <p:tgtEl>
                                          <p:spTgt spid="45"/>
                                        </p:tgtEl>
                                      </p:cBhvr>
                                    </p:animEffect>
                                    <p:set>
                                      <p:cBhvr>
                                        <p:cTn id="148" dur="1" fill="hold">
                                          <p:stCondLst>
                                            <p:cond delay="499"/>
                                          </p:stCondLst>
                                        </p:cTn>
                                        <p:tgtEl>
                                          <p:spTgt spid="45"/>
                                        </p:tgtEl>
                                        <p:attrNameLst>
                                          <p:attrName>style.visibility</p:attrName>
                                        </p:attrNameLst>
                                      </p:cBhvr>
                                      <p:to>
                                        <p:strVal val="hidden"/>
                                      </p:to>
                                    </p:set>
                                  </p:childTnLst>
                                </p:cTn>
                              </p:par>
                              <p:par>
                                <p:cTn id="149" presetID="10" presetClass="exit" presetSubtype="0" fill="hold" nodeType="withEffect">
                                  <p:stCondLst>
                                    <p:cond delay="500"/>
                                  </p:stCondLst>
                                  <p:childTnLst>
                                    <p:animEffect transition="out" filter="fade">
                                      <p:cBhvr>
                                        <p:cTn id="150" dur="500"/>
                                        <p:tgtEl>
                                          <p:spTgt spid="42"/>
                                        </p:tgtEl>
                                      </p:cBhvr>
                                    </p:animEffect>
                                    <p:set>
                                      <p:cBhvr>
                                        <p:cTn id="151" dur="1" fill="hold">
                                          <p:stCondLst>
                                            <p:cond delay="499"/>
                                          </p:stCondLst>
                                        </p:cTn>
                                        <p:tgtEl>
                                          <p:spTgt spid="42"/>
                                        </p:tgtEl>
                                        <p:attrNameLst>
                                          <p:attrName>style.visibility</p:attrName>
                                        </p:attrNameLst>
                                      </p:cBhvr>
                                      <p:to>
                                        <p:strVal val="hidden"/>
                                      </p:to>
                                    </p:set>
                                  </p:childTnLst>
                                </p:cTn>
                              </p:par>
                            </p:childTnLst>
                          </p:cTn>
                        </p:par>
                        <p:par>
                          <p:cTn id="152" fill="hold">
                            <p:stCondLst>
                              <p:cond delay="2500"/>
                            </p:stCondLst>
                            <p:childTnLst>
                              <p:par>
                                <p:cTn id="153" presetID="10" presetClass="entr" presetSubtype="0" fill="hold" grpId="0" nodeType="afterEffect">
                                  <p:stCondLst>
                                    <p:cond delay="0"/>
                                  </p:stCondLst>
                                  <p:childTnLst>
                                    <p:set>
                                      <p:cBhvr>
                                        <p:cTn id="154" dur="1" fill="hold">
                                          <p:stCondLst>
                                            <p:cond delay="0"/>
                                          </p:stCondLst>
                                        </p:cTn>
                                        <p:tgtEl>
                                          <p:spTgt spid="57"/>
                                        </p:tgtEl>
                                        <p:attrNameLst>
                                          <p:attrName>style.visibility</p:attrName>
                                        </p:attrNameLst>
                                      </p:cBhvr>
                                      <p:to>
                                        <p:strVal val="visible"/>
                                      </p:to>
                                    </p:set>
                                    <p:animEffect transition="in" filter="fade">
                                      <p:cBhvr>
                                        <p:cTn id="155" dur="500"/>
                                        <p:tgtEl>
                                          <p:spTgt spid="57"/>
                                        </p:tgtEl>
                                      </p:cBhvr>
                                    </p:animEffect>
                                  </p:childTnLst>
                                </p:cTn>
                              </p:par>
                            </p:childTnLst>
                          </p:cTn>
                        </p:par>
                        <p:par>
                          <p:cTn id="156" fill="hold">
                            <p:stCondLst>
                              <p:cond delay="3000"/>
                            </p:stCondLst>
                            <p:childTnLst>
                              <p:par>
                                <p:cTn id="157" presetID="22" presetClass="entr" presetSubtype="1" fill="hold" nodeType="afterEffect">
                                  <p:stCondLst>
                                    <p:cond delay="500"/>
                                  </p:stCondLst>
                                  <p:childTnLst>
                                    <p:set>
                                      <p:cBhvr>
                                        <p:cTn id="158" dur="1" fill="hold">
                                          <p:stCondLst>
                                            <p:cond delay="0"/>
                                          </p:stCondLst>
                                        </p:cTn>
                                        <p:tgtEl>
                                          <p:spTgt spid="60"/>
                                        </p:tgtEl>
                                        <p:attrNameLst>
                                          <p:attrName>style.visibility</p:attrName>
                                        </p:attrNameLst>
                                      </p:cBhvr>
                                      <p:to>
                                        <p:strVal val="visible"/>
                                      </p:to>
                                    </p:set>
                                    <p:animEffect transition="in" filter="wipe(up)">
                                      <p:cBhvr>
                                        <p:cTn id="159" dur="500"/>
                                        <p:tgtEl>
                                          <p:spTgt spid="60"/>
                                        </p:tgtEl>
                                      </p:cBhvr>
                                    </p:animEffect>
                                  </p:childTnLst>
                                </p:cTn>
                              </p:par>
                              <p:par>
                                <p:cTn id="160" presetID="22" presetClass="entr" presetSubtype="1" fill="hold" nodeType="withEffect">
                                  <p:stCondLst>
                                    <p:cond delay="500"/>
                                  </p:stCondLst>
                                  <p:childTnLst>
                                    <p:set>
                                      <p:cBhvr>
                                        <p:cTn id="161" dur="1" fill="hold">
                                          <p:stCondLst>
                                            <p:cond delay="0"/>
                                          </p:stCondLst>
                                        </p:cTn>
                                        <p:tgtEl>
                                          <p:spTgt spid="62"/>
                                        </p:tgtEl>
                                        <p:attrNameLst>
                                          <p:attrName>style.visibility</p:attrName>
                                        </p:attrNameLst>
                                      </p:cBhvr>
                                      <p:to>
                                        <p:strVal val="visible"/>
                                      </p:to>
                                    </p:set>
                                    <p:animEffect transition="in" filter="wipe(up)">
                                      <p:cBhvr>
                                        <p:cTn id="162" dur="500"/>
                                        <p:tgtEl>
                                          <p:spTgt spid="62"/>
                                        </p:tgtEl>
                                      </p:cBhvr>
                                    </p:animEffect>
                                  </p:childTnLst>
                                </p:cTn>
                              </p:par>
                              <p:par>
                                <p:cTn id="163" presetID="22" presetClass="entr" presetSubtype="1" fill="hold" nodeType="withEffect">
                                  <p:stCondLst>
                                    <p:cond delay="500"/>
                                  </p:stCondLst>
                                  <p:childTnLst>
                                    <p:set>
                                      <p:cBhvr>
                                        <p:cTn id="164" dur="1" fill="hold">
                                          <p:stCondLst>
                                            <p:cond delay="0"/>
                                          </p:stCondLst>
                                        </p:cTn>
                                        <p:tgtEl>
                                          <p:spTgt spid="64"/>
                                        </p:tgtEl>
                                        <p:attrNameLst>
                                          <p:attrName>style.visibility</p:attrName>
                                        </p:attrNameLst>
                                      </p:cBhvr>
                                      <p:to>
                                        <p:strVal val="visible"/>
                                      </p:to>
                                    </p:set>
                                    <p:animEffect transition="in" filter="wipe(up)">
                                      <p:cBhvr>
                                        <p:cTn id="165" dur="500"/>
                                        <p:tgtEl>
                                          <p:spTgt spid="64"/>
                                        </p:tgtEl>
                                      </p:cBhvr>
                                    </p:animEffect>
                                  </p:childTnLst>
                                </p:cTn>
                              </p:par>
                              <p:par>
                                <p:cTn id="166" presetID="22" presetClass="entr" presetSubtype="8" fill="hold" nodeType="withEffect">
                                  <p:stCondLst>
                                    <p:cond delay="500"/>
                                  </p:stCondLst>
                                  <p:childTnLst>
                                    <p:set>
                                      <p:cBhvr>
                                        <p:cTn id="167" dur="1" fill="hold">
                                          <p:stCondLst>
                                            <p:cond delay="0"/>
                                          </p:stCondLst>
                                        </p:cTn>
                                        <p:tgtEl>
                                          <p:spTgt spid="65"/>
                                        </p:tgtEl>
                                        <p:attrNameLst>
                                          <p:attrName>style.visibility</p:attrName>
                                        </p:attrNameLst>
                                      </p:cBhvr>
                                      <p:to>
                                        <p:strVal val="visible"/>
                                      </p:to>
                                    </p:set>
                                    <p:animEffect transition="in" filter="wipe(left)">
                                      <p:cBhvr>
                                        <p:cTn id="168" dur="500"/>
                                        <p:tgtEl>
                                          <p:spTgt spid="65"/>
                                        </p:tgtEl>
                                      </p:cBhvr>
                                    </p:animEffect>
                                  </p:childTnLst>
                                </p:cTn>
                              </p:par>
                              <p:par>
                                <p:cTn id="169" presetID="22" presetClass="entr" presetSubtype="8" fill="hold" nodeType="withEffect">
                                  <p:stCondLst>
                                    <p:cond delay="500"/>
                                  </p:stCondLst>
                                  <p:childTnLst>
                                    <p:set>
                                      <p:cBhvr>
                                        <p:cTn id="170" dur="1" fill="hold">
                                          <p:stCondLst>
                                            <p:cond delay="0"/>
                                          </p:stCondLst>
                                        </p:cTn>
                                        <p:tgtEl>
                                          <p:spTgt spid="66"/>
                                        </p:tgtEl>
                                        <p:attrNameLst>
                                          <p:attrName>style.visibility</p:attrName>
                                        </p:attrNameLst>
                                      </p:cBhvr>
                                      <p:to>
                                        <p:strVal val="visible"/>
                                      </p:to>
                                    </p:set>
                                    <p:animEffect transition="in" filter="wipe(left)">
                                      <p:cBhvr>
                                        <p:cTn id="171" dur="500"/>
                                        <p:tgtEl>
                                          <p:spTgt spid="66"/>
                                        </p:tgtEl>
                                      </p:cBhvr>
                                    </p:animEffect>
                                  </p:childTnLst>
                                </p:cTn>
                              </p:par>
                              <p:par>
                                <p:cTn id="172" presetID="22" presetClass="entr" presetSubtype="8" fill="hold" nodeType="withEffect">
                                  <p:stCondLst>
                                    <p:cond delay="500"/>
                                  </p:stCondLst>
                                  <p:childTnLst>
                                    <p:set>
                                      <p:cBhvr>
                                        <p:cTn id="173" dur="1" fill="hold">
                                          <p:stCondLst>
                                            <p:cond delay="0"/>
                                          </p:stCondLst>
                                        </p:cTn>
                                        <p:tgtEl>
                                          <p:spTgt spid="63"/>
                                        </p:tgtEl>
                                        <p:attrNameLst>
                                          <p:attrName>style.visibility</p:attrName>
                                        </p:attrNameLst>
                                      </p:cBhvr>
                                      <p:to>
                                        <p:strVal val="visible"/>
                                      </p:to>
                                    </p:set>
                                    <p:animEffect transition="in" filter="wipe(left)">
                                      <p:cBhvr>
                                        <p:cTn id="174" dur="500"/>
                                        <p:tgtEl>
                                          <p:spTgt spid="63"/>
                                        </p:tgtEl>
                                      </p:cBhvr>
                                    </p:animEffect>
                                  </p:childTnLst>
                                </p:cTn>
                              </p:par>
                              <p:par>
                                <p:cTn id="175" presetID="22" presetClass="entr" presetSubtype="8" fill="hold" nodeType="withEffect">
                                  <p:stCondLst>
                                    <p:cond delay="500"/>
                                  </p:stCondLst>
                                  <p:childTnLst>
                                    <p:set>
                                      <p:cBhvr>
                                        <p:cTn id="176" dur="1" fill="hold">
                                          <p:stCondLst>
                                            <p:cond delay="0"/>
                                          </p:stCondLst>
                                        </p:cTn>
                                        <p:tgtEl>
                                          <p:spTgt spid="58"/>
                                        </p:tgtEl>
                                        <p:attrNameLst>
                                          <p:attrName>style.visibility</p:attrName>
                                        </p:attrNameLst>
                                      </p:cBhvr>
                                      <p:to>
                                        <p:strVal val="visible"/>
                                      </p:to>
                                    </p:set>
                                    <p:animEffect transition="in" filter="wipe(left)">
                                      <p:cBhvr>
                                        <p:cTn id="177" dur="500"/>
                                        <p:tgtEl>
                                          <p:spTgt spid="58"/>
                                        </p:tgtEl>
                                      </p:cBhvr>
                                    </p:animEffect>
                                  </p:childTnLst>
                                </p:cTn>
                              </p:par>
                            </p:childTnLst>
                          </p:cTn>
                        </p:par>
                        <p:par>
                          <p:cTn id="178" fill="hold">
                            <p:stCondLst>
                              <p:cond delay="4000"/>
                            </p:stCondLst>
                            <p:childTnLst>
                              <p:par>
                                <p:cTn id="179" presetID="10" presetClass="entr" presetSubtype="0" fill="hold" nodeType="afterEffect">
                                  <p:stCondLst>
                                    <p:cond delay="0"/>
                                  </p:stCondLst>
                                  <p:childTnLst>
                                    <p:set>
                                      <p:cBhvr>
                                        <p:cTn id="180" dur="1" fill="hold">
                                          <p:stCondLst>
                                            <p:cond delay="0"/>
                                          </p:stCondLst>
                                        </p:cTn>
                                        <p:tgtEl>
                                          <p:spTgt spid="82"/>
                                        </p:tgtEl>
                                        <p:attrNameLst>
                                          <p:attrName>style.visibility</p:attrName>
                                        </p:attrNameLst>
                                      </p:cBhvr>
                                      <p:to>
                                        <p:strVal val="visible"/>
                                      </p:to>
                                    </p:set>
                                    <p:animEffect transition="in" filter="fade">
                                      <p:cBhvr>
                                        <p:cTn id="181" dur="500"/>
                                        <p:tgtEl>
                                          <p:spTgt spid="82"/>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54"/>
                                        </p:tgtEl>
                                        <p:attrNameLst>
                                          <p:attrName>style.visibility</p:attrName>
                                        </p:attrNameLst>
                                      </p:cBhvr>
                                      <p:to>
                                        <p:strVal val="visible"/>
                                      </p:to>
                                    </p:set>
                                    <p:animEffect transition="in" filter="fade">
                                      <p:cBhvr>
                                        <p:cTn id="18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5" grpId="0" animBg="1"/>
      <p:bldP spid="24" grpId="0" animBg="1"/>
      <p:bldP spid="61" grpId="0"/>
      <p:bldP spid="71" grpId="0" animBg="1"/>
      <p:bldP spid="77" grpId="0"/>
      <p:bldP spid="79" grpId="0" animBg="1"/>
      <p:bldP spid="81" grpId="0" animBg="1"/>
      <p:bldP spid="50" grpId="0"/>
      <p:bldP spid="51" grpId="0"/>
      <p:bldP spid="52" grpId="0"/>
      <p:bldP spid="54" grpId="0"/>
      <p:bldP spid="19" grpId="0" animBg="1"/>
      <p:bldP spid="67" grpId="0" animBg="1"/>
      <p:bldP spid="70" grpId="0" animBg="1"/>
      <p:bldP spid="72" grpId="0" animBg="1"/>
      <p:bldP spid="75" grpId="0" animBg="1"/>
      <p:bldP spid="76" grpId="0" animBg="1"/>
      <p:bldP spid="84" grpId="0" animBg="1"/>
      <p:bldP spid="85" grpId="0" animBg="1"/>
      <p:bldP spid="20" grpId="0"/>
      <p:bldP spid="20" grpId="1"/>
      <p:bldP spid="26" grpId="0" animBg="1"/>
      <p:bldP spid="56" grpId="0" animBg="1"/>
      <p:bldP spid="35" grpId="0"/>
      <p:bldP spid="35" grpId="1"/>
      <p:bldP spid="41"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4294967295"/>
          </p:nvPr>
        </p:nvSpPr>
        <p:spPr>
          <a:xfrm>
            <a:off x="279400" y="762000"/>
            <a:ext cx="4064000" cy="3124200"/>
          </a:xfrm>
          <a:prstGeom prst="rect">
            <a:avLst/>
          </a:prstGeom>
        </p:spPr>
        <p:txBody>
          <a:bodyPr/>
          <a:lstStyle/>
          <a:p>
            <a:pPr eaLnBrk="1" hangingPunct="1">
              <a:spcBef>
                <a:spcPts val="200"/>
              </a:spcBef>
              <a:spcAft>
                <a:spcPts val="200"/>
              </a:spcAft>
              <a:buFont typeface="Wingdings" pitchFamily="-112" charset="2"/>
              <a:buChar char="§"/>
              <a:defRPr/>
            </a:pPr>
            <a:r>
              <a:rPr lang="en-US" sz="1600" dirty="0" smtClean="0">
                <a:solidFill>
                  <a:schemeClr val="tx1"/>
                </a:solidFill>
                <a:effectLst/>
                <a:ea typeface="ＭＳ Ｐゴシック" pitchFamily="-112" charset="-128"/>
              </a:rPr>
              <a:t>Gradient mesh</a:t>
            </a:r>
          </a:p>
          <a:p>
            <a:pPr lvl="1" eaLnBrk="1" hangingPunct="1">
              <a:spcBef>
                <a:spcPts val="200"/>
              </a:spcBef>
              <a:spcAft>
                <a:spcPts val="200"/>
              </a:spcAft>
              <a:buFont typeface="Wingdings" pitchFamily="-112" charset="2"/>
              <a:buChar char="§"/>
              <a:defRPr/>
            </a:pPr>
            <a:r>
              <a:rPr lang="en-US" altLang="zh-CN" sz="1200" i="1" dirty="0"/>
              <a:t>[</a:t>
            </a:r>
            <a:r>
              <a:rPr lang="en-US" altLang="zh-CN" sz="1200" i="1" dirty="0" err="1">
                <a:ea typeface="ＭＳ Ｐゴシック" pitchFamily="-112" charset="-128"/>
              </a:rPr>
              <a:t>Lecot</a:t>
            </a:r>
            <a:r>
              <a:rPr lang="en-US" altLang="zh-CN" sz="1200" i="1" dirty="0">
                <a:ea typeface="ＭＳ Ｐゴシック" pitchFamily="-112" charset="-128"/>
              </a:rPr>
              <a:t> and Levy 06; Sun et al. 07; Lai et al. </a:t>
            </a:r>
            <a:r>
              <a:rPr lang="en-US" altLang="zh-CN" sz="1200" i="1" dirty="0" smtClean="0">
                <a:ea typeface="ＭＳ Ｐゴシック" pitchFamily="-112" charset="-128"/>
              </a:rPr>
              <a:t>09</a:t>
            </a:r>
            <a:r>
              <a:rPr lang="en-US" altLang="zh-CN" sz="1200" i="1" dirty="0" smtClean="0"/>
              <a:t>]</a:t>
            </a:r>
          </a:p>
          <a:p>
            <a:pPr lvl="1" eaLnBrk="1" hangingPunct="1">
              <a:spcBef>
                <a:spcPts val="200"/>
              </a:spcBef>
              <a:spcAft>
                <a:spcPts val="200"/>
              </a:spcAft>
              <a:buFont typeface="Wingdings" pitchFamily="-112" charset="2"/>
              <a:buChar char="§"/>
              <a:defRPr/>
            </a:pPr>
            <a:endParaRPr lang="en-US" altLang="zh-CN" sz="1200" i="1" dirty="0" smtClean="0"/>
          </a:p>
          <a:p>
            <a:pPr lvl="1" eaLnBrk="1" hangingPunct="1">
              <a:spcBef>
                <a:spcPts val="200"/>
              </a:spcBef>
              <a:spcAft>
                <a:spcPts val="200"/>
              </a:spcAft>
              <a:buFont typeface="Wingdings" pitchFamily="-112" charset="2"/>
              <a:buChar char="§"/>
              <a:defRPr/>
            </a:pPr>
            <a:endParaRPr lang="en-US" altLang="zh-CN" sz="1200" i="1" dirty="0" smtClean="0"/>
          </a:p>
          <a:p>
            <a:pPr eaLnBrk="1" hangingPunct="1">
              <a:spcBef>
                <a:spcPts val="200"/>
              </a:spcBef>
              <a:spcAft>
                <a:spcPts val="200"/>
              </a:spcAft>
              <a:buFont typeface="Wingdings" pitchFamily="-112" charset="2"/>
              <a:buChar char="§"/>
              <a:defRPr/>
            </a:pPr>
            <a:r>
              <a:rPr lang="en-US" altLang="zh-CN" sz="1600" dirty="0" smtClean="0"/>
              <a:t>Lattice </a:t>
            </a:r>
            <a:r>
              <a:rPr lang="en-US" altLang="zh-CN" sz="1600" dirty="0"/>
              <a:t>structure</a:t>
            </a:r>
          </a:p>
          <a:p>
            <a:pPr lvl="1" eaLnBrk="1" hangingPunct="1">
              <a:spcBef>
                <a:spcPts val="200"/>
              </a:spcBef>
              <a:spcAft>
                <a:spcPts val="200"/>
              </a:spcAft>
              <a:buFont typeface="Wingdings" pitchFamily="-112" charset="2"/>
              <a:buChar char="§"/>
              <a:defRPr/>
            </a:pPr>
            <a:r>
              <a:rPr lang="en-US" altLang="zh-CN" sz="1200" i="1" dirty="0" smtClean="0"/>
              <a:t>[</a:t>
            </a:r>
            <a:r>
              <a:rPr lang="en-US" altLang="zh-CN" sz="1200" i="1" dirty="0" err="1" smtClean="0"/>
              <a:t>Nehab</a:t>
            </a:r>
            <a:r>
              <a:rPr lang="en-US" altLang="zh-CN" sz="1200" i="1" dirty="0" smtClean="0"/>
              <a:t> and Hoppe 08]</a:t>
            </a:r>
          </a:p>
          <a:p>
            <a:pPr lvl="1" eaLnBrk="1" hangingPunct="1">
              <a:spcBef>
                <a:spcPts val="200"/>
              </a:spcBef>
              <a:spcAft>
                <a:spcPts val="200"/>
              </a:spcAft>
              <a:buFont typeface="Wingdings" pitchFamily="-112" charset="2"/>
              <a:buChar char="§"/>
              <a:defRPr/>
            </a:pPr>
            <a:endParaRPr lang="en-US" altLang="zh-CN" sz="1200" i="1" dirty="0" smtClean="0"/>
          </a:p>
          <a:p>
            <a:pPr lvl="1" eaLnBrk="1" hangingPunct="1">
              <a:spcBef>
                <a:spcPts val="200"/>
              </a:spcBef>
              <a:spcAft>
                <a:spcPts val="200"/>
              </a:spcAft>
              <a:buFont typeface="Wingdings" pitchFamily="-112" charset="2"/>
              <a:buChar char="§"/>
              <a:defRPr/>
            </a:pPr>
            <a:endParaRPr lang="en-US" altLang="zh-CN" sz="1200" i="1" dirty="0" smtClean="0"/>
          </a:p>
          <a:p>
            <a:pPr eaLnBrk="1" hangingPunct="1">
              <a:spcBef>
                <a:spcPts val="200"/>
              </a:spcBef>
              <a:spcAft>
                <a:spcPts val="200"/>
              </a:spcAft>
              <a:buFont typeface="Wingdings" pitchFamily="-112" charset="2"/>
              <a:buChar char="§"/>
              <a:defRPr/>
            </a:pPr>
            <a:r>
              <a:rPr lang="en-US" altLang="zh-CN" sz="1600" dirty="0" smtClean="0"/>
              <a:t>Controlled </a:t>
            </a:r>
            <a:r>
              <a:rPr lang="en-US" altLang="zh-CN" sz="1600" dirty="0"/>
              <a:t>Thin Plate </a:t>
            </a:r>
            <a:r>
              <a:rPr lang="en-US" altLang="zh-CN" sz="1600" dirty="0" smtClean="0"/>
              <a:t>Splines</a:t>
            </a:r>
          </a:p>
          <a:p>
            <a:pPr lvl="1" eaLnBrk="1" hangingPunct="1">
              <a:spcBef>
                <a:spcPts val="200"/>
              </a:spcBef>
              <a:spcAft>
                <a:spcPts val="200"/>
              </a:spcAft>
              <a:buFont typeface="Wingdings" pitchFamily="-112" charset="2"/>
              <a:buChar char="§"/>
              <a:defRPr/>
            </a:pPr>
            <a:r>
              <a:rPr lang="en-US" altLang="zh-CN" sz="1200" i="1" dirty="0">
                <a:ea typeface="ＭＳ Ｐゴシック" pitchFamily="-112" charset="-128"/>
              </a:rPr>
              <a:t>[Finch et al. 11</a:t>
            </a:r>
            <a:r>
              <a:rPr lang="en-US" altLang="zh-CN" sz="1200" i="1" dirty="0" smtClean="0">
                <a:ea typeface="ＭＳ Ｐゴシック" pitchFamily="-112" charset="-128"/>
              </a:rPr>
              <a:t>]</a:t>
            </a:r>
            <a:endParaRPr lang="en-US" sz="1600" dirty="0" smtClean="0">
              <a:solidFill>
                <a:schemeClr val="tx1"/>
              </a:solidFill>
              <a:effectLst/>
              <a:ea typeface="ＭＳ Ｐゴシック" pitchFamily="-112" charset="-128"/>
            </a:endParaRPr>
          </a:p>
          <a:p>
            <a:pPr marL="365125" lvl="1" indent="0" eaLnBrk="1" hangingPunct="1">
              <a:spcBef>
                <a:spcPts val="200"/>
              </a:spcBef>
              <a:spcAft>
                <a:spcPts val="200"/>
              </a:spcAft>
              <a:buNone/>
              <a:defRPr/>
            </a:pPr>
            <a:r>
              <a:rPr lang="en-US" sz="800" i="1" kern="1200" dirty="0" smtClean="0">
                <a:latin typeface="Arial" charset="0"/>
                <a:ea typeface="ＭＳ Ｐゴシック" pitchFamily="-112" charset="-128"/>
                <a:cs typeface="ＭＳ Ｐゴシック" charset="0"/>
              </a:rPr>
              <a:t>	</a:t>
            </a:r>
            <a:endParaRPr lang="en-US" sz="800" i="1" kern="1200" dirty="0">
              <a:latin typeface="Arial" charset="0"/>
              <a:ea typeface="ＭＳ Ｐゴシック" pitchFamily="-112" charset="-128"/>
              <a:cs typeface="ＭＳ Ｐゴシック" charset="0"/>
            </a:endParaRPr>
          </a:p>
        </p:txBody>
      </p:sp>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Related Work: Vector Representations</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837109"/>
            <a:ext cx="1894776" cy="91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http://research.microsoft.com/en-us/um/people/hoppe/proj/freeform/freeform.mi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985970"/>
            <a:ext cx="1916113" cy="92213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andom-access rendering of general vector graphic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917584"/>
            <a:ext cx="1916113" cy="97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179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4294967295"/>
          </p:nvPr>
        </p:nvSpPr>
        <p:spPr>
          <a:xfrm>
            <a:off x="279400" y="762000"/>
            <a:ext cx="3759200" cy="3124200"/>
          </a:xfrm>
          <a:prstGeom prst="rect">
            <a:avLst/>
          </a:prstGeom>
        </p:spPr>
        <p:txBody>
          <a:bodyPr/>
          <a:lstStyle/>
          <a:p>
            <a:pPr eaLnBrk="1" hangingPunct="1">
              <a:spcBef>
                <a:spcPts val="200"/>
              </a:spcBef>
              <a:spcAft>
                <a:spcPts val="200"/>
              </a:spcAft>
              <a:buClr>
                <a:schemeClr val="accent6"/>
              </a:buClr>
              <a:buFont typeface="Wingdings" pitchFamily="-112" charset="2"/>
              <a:buChar char="§"/>
              <a:defRPr/>
            </a:pPr>
            <a:r>
              <a:rPr lang="en-US" sz="1600" dirty="0" smtClean="0">
                <a:solidFill>
                  <a:schemeClr val="tx1"/>
                </a:solidFill>
                <a:effectLst/>
                <a:ea typeface="ＭＳ Ｐゴシック" pitchFamily="-112" charset="-128"/>
              </a:rPr>
              <a:t>Implicit solutions</a:t>
            </a:r>
            <a:endParaRPr lang="en-US" sz="1400" dirty="0">
              <a:ea typeface="ＭＳ Ｐゴシック" pitchFamily="-112" charset="-128"/>
            </a:endParaRPr>
          </a:p>
          <a:p>
            <a:pPr lvl="1" eaLnBrk="1" hangingPunct="1">
              <a:spcBef>
                <a:spcPts val="200"/>
              </a:spcBef>
              <a:spcAft>
                <a:spcPts val="200"/>
              </a:spcAft>
              <a:buFont typeface="Wingdings" pitchFamily="-112" charset="2"/>
              <a:buChar char="§"/>
              <a:defRPr/>
            </a:pPr>
            <a:r>
              <a:rPr lang="en-US" altLang="zh-CN" sz="1200" dirty="0" smtClean="0"/>
              <a:t>Regular </a:t>
            </a:r>
            <a:r>
              <a:rPr lang="en-US" altLang="zh-CN" sz="1200" dirty="0"/>
              <a:t>grid </a:t>
            </a:r>
            <a:endParaRPr lang="en-US" altLang="zh-CN" sz="1200" dirty="0" smtClean="0"/>
          </a:p>
          <a:p>
            <a:pPr marL="731837" lvl="2" indent="0" eaLnBrk="1" hangingPunct="1">
              <a:spcBef>
                <a:spcPts val="200"/>
              </a:spcBef>
              <a:spcAft>
                <a:spcPts val="200"/>
              </a:spcAft>
              <a:buNone/>
              <a:defRPr/>
            </a:pPr>
            <a:r>
              <a:rPr lang="en-US" altLang="zh-CN" sz="800" i="1" dirty="0" smtClean="0"/>
              <a:t>[</a:t>
            </a:r>
            <a:r>
              <a:rPr lang="en-US" altLang="zh-CN" sz="800" i="1" dirty="0" err="1"/>
              <a:t>Orzan</a:t>
            </a:r>
            <a:r>
              <a:rPr lang="en-US" altLang="zh-CN" sz="800" i="1" dirty="0"/>
              <a:t> et al. 08; </a:t>
            </a:r>
            <a:r>
              <a:rPr lang="en-US" altLang="zh-CN" sz="800" i="1" dirty="0" err="1"/>
              <a:t>Jeschke</a:t>
            </a:r>
            <a:r>
              <a:rPr lang="en-US" altLang="zh-CN" sz="800" i="1" dirty="0"/>
              <a:t> et al. 09a]</a:t>
            </a:r>
            <a:endParaRPr lang="en-US" sz="800" i="1" dirty="0"/>
          </a:p>
          <a:p>
            <a:pPr lvl="1" eaLnBrk="1" hangingPunct="1">
              <a:spcBef>
                <a:spcPts val="200"/>
              </a:spcBef>
              <a:spcAft>
                <a:spcPts val="200"/>
              </a:spcAft>
              <a:buFont typeface="Wingdings" pitchFamily="-112" charset="2"/>
              <a:buChar char="§"/>
              <a:defRPr/>
            </a:pPr>
            <a:r>
              <a:rPr lang="en-US" altLang="zh-CN" sz="1200" dirty="0"/>
              <a:t>Triangle mesh </a:t>
            </a:r>
            <a:endParaRPr lang="en-US" altLang="zh-CN" sz="1200" dirty="0" smtClean="0"/>
          </a:p>
          <a:p>
            <a:pPr marL="731837" lvl="2" indent="0" eaLnBrk="1" hangingPunct="1">
              <a:spcBef>
                <a:spcPts val="200"/>
              </a:spcBef>
              <a:spcAft>
                <a:spcPts val="200"/>
              </a:spcAft>
              <a:buNone/>
              <a:defRPr/>
            </a:pPr>
            <a:r>
              <a:rPr lang="en-US" altLang="zh-CN" sz="800" i="1" dirty="0" smtClean="0"/>
              <a:t>[</a:t>
            </a:r>
            <a:r>
              <a:rPr lang="en-US" altLang="zh-CN" sz="800" i="1" dirty="0"/>
              <a:t>Pang et al. 11]</a:t>
            </a:r>
          </a:p>
          <a:p>
            <a:pPr lvl="1" eaLnBrk="1" hangingPunct="1">
              <a:spcBef>
                <a:spcPts val="200"/>
              </a:spcBef>
              <a:spcAft>
                <a:spcPts val="200"/>
              </a:spcAft>
              <a:buFont typeface="Wingdings" pitchFamily="-112" charset="2"/>
              <a:buChar char="§"/>
              <a:defRPr/>
            </a:pPr>
            <a:r>
              <a:rPr lang="en-US" sz="1200" dirty="0"/>
              <a:t>Texture warping </a:t>
            </a:r>
            <a:endParaRPr lang="en-US" sz="1200" dirty="0" smtClean="0"/>
          </a:p>
          <a:p>
            <a:pPr marL="731837" lvl="2" indent="0" eaLnBrk="1" hangingPunct="1">
              <a:spcBef>
                <a:spcPts val="200"/>
              </a:spcBef>
              <a:spcAft>
                <a:spcPts val="200"/>
              </a:spcAft>
              <a:buNone/>
              <a:defRPr/>
            </a:pPr>
            <a:r>
              <a:rPr lang="en-US" altLang="zh-CN" sz="800" i="1" dirty="0" smtClean="0"/>
              <a:t>[</a:t>
            </a:r>
            <a:r>
              <a:rPr lang="en-US" altLang="zh-CN" sz="800" i="1" dirty="0" err="1"/>
              <a:t>Jeschke</a:t>
            </a:r>
            <a:r>
              <a:rPr lang="en-US" altLang="zh-CN" sz="800" i="1" dirty="0"/>
              <a:t> et al. 09b</a:t>
            </a:r>
            <a:r>
              <a:rPr lang="en-US" altLang="zh-CN" sz="800" i="1" dirty="0" smtClean="0"/>
              <a:t>]</a:t>
            </a:r>
          </a:p>
          <a:p>
            <a:pPr eaLnBrk="1" hangingPunct="1">
              <a:spcBef>
                <a:spcPts val="200"/>
              </a:spcBef>
              <a:spcAft>
                <a:spcPts val="200"/>
              </a:spcAft>
              <a:buFont typeface="Wingdings" pitchFamily="-112" charset="2"/>
              <a:buChar char="§"/>
              <a:defRPr/>
            </a:pPr>
            <a:endParaRPr lang="en-US" sz="1600" dirty="0" smtClean="0">
              <a:solidFill>
                <a:schemeClr val="tx1"/>
              </a:solidFill>
              <a:effectLst/>
              <a:ea typeface="ＭＳ Ｐゴシック" pitchFamily="-112" charset="-128"/>
            </a:endParaRPr>
          </a:p>
          <a:p>
            <a:pPr marL="273050" lvl="1" indent="-273050" eaLnBrk="1" hangingPunct="1">
              <a:spcBef>
                <a:spcPts val="200"/>
              </a:spcBef>
              <a:spcAft>
                <a:spcPts val="200"/>
              </a:spcAft>
              <a:buFont typeface="Wingdings" pitchFamily="-112" charset="2"/>
              <a:buChar char="§"/>
              <a:defRPr/>
            </a:pPr>
            <a:r>
              <a:rPr lang="en-US" sz="1600" dirty="0" smtClean="0">
                <a:solidFill>
                  <a:schemeClr val="tx1"/>
                </a:solidFill>
                <a:effectLst/>
                <a:ea typeface="ＭＳ Ｐゴシック" pitchFamily="-112" charset="-128"/>
              </a:rPr>
              <a:t>Ray tracing </a:t>
            </a:r>
            <a:r>
              <a:rPr lang="en-US" sz="800" i="1" kern="1200" dirty="0">
                <a:latin typeface="Arial" charset="0"/>
                <a:ea typeface="ＭＳ Ｐゴシック" pitchFamily="-112" charset="-128"/>
                <a:cs typeface="ＭＳ Ｐゴシック" charset="0"/>
              </a:rPr>
              <a:t>[Bowers et al. 11</a:t>
            </a:r>
            <a:r>
              <a:rPr lang="en-US" sz="800" i="1" kern="1200" dirty="0" smtClean="0">
                <a:latin typeface="Arial" charset="0"/>
                <a:ea typeface="ＭＳ Ｐゴシック" pitchFamily="-112" charset="-128"/>
                <a:cs typeface="ＭＳ Ｐゴシック" charset="0"/>
              </a:rPr>
              <a:t>]</a:t>
            </a:r>
            <a:endParaRPr lang="en-US" sz="1600" dirty="0" smtClean="0">
              <a:solidFill>
                <a:schemeClr val="tx1"/>
              </a:solidFill>
              <a:effectLst/>
              <a:ea typeface="ＭＳ Ｐゴシック" pitchFamily="-112" charset="-128"/>
            </a:endParaRPr>
          </a:p>
          <a:p>
            <a:pPr lvl="1" eaLnBrk="1" hangingPunct="1">
              <a:spcBef>
                <a:spcPts val="200"/>
              </a:spcBef>
              <a:spcAft>
                <a:spcPts val="200"/>
              </a:spcAft>
              <a:buFont typeface="Wingdings" pitchFamily="-112" charset="2"/>
              <a:buChar char="§"/>
              <a:defRPr/>
            </a:pPr>
            <a:r>
              <a:rPr lang="en-US" altLang="zh-CN" sz="1200" dirty="0">
                <a:ea typeface="ＭＳ Ｐゴシック" pitchFamily="-112" charset="-128"/>
              </a:rPr>
              <a:t>Independent evaluation (random access)</a:t>
            </a:r>
          </a:p>
          <a:p>
            <a:pPr lvl="1" eaLnBrk="1" hangingPunct="1">
              <a:spcBef>
                <a:spcPts val="200"/>
              </a:spcBef>
              <a:spcAft>
                <a:spcPts val="200"/>
              </a:spcAft>
              <a:buFont typeface="Wingdings" pitchFamily="-112" charset="2"/>
              <a:buChar char="§"/>
              <a:defRPr/>
            </a:pPr>
            <a:r>
              <a:rPr lang="en-US" sz="1200" dirty="0" smtClean="0">
                <a:ea typeface="ＭＳ Ｐゴシック" pitchFamily="-112" charset="-128"/>
              </a:rPr>
              <a:t>Approximated DCIs</a:t>
            </a:r>
          </a:p>
          <a:p>
            <a:pPr lvl="1" eaLnBrk="1" hangingPunct="1">
              <a:spcBef>
                <a:spcPts val="200"/>
              </a:spcBef>
              <a:spcAft>
                <a:spcPts val="200"/>
              </a:spcAft>
              <a:buFont typeface="Wingdings" pitchFamily="-112" charset="2"/>
              <a:buChar char="§"/>
              <a:defRPr/>
            </a:pPr>
            <a:endParaRPr lang="en-US" sz="1200" dirty="0" smtClean="0">
              <a:solidFill>
                <a:schemeClr val="tx1"/>
              </a:solidFill>
              <a:effectLst/>
              <a:ea typeface="ＭＳ Ｐゴシック" pitchFamily="-112" charset="-128"/>
            </a:endParaRPr>
          </a:p>
          <a:p>
            <a:pPr marL="365125" lvl="1" indent="0" eaLnBrk="1" hangingPunct="1">
              <a:spcBef>
                <a:spcPts val="200"/>
              </a:spcBef>
              <a:spcAft>
                <a:spcPts val="200"/>
              </a:spcAft>
              <a:buNone/>
              <a:defRPr/>
            </a:pPr>
            <a:r>
              <a:rPr lang="en-US" sz="800" i="1" kern="1200" dirty="0" smtClean="0">
                <a:latin typeface="Arial" charset="0"/>
                <a:ea typeface="ＭＳ Ｐゴシック" pitchFamily="-112" charset="-128"/>
                <a:cs typeface="ＭＳ Ｐゴシック" charset="0"/>
              </a:rPr>
              <a:t>	</a:t>
            </a:r>
            <a:endParaRPr lang="en-US" sz="800" i="1" kern="1200" dirty="0">
              <a:latin typeface="Arial" charset="0"/>
              <a:ea typeface="ＭＳ Ｐゴシック" pitchFamily="-112" charset="-128"/>
              <a:cs typeface="ＭＳ Ｐゴシック"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9385" y="786527"/>
            <a:ext cx="1295400" cy="119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Related Work: </a:t>
            </a: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DCI </a:t>
            </a:r>
            <a:r>
              <a:rPr lang="en-US" sz="2000" b="1" dirty="0" smtClean="0">
                <a:solidFill>
                  <a:schemeClr val="bg2"/>
                </a:solidFill>
                <a:effectLst>
                  <a:outerShdw blurRad="50800" dist="38100" dir="2700000" algn="tl" rotWithShape="0">
                    <a:schemeClr val="accent4">
                      <a:alpha val="43000"/>
                    </a:schemeClr>
                  </a:outerShdw>
                </a:effectLst>
                <a:latin typeface="Arial Bold" charset="0"/>
              </a:rPr>
              <a:t>Reconstruction</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20483" name="Picture 3" descr="D:\references\filter\paper\ppt\image\previous_bower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6647" y="2590799"/>
            <a:ext cx="1617813" cy="1205491"/>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D:\references\filter\paper\ppt\image\previous_pa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785" y="1015127"/>
            <a:ext cx="1194675" cy="11946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8585" y="1243725"/>
            <a:ext cx="1193215" cy="119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866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9">
                                            <p:txEl>
                                              <p:pRg st="8" end="8"/>
                                            </p:txEl>
                                          </p:spTgt>
                                        </p:tgtEl>
                                        <p:attrNameLst>
                                          <p:attrName>style.visibility</p:attrName>
                                        </p:attrNameLst>
                                      </p:cBhvr>
                                      <p:to>
                                        <p:strVal val="visible"/>
                                      </p:to>
                                    </p:set>
                                    <p:animEffect transition="in" filter="fade">
                                      <p:cBhvr>
                                        <p:cTn id="7" dur="500"/>
                                        <p:tgtEl>
                                          <p:spTgt spid="39939">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939">
                                            <p:txEl>
                                              <p:pRg st="9" end="9"/>
                                            </p:txEl>
                                          </p:spTgt>
                                        </p:tgtEl>
                                        <p:attrNameLst>
                                          <p:attrName>style.visibility</p:attrName>
                                        </p:attrNameLst>
                                      </p:cBhvr>
                                      <p:to>
                                        <p:strVal val="visible"/>
                                      </p:to>
                                    </p:set>
                                    <p:animEffect transition="in" filter="fade">
                                      <p:cBhvr>
                                        <p:cTn id="10" dur="500"/>
                                        <p:tgtEl>
                                          <p:spTgt spid="39939">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939">
                                            <p:txEl>
                                              <p:pRg st="10" end="10"/>
                                            </p:txEl>
                                          </p:spTgt>
                                        </p:tgtEl>
                                        <p:attrNameLst>
                                          <p:attrName>style.visibility</p:attrName>
                                        </p:attrNameLst>
                                      </p:cBhvr>
                                      <p:to>
                                        <p:strVal val="visible"/>
                                      </p:to>
                                    </p:set>
                                    <p:animEffect transition="in" filter="fade">
                                      <p:cBhvr>
                                        <p:cTn id="13" dur="500"/>
                                        <p:tgtEl>
                                          <p:spTgt spid="39939">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0483"/>
                                        </p:tgtEl>
                                        <p:attrNameLst>
                                          <p:attrName>style.visibility</p:attrName>
                                        </p:attrNameLst>
                                      </p:cBhvr>
                                      <p:to>
                                        <p:strVal val="visible"/>
                                      </p:to>
                                    </p:set>
                                    <p:animEffect transition="in" filter="fade">
                                      <p:cBhvr>
                                        <p:cTn id="16"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1520" y="624840"/>
            <a:ext cx="1828800" cy="117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 name="Rectangle 3"/>
          <p:cNvSpPr>
            <a:spLocks noGrp="1" noChangeArrowheads="1"/>
          </p:cNvSpPr>
          <p:nvPr>
            <p:ph type="body" idx="4294967295"/>
          </p:nvPr>
        </p:nvSpPr>
        <p:spPr>
          <a:xfrm>
            <a:off x="279400" y="762000"/>
            <a:ext cx="3759200" cy="3124200"/>
          </a:xfrm>
          <a:prstGeom prst="rect">
            <a:avLst/>
          </a:prstGeom>
        </p:spPr>
        <p:txBody>
          <a:bodyPr/>
          <a:lstStyle/>
          <a:p>
            <a:pPr eaLnBrk="1" hangingPunct="1">
              <a:spcBef>
                <a:spcPts val="200"/>
              </a:spcBef>
              <a:spcAft>
                <a:spcPts val="200"/>
              </a:spcAft>
              <a:buClr>
                <a:schemeClr val="accent6"/>
              </a:buClr>
              <a:buFont typeface="Wingdings" pitchFamily="-112" charset="2"/>
              <a:buChar char="§"/>
              <a:defRPr/>
            </a:pPr>
            <a:r>
              <a:rPr lang="en-US" sz="1600" dirty="0" smtClean="0">
                <a:solidFill>
                  <a:schemeClr val="tx1"/>
                </a:solidFill>
                <a:effectLst/>
                <a:ea typeface="ＭＳ Ｐゴシック" pitchFamily="-112" charset="-128"/>
              </a:rPr>
              <a:t>Green coordinates</a:t>
            </a:r>
          </a:p>
          <a:p>
            <a:pPr lvl="1" eaLnBrk="1" hangingPunct="1">
              <a:spcBef>
                <a:spcPts val="200"/>
              </a:spcBef>
              <a:spcAft>
                <a:spcPts val="200"/>
              </a:spcAft>
              <a:buFont typeface="Wingdings" pitchFamily="-112" charset="2"/>
              <a:buChar char="§"/>
              <a:defRPr/>
            </a:pPr>
            <a:r>
              <a:rPr lang="en-US" sz="1200" dirty="0" smtClean="0">
                <a:ea typeface="ＭＳ Ｐゴシック" pitchFamily="-112" charset="-128"/>
              </a:rPr>
              <a:t>[</a:t>
            </a:r>
            <a:r>
              <a:rPr lang="en-US" sz="1200" dirty="0" err="1" smtClean="0">
                <a:ea typeface="ＭＳ Ｐゴシック" pitchFamily="-112" charset="-128"/>
              </a:rPr>
              <a:t>Lipman</a:t>
            </a:r>
            <a:r>
              <a:rPr lang="en-US" sz="1200" dirty="0" smtClean="0">
                <a:ea typeface="ＭＳ Ｐゴシック" pitchFamily="-112" charset="-128"/>
              </a:rPr>
              <a:t> et al. 08]</a:t>
            </a:r>
          </a:p>
          <a:p>
            <a:pPr lvl="1" eaLnBrk="1" hangingPunct="1">
              <a:spcBef>
                <a:spcPts val="200"/>
              </a:spcBef>
              <a:spcAft>
                <a:spcPts val="200"/>
              </a:spcAft>
              <a:buFont typeface="Wingdings" pitchFamily="-112" charset="2"/>
              <a:buChar char="§"/>
              <a:defRPr/>
            </a:pPr>
            <a:endParaRPr lang="en-US" sz="1200" dirty="0" smtClean="0">
              <a:ea typeface="ＭＳ Ｐゴシック" pitchFamily="-112" charset="-128"/>
            </a:endParaRPr>
          </a:p>
          <a:p>
            <a:pPr lvl="1" eaLnBrk="1" hangingPunct="1">
              <a:spcBef>
                <a:spcPts val="200"/>
              </a:spcBef>
              <a:spcAft>
                <a:spcPts val="200"/>
              </a:spcAft>
              <a:buFont typeface="Wingdings" pitchFamily="-112" charset="2"/>
              <a:buChar char="§"/>
              <a:defRPr/>
            </a:pPr>
            <a:endParaRPr lang="en-US" sz="1200" dirty="0">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r>
              <a:rPr lang="en-US" sz="1600" dirty="0" smtClean="0">
                <a:solidFill>
                  <a:schemeClr val="tx1"/>
                </a:solidFill>
                <a:effectLst/>
                <a:ea typeface="ＭＳ Ｐゴシック" pitchFamily="-112" charset="-128"/>
              </a:rPr>
              <a:t>Quantized Green’s function</a:t>
            </a:r>
          </a:p>
          <a:p>
            <a:pPr lvl="1" eaLnBrk="1" hangingPunct="1">
              <a:spcBef>
                <a:spcPts val="200"/>
              </a:spcBef>
              <a:spcAft>
                <a:spcPts val="200"/>
              </a:spcAft>
              <a:buFont typeface="Wingdings" pitchFamily="-112" charset="2"/>
              <a:buChar char="§"/>
              <a:defRPr/>
            </a:pPr>
            <a:r>
              <a:rPr lang="en-US" sz="1200" dirty="0" smtClean="0">
                <a:ea typeface="ＭＳ Ｐゴシック" pitchFamily="-112" charset="-128"/>
              </a:rPr>
              <a:t>[</a:t>
            </a:r>
            <a:r>
              <a:rPr lang="en-US" sz="1200" dirty="0" err="1" smtClean="0">
                <a:ea typeface="ＭＳ Ｐゴシック" pitchFamily="-112" charset="-128"/>
              </a:rPr>
              <a:t>D’Eon</a:t>
            </a:r>
            <a:r>
              <a:rPr lang="en-US" sz="1200" dirty="0" smtClean="0">
                <a:ea typeface="ＭＳ Ｐゴシック" pitchFamily="-112" charset="-128"/>
              </a:rPr>
              <a:t> and Irving 11]</a:t>
            </a:r>
          </a:p>
          <a:p>
            <a:pPr lvl="1" eaLnBrk="1" hangingPunct="1">
              <a:spcBef>
                <a:spcPts val="200"/>
              </a:spcBef>
              <a:spcAft>
                <a:spcPts val="200"/>
              </a:spcAft>
              <a:buFont typeface="Wingdings" pitchFamily="-112" charset="2"/>
              <a:buChar char="§"/>
              <a:defRPr/>
            </a:pPr>
            <a:endParaRPr lang="en-US" sz="1200" dirty="0" smtClean="0">
              <a:ea typeface="ＭＳ Ｐゴシック" pitchFamily="-112" charset="-128"/>
            </a:endParaRPr>
          </a:p>
          <a:p>
            <a:pPr lvl="1" eaLnBrk="1" hangingPunct="1">
              <a:spcBef>
                <a:spcPts val="200"/>
              </a:spcBef>
              <a:spcAft>
                <a:spcPts val="200"/>
              </a:spcAft>
              <a:buFont typeface="Wingdings" pitchFamily="-112" charset="2"/>
              <a:buChar char="§"/>
              <a:defRPr/>
            </a:pPr>
            <a:endParaRPr lang="en-US" sz="1200" dirty="0">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r>
              <a:rPr lang="en-US" sz="1600" dirty="0" smtClean="0">
                <a:ea typeface="ＭＳ Ｐゴシック" pitchFamily="-112" charset="-128"/>
              </a:rPr>
              <a:t>Convolution </a:t>
            </a:r>
            <a:r>
              <a:rPr lang="en-US" altLang="zh-CN" sz="1600" dirty="0" smtClean="0"/>
              <a:t>pyramids</a:t>
            </a:r>
          </a:p>
          <a:p>
            <a:pPr lvl="1" eaLnBrk="1" hangingPunct="1">
              <a:spcBef>
                <a:spcPts val="200"/>
              </a:spcBef>
              <a:spcAft>
                <a:spcPts val="200"/>
              </a:spcAft>
              <a:buFont typeface="Wingdings" pitchFamily="-112" charset="2"/>
              <a:buChar char="§"/>
              <a:defRPr/>
            </a:pPr>
            <a:r>
              <a:rPr lang="en-US" sz="1200" dirty="0" smtClean="0">
                <a:solidFill>
                  <a:schemeClr val="tx1"/>
                </a:solidFill>
                <a:effectLst/>
                <a:ea typeface="ＭＳ Ｐゴシック" pitchFamily="-112" charset="-128"/>
              </a:rPr>
              <a:t>[</a:t>
            </a:r>
            <a:r>
              <a:rPr lang="en-US" sz="1200" dirty="0" err="1" smtClean="0">
                <a:solidFill>
                  <a:schemeClr val="tx1"/>
                </a:solidFill>
                <a:effectLst/>
                <a:ea typeface="ＭＳ Ｐゴシック" pitchFamily="-112" charset="-128"/>
              </a:rPr>
              <a:t>Farbman</a:t>
            </a:r>
            <a:r>
              <a:rPr lang="en-US" sz="1200" dirty="0" smtClean="0">
                <a:solidFill>
                  <a:schemeClr val="tx1"/>
                </a:solidFill>
                <a:effectLst/>
                <a:ea typeface="ＭＳ Ｐゴシック" pitchFamily="-112" charset="-128"/>
              </a:rPr>
              <a:t> et al. 11]</a:t>
            </a:r>
          </a:p>
          <a:p>
            <a:pPr eaLnBrk="1" hangingPunct="1">
              <a:spcBef>
                <a:spcPts val="200"/>
              </a:spcBef>
              <a:spcAft>
                <a:spcPts val="200"/>
              </a:spcAft>
              <a:buClr>
                <a:schemeClr val="accent6"/>
              </a:buClr>
              <a:buFont typeface="Wingdings" pitchFamily="-112" charset="2"/>
              <a:buChar char="§"/>
              <a:defRPr/>
            </a:pPr>
            <a:endParaRPr lang="en-US" sz="1600" dirty="0">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endParaRPr lang="en-US" sz="1400" dirty="0" smtClean="0">
              <a:ea typeface="ＭＳ Ｐゴシック" pitchFamily="-112" charset="-128"/>
            </a:endParaRPr>
          </a:p>
          <a:p>
            <a:pPr marL="365125" lvl="1" indent="0" eaLnBrk="1" hangingPunct="1">
              <a:spcBef>
                <a:spcPts val="200"/>
              </a:spcBef>
              <a:spcAft>
                <a:spcPts val="200"/>
              </a:spcAft>
              <a:buNone/>
              <a:defRPr/>
            </a:pPr>
            <a:endParaRPr lang="en-US" sz="1200" dirty="0" smtClean="0">
              <a:solidFill>
                <a:schemeClr val="tx1"/>
              </a:solidFill>
              <a:effectLst/>
              <a:ea typeface="ＭＳ Ｐゴシック" pitchFamily="-112" charset="-128"/>
            </a:endParaRPr>
          </a:p>
          <a:p>
            <a:pPr marL="365125" lvl="1" indent="0" eaLnBrk="1" hangingPunct="1">
              <a:spcBef>
                <a:spcPts val="200"/>
              </a:spcBef>
              <a:spcAft>
                <a:spcPts val="200"/>
              </a:spcAft>
              <a:buNone/>
              <a:defRPr/>
            </a:pPr>
            <a:r>
              <a:rPr lang="en-US" sz="800" i="1" kern="1200" dirty="0" smtClean="0">
                <a:latin typeface="Arial" charset="0"/>
                <a:ea typeface="ＭＳ Ｐゴシック" pitchFamily="-112" charset="-128"/>
                <a:cs typeface="ＭＳ Ｐゴシック" charset="0"/>
              </a:rPr>
              <a:t>	</a:t>
            </a:r>
            <a:endParaRPr lang="en-US" sz="800" i="1" kern="1200" dirty="0">
              <a:latin typeface="Arial" charset="0"/>
              <a:ea typeface="ＭＳ Ｐゴシック" pitchFamily="-112" charset="-128"/>
              <a:cs typeface="ＭＳ Ｐゴシック" charset="0"/>
            </a:endParaRPr>
          </a:p>
        </p:txBody>
      </p:sp>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Related Work: </a:t>
            </a:r>
            <a:r>
              <a:rPr lang="en-US" sz="2000" b="1" dirty="0" smtClean="0">
                <a:solidFill>
                  <a:schemeClr val="bg2"/>
                </a:solidFill>
                <a:effectLst>
                  <a:outerShdw blurRad="50800" dist="38100" dir="2700000" algn="tl" rotWithShape="0">
                    <a:schemeClr val="accent4">
                      <a:alpha val="43000"/>
                    </a:schemeClr>
                  </a:outerShdw>
                </a:effectLst>
                <a:latin typeface="Arial Bold" charset="0"/>
              </a:rPr>
              <a:t>Green’s Function</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205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520" y="1879200"/>
            <a:ext cx="1828800" cy="989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1040" y="2971800"/>
            <a:ext cx="1889760" cy="95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9040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Zephyr</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2" name="zephy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 y="609600"/>
            <a:ext cx="6120000" cy="3444743"/>
          </a:xfrm>
          <a:prstGeom prst="rect">
            <a:avLst/>
          </a:prstGeom>
        </p:spPr>
      </p:pic>
    </p:spTree>
    <p:extLst>
      <p:ext uri="{BB962C8B-B14F-4D97-AF65-F5344CB8AC3E}">
        <p14:creationId xmlns:p14="http://schemas.microsoft.com/office/powerpoint/2010/main" val="302227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smtClean="0">
                <a:ea typeface="ＭＳ Ｐゴシック" pitchFamily="-112" charset="-128"/>
              </a:rPr>
              <a:t>Green’s </a:t>
            </a:r>
            <a:r>
              <a:rPr lang="en-US" altLang="zh-CN" sz="1600" dirty="0">
                <a:ea typeface="ＭＳ Ｐゴシック" pitchFamily="-112" charset="-128"/>
              </a:rPr>
              <a:t>function based kernels along each </a:t>
            </a:r>
            <a:r>
              <a:rPr lang="en-US" altLang="zh-CN" sz="1600" dirty="0" smtClean="0">
                <a:ea typeface="ＭＳ Ｐゴシック" pitchFamily="-112" charset="-128"/>
              </a:rPr>
              <a:t>control curve (compact)</a:t>
            </a:r>
          </a:p>
          <a:p>
            <a:pPr lvl="1" eaLnBrk="1" hangingPunct="1">
              <a:spcBef>
                <a:spcPts val="200"/>
              </a:spcBef>
              <a:spcAft>
                <a:spcPts val="200"/>
              </a:spcAft>
              <a:buFont typeface="Wingdings" pitchFamily="-112" charset="2"/>
              <a:buChar char="§"/>
              <a:defRPr/>
            </a:pPr>
            <a:endParaRPr lang="en-US" altLang="zh-CN" sz="1400" dirty="0" smtClean="0">
              <a:ea typeface="ＭＳ Ｐゴシック" pitchFamily="-112" charset="-128"/>
            </a:endParaRPr>
          </a:p>
          <a:p>
            <a:pPr lvl="1" eaLnBrk="1" hangingPunct="1">
              <a:spcBef>
                <a:spcPts val="200"/>
              </a:spcBef>
              <a:spcAft>
                <a:spcPts val="200"/>
              </a:spcAft>
              <a:buFont typeface="Wingdings" pitchFamily="-112" charset="2"/>
              <a:buChar char="§"/>
              <a:defRPr/>
            </a:pPr>
            <a:r>
              <a:rPr lang="en-US" altLang="zh-CN" sz="1400" dirty="0" smtClean="0">
                <a:ea typeface="ＭＳ Ｐゴシック" pitchFamily="-112" charset="-128"/>
              </a:rPr>
              <a:t>Directly compute value at any position from the control curves (random access &amp; sharp boundary)</a:t>
            </a:r>
          </a:p>
          <a:p>
            <a:pPr lvl="1" eaLnBrk="1" hangingPunct="1">
              <a:spcBef>
                <a:spcPts val="200"/>
              </a:spcBef>
              <a:spcAft>
                <a:spcPts val="200"/>
              </a:spcAft>
              <a:buFont typeface="Wingdings" pitchFamily="-112" charset="2"/>
              <a:buChar char="§"/>
              <a:defRPr/>
            </a:pPr>
            <a:endParaRPr lang="en-US" altLang="zh-CN" sz="1200" dirty="0" smtClean="0">
              <a:ea typeface="ＭＳ Ｐゴシック" pitchFamily="-112" charset="-128"/>
            </a:endParaRPr>
          </a:p>
          <a:p>
            <a:pPr lvl="1" eaLnBrk="1" hangingPunct="1">
              <a:spcBef>
                <a:spcPts val="200"/>
              </a:spcBef>
              <a:spcAft>
                <a:spcPts val="200"/>
              </a:spcAft>
              <a:buFont typeface="Wingdings" pitchFamily="-112" charset="2"/>
              <a:buChar char="§"/>
              <a:defRPr/>
            </a:pPr>
            <a:r>
              <a:rPr lang="en-US" altLang="zh-CN" sz="1400" dirty="0" smtClean="0">
                <a:ea typeface="ＭＳ Ｐゴシック" pitchFamily="-112" charset="-128"/>
              </a:rPr>
              <a:t>Closed-form solution for integral over a rectangular region (anti-aliasing)</a:t>
            </a:r>
          </a:p>
          <a:p>
            <a:pPr lvl="1" eaLnBrk="1" hangingPunct="1">
              <a:spcBef>
                <a:spcPts val="200"/>
              </a:spcBef>
              <a:spcAft>
                <a:spcPts val="200"/>
              </a:spcAft>
              <a:buFont typeface="Wingdings" pitchFamily="-112" charset="2"/>
              <a:buChar char="§"/>
              <a:defRPr/>
            </a:pPr>
            <a:endParaRPr lang="en-US" altLang="zh-CN" sz="1200" dirty="0" smtClean="0">
              <a:ea typeface="ＭＳ Ｐゴシック" pitchFamily="-112" charset="-128"/>
            </a:endParaRPr>
          </a:p>
        </p:txBody>
      </p:sp>
      <p:sp>
        <p:nvSpPr>
          <p:cNvPr id="4"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fr-FR" sz="2000" b="1" dirty="0">
                <a:solidFill>
                  <a:schemeClr val="bg2"/>
                </a:solidFill>
                <a:effectLst>
                  <a:outerShdw blurRad="50800" dist="38100" dir="2700000" algn="tl" rotWithShape="0">
                    <a:schemeClr val="accent4">
                      <a:alpha val="43000"/>
                    </a:schemeClr>
                  </a:outerShdw>
                </a:effectLst>
                <a:latin typeface="Arial Bold" charset="0"/>
              </a:rPr>
              <a:t>An </a:t>
            </a:r>
            <a:r>
              <a:rPr lang="fr-FR" sz="2000" b="1" dirty="0" smtClean="0">
                <a:solidFill>
                  <a:schemeClr val="bg2"/>
                </a:solidFill>
                <a:effectLst>
                  <a:outerShdw blurRad="50800" dist="38100" dir="2700000" algn="tl" rotWithShape="0">
                    <a:schemeClr val="accent4">
                      <a:alpha val="43000"/>
                    </a:schemeClr>
                  </a:outerShdw>
                </a:effectLst>
                <a:latin typeface="Arial Bold" charset="0"/>
              </a:rPr>
              <a:t>Explicit Diffusion </a:t>
            </a:r>
            <a:r>
              <a:rPr lang="fr-FR" sz="2000" b="1" dirty="0" err="1" smtClean="0">
                <a:solidFill>
                  <a:schemeClr val="bg2"/>
                </a:solidFill>
                <a:effectLst>
                  <a:outerShdw blurRad="50800" dist="38100" dir="2700000" algn="tl" rotWithShape="0">
                    <a:schemeClr val="accent4">
                      <a:alpha val="43000"/>
                    </a:schemeClr>
                  </a:outerShdw>
                </a:effectLst>
                <a:latin typeface="Arial Bold" charset="0"/>
              </a:rPr>
              <a:t>Curve</a:t>
            </a:r>
            <a:r>
              <a:rPr lang="fr-FR" sz="2000" b="1" dirty="0" smtClean="0">
                <a:solidFill>
                  <a:schemeClr val="bg2"/>
                </a:solidFill>
                <a:effectLst>
                  <a:outerShdw blurRad="50800" dist="38100" dir="2700000" algn="tl" rotWithShape="0">
                    <a:schemeClr val="accent4">
                      <a:alpha val="43000"/>
                    </a:schemeClr>
                  </a:outerShdw>
                </a:effectLst>
                <a:latin typeface="Arial Bold" charset="0"/>
              </a:rPr>
              <a:t> Texture </a:t>
            </a:r>
            <a:r>
              <a:rPr lang="fr-FR" sz="2000" b="1" dirty="0" err="1" smtClean="0">
                <a:solidFill>
                  <a:schemeClr val="bg2"/>
                </a:solidFill>
                <a:effectLst>
                  <a:outerShdw blurRad="50800" dist="38100" dir="2700000" algn="tl" rotWithShape="0">
                    <a:schemeClr val="accent4">
                      <a:alpha val="43000"/>
                    </a:schemeClr>
                  </a:outerShdw>
                </a:effectLst>
                <a:latin typeface="Arial Bold" charset="0"/>
              </a:rPr>
              <a:t>Representation</a:t>
            </a:r>
            <a:endParaRPr lang="fr-FR" sz="2000" b="1" dirty="0">
              <a:solidFill>
                <a:schemeClr val="bg2"/>
              </a:solidFill>
              <a:effectLst>
                <a:outerShdw blurRad="50800" dist="38100" dir="2700000" algn="tl" rotWithShape="0">
                  <a:schemeClr val="accent4">
                    <a:alpha val="43000"/>
                  </a:schemeClr>
                </a:outerShdw>
              </a:effectLst>
              <a:latin typeface="Arial Bold" charset="0"/>
            </a:endParaRPr>
          </a:p>
        </p:txBody>
      </p:sp>
    </p:spTree>
    <p:extLst>
      <p:ext uri="{BB962C8B-B14F-4D97-AF65-F5344CB8AC3E}">
        <p14:creationId xmlns:p14="http://schemas.microsoft.com/office/powerpoint/2010/main" val="2170079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Green’s function</a:t>
            </a:r>
            <a:endParaRPr lang="en-US" altLang="zh-CN" sz="2000" b="1" dirty="0">
              <a:solidFill>
                <a:schemeClr val="bg2"/>
              </a:solidFill>
              <a:effectLst>
                <a:outerShdw blurRad="50800" dist="38100" dir="2700000" algn="tl" rotWithShape="0">
                  <a:schemeClr val="accent4">
                    <a:alpha val="43000"/>
                  </a:schemeClr>
                </a:outerShdw>
              </a:effectLst>
              <a:latin typeface="Arial Bold" charset="0"/>
            </a:endParaRPr>
          </a:p>
        </p:txBody>
      </p:sp>
      <p:grpSp>
        <p:nvGrpSpPr>
          <p:cNvPr id="5" name="Group 4"/>
          <p:cNvGrpSpPr/>
          <p:nvPr/>
        </p:nvGrpSpPr>
        <p:grpSpPr>
          <a:xfrm>
            <a:off x="2407171" y="1032600"/>
            <a:ext cx="2810694" cy="720000"/>
            <a:chOff x="2407171" y="1032600"/>
            <a:chExt cx="2810694" cy="72000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7171" y="1032600"/>
              <a:ext cx="219130"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5187" y="1086600"/>
              <a:ext cx="702186" cy="134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5187" y="1475401"/>
              <a:ext cx="2562678" cy="170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 name="Group 6"/>
          <p:cNvGrpSpPr/>
          <p:nvPr/>
        </p:nvGrpSpPr>
        <p:grpSpPr>
          <a:xfrm>
            <a:off x="2407618" y="2191644"/>
            <a:ext cx="4147195" cy="1770756"/>
            <a:chOff x="2407618" y="2191644"/>
            <a:chExt cx="4147195" cy="1770756"/>
          </a:xfrm>
        </p:grpSpPr>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6800" y="2191644"/>
              <a:ext cx="3898013" cy="448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7618" y="2257864"/>
              <a:ext cx="203278" cy="170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2"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5571" y="2766610"/>
            <a:ext cx="1981201" cy="312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右箭头 4"/>
          <p:cNvSpPr/>
          <p:nvPr/>
        </p:nvSpPr>
        <p:spPr>
          <a:xfrm>
            <a:off x="3888649" y="3796565"/>
            <a:ext cx="282972" cy="45719"/>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06350" y="3737520"/>
            <a:ext cx="1005616" cy="168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Rounded Rectangle 59"/>
          <p:cNvSpPr/>
          <p:nvPr/>
        </p:nvSpPr>
        <p:spPr>
          <a:xfrm>
            <a:off x="5496675" y="2266188"/>
            <a:ext cx="720904" cy="18975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FFFF"/>
              </a:solidFill>
              <a:ea typeface="宋体" pitchFamily="2" charset="-122"/>
            </a:endParaRPr>
          </a:p>
        </p:txBody>
      </p:sp>
      <p:sp>
        <p:nvSpPr>
          <p:cNvPr id="61" name="Rounded Rectangle 60"/>
          <p:cNvSpPr/>
          <p:nvPr/>
        </p:nvSpPr>
        <p:spPr>
          <a:xfrm>
            <a:off x="4911903" y="2266188"/>
            <a:ext cx="574498" cy="19121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FFFF"/>
              </a:solidFill>
              <a:ea typeface="宋体" pitchFamily="2" charset="-122"/>
            </a:endParaRPr>
          </a:p>
        </p:txBody>
      </p:sp>
      <p:sp>
        <p:nvSpPr>
          <p:cNvPr id="62" name="Rounded Rectangle 61"/>
          <p:cNvSpPr/>
          <p:nvPr/>
        </p:nvSpPr>
        <p:spPr>
          <a:xfrm>
            <a:off x="4114800" y="2268360"/>
            <a:ext cx="609600" cy="19121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FFFFFF"/>
              </a:solidFill>
              <a:ea typeface="宋体" pitchFamily="2" charset="-122"/>
            </a:endParaRPr>
          </a:p>
        </p:txBody>
      </p:sp>
      <p:sp>
        <p:nvSpPr>
          <p:cNvPr id="63" name="Rounded Rectangle 62"/>
          <p:cNvSpPr/>
          <p:nvPr/>
        </p:nvSpPr>
        <p:spPr>
          <a:xfrm>
            <a:off x="3605831" y="2267388"/>
            <a:ext cx="498695" cy="1908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FFFF"/>
              </a:solidFill>
              <a:ea typeface="宋体" pitchFamily="2" charset="-122"/>
            </a:endParaRPr>
          </a:p>
        </p:txBody>
      </p:sp>
      <p:pic>
        <p:nvPicPr>
          <p:cNvPr id="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55187" y="3282423"/>
            <a:ext cx="1890935" cy="172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2656800" y="3637967"/>
            <a:ext cx="1116060" cy="442152"/>
            <a:chOff x="2656800" y="3637967"/>
            <a:chExt cx="1116060" cy="442152"/>
          </a:xfrm>
        </p:grpSpPr>
        <p:pic>
          <p:nvPicPr>
            <p:cNvPr id="4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46500" y="3778943"/>
              <a:ext cx="82286" cy="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56800" y="3637968"/>
              <a:ext cx="458915" cy="442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46889" y="3637967"/>
              <a:ext cx="525971" cy="442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69" name="Straight Arrow Connector 68"/>
          <p:cNvCxnSpPr>
            <a:endCxn id="67" idx="0"/>
          </p:cNvCxnSpPr>
          <p:nvPr/>
        </p:nvCxnSpPr>
        <p:spPr>
          <a:xfrm>
            <a:off x="1105942" y="2814955"/>
            <a:ext cx="279810" cy="544494"/>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endCxn id="67" idx="1"/>
          </p:cNvCxnSpPr>
          <p:nvPr/>
        </p:nvCxnSpPr>
        <p:spPr>
          <a:xfrm>
            <a:off x="1094508" y="2836579"/>
            <a:ext cx="272152" cy="53077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3" name="Rectangle 72"/>
              <p:cNvSpPr/>
              <p:nvPr/>
            </p:nvSpPr>
            <p:spPr>
              <a:xfrm>
                <a:off x="1199236" y="2790283"/>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73" name="Rectangle 72"/>
              <p:cNvSpPr>
                <a:spLocks noRot="1" noChangeAspect="1" noMove="1" noResize="1" noEditPoints="1" noAdjustHandles="1" noChangeArrowheads="1" noChangeShapeType="1" noTextEdit="1"/>
              </p:cNvSpPr>
              <p:nvPr/>
            </p:nvSpPr>
            <p:spPr>
              <a:xfrm>
                <a:off x="1199236" y="2790283"/>
                <a:ext cx="590758" cy="246221"/>
              </a:xfrm>
              <a:prstGeom prst="rect">
                <a:avLst/>
              </a:prstGeom>
              <a:blipFill rotWithShape="1">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4" name="Rectangle 73"/>
              <p:cNvSpPr/>
              <p:nvPr/>
            </p:nvSpPr>
            <p:spPr>
              <a:xfrm>
                <a:off x="722984" y="2612747"/>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74" name="Rectangle 73"/>
              <p:cNvSpPr>
                <a:spLocks noRot="1" noChangeAspect="1" noMove="1" noResize="1" noEditPoints="1" noAdjustHandles="1" noChangeArrowheads="1" noChangeShapeType="1" noTextEdit="1"/>
              </p:cNvSpPr>
              <p:nvPr/>
            </p:nvSpPr>
            <p:spPr>
              <a:xfrm>
                <a:off x="722984" y="2612747"/>
                <a:ext cx="437648" cy="246221"/>
              </a:xfrm>
              <a:prstGeom prst="rect">
                <a:avLst/>
              </a:prstGeom>
              <a:blipFill rotWithShape="1">
                <a:blip r:embed="rId15"/>
                <a:stretch>
                  <a:fillRect l="-42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5" name="Rectangle 74"/>
              <p:cNvSpPr/>
              <p:nvPr/>
            </p:nvSpPr>
            <p:spPr>
              <a:xfrm>
                <a:off x="694411" y="2745382"/>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75" name="Rectangle 74"/>
              <p:cNvSpPr>
                <a:spLocks noRot="1" noChangeAspect="1" noMove="1" noResize="1" noEditPoints="1" noAdjustHandles="1" noChangeArrowheads="1" noChangeShapeType="1" noTextEdit="1"/>
              </p:cNvSpPr>
              <p:nvPr/>
            </p:nvSpPr>
            <p:spPr>
              <a:xfrm>
                <a:off x="694411" y="2745382"/>
                <a:ext cx="437648" cy="246221"/>
              </a:xfrm>
              <a:prstGeom prst="rect">
                <a:avLst/>
              </a:prstGeom>
              <a:blipFill rotWithShape="1">
                <a:blip r:embed="rId16"/>
                <a:stretch>
                  <a:fillRect l="-8333" r="-4167" b="-48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6" name="Rectangle 75"/>
              <p:cNvSpPr/>
              <p:nvPr/>
            </p:nvSpPr>
            <p:spPr>
              <a:xfrm>
                <a:off x="1224388" y="2925194"/>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76" name="Rectangle 75"/>
              <p:cNvSpPr>
                <a:spLocks noRot="1" noChangeAspect="1" noMove="1" noResize="1" noEditPoints="1" noAdjustHandles="1" noChangeArrowheads="1" noChangeShapeType="1" noTextEdit="1"/>
              </p:cNvSpPr>
              <p:nvPr/>
            </p:nvSpPr>
            <p:spPr>
              <a:xfrm>
                <a:off x="1224388" y="2925194"/>
                <a:ext cx="590758" cy="246221"/>
              </a:xfrm>
              <a:prstGeom prst="rect">
                <a:avLst/>
              </a:prstGeom>
              <a:blipFill rotWithShape="1">
                <a:blip r:embed="rId17"/>
                <a:stretch>
                  <a:fillRect l="-1031" b="-7500"/>
                </a:stretch>
              </a:blipFill>
            </p:spPr>
            <p:txBody>
              <a:bodyPr/>
              <a:lstStyle/>
              <a:p>
                <a:r>
                  <a:rPr lang="zh-CN" altLang="en-US">
                    <a:noFill/>
                  </a:rPr>
                  <a:t> </a:t>
                </a:r>
              </a:p>
            </p:txBody>
          </p:sp>
        </mc:Fallback>
      </mc:AlternateContent>
      <p:grpSp>
        <p:nvGrpSpPr>
          <p:cNvPr id="6" name="Group 5"/>
          <p:cNvGrpSpPr/>
          <p:nvPr/>
        </p:nvGrpSpPr>
        <p:grpSpPr>
          <a:xfrm>
            <a:off x="577544" y="2485483"/>
            <a:ext cx="1118040" cy="1132908"/>
            <a:chOff x="577544" y="2485483"/>
            <a:chExt cx="1118040" cy="1132908"/>
          </a:xfrm>
        </p:grpSpPr>
        <p:sp>
          <p:nvSpPr>
            <p:cNvPr id="44" name="Freeform 43"/>
            <p:cNvSpPr/>
            <p:nvPr/>
          </p:nvSpPr>
          <p:spPr>
            <a:xfrm>
              <a:off x="734725" y="2627180"/>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42" name="Rectangle 41"/>
            <p:cNvSpPr/>
            <p:nvPr/>
          </p:nvSpPr>
          <p:spPr>
            <a:xfrm>
              <a:off x="605511" y="2485483"/>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67" name="Oval 66"/>
            <p:cNvSpPr/>
            <p:nvPr/>
          </p:nvSpPr>
          <p:spPr>
            <a:xfrm>
              <a:off x="1358752" y="3359449"/>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68" name="Rectangle 67"/>
                <p:cNvSpPr/>
                <p:nvPr/>
              </p:nvSpPr>
              <p:spPr>
                <a:xfrm>
                  <a:off x="1190446" y="3356781"/>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68" name="Rectangle 67"/>
                <p:cNvSpPr>
                  <a:spLocks noRot="1" noChangeAspect="1" noMove="1" noResize="1" noEditPoints="1" noAdjustHandles="1" noChangeArrowheads="1" noChangeShapeType="1" noTextEdit="1"/>
                </p:cNvSpPr>
                <p:nvPr/>
              </p:nvSpPr>
              <p:spPr>
                <a:xfrm>
                  <a:off x="1190446" y="3356781"/>
                  <a:ext cx="505138" cy="261610"/>
                </a:xfrm>
                <a:prstGeom prst="rect">
                  <a:avLst/>
                </a:prstGeom>
                <a:blipFill rotWithShape="1">
                  <a:blip r:embed="rId18"/>
                  <a:stretch>
                    <a:fillRect b="-23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Rectangle 76"/>
                <p:cNvSpPr/>
                <p:nvPr/>
              </p:nvSpPr>
              <p:spPr>
                <a:xfrm>
                  <a:off x="1362748" y="2516584"/>
                  <a:ext cx="237010" cy="2308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𝐁</m:t>
                        </m:r>
                      </m:oMath>
                    </m:oMathPara>
                  </a14:m>
                  <a:endParaRPr lang="zh-CN" altLang="en-US" sz="1050" b="1" dirty="0"/>
                </a:p>
              </p:txBody>
            </p:sp>
          </mc:Choice>
          <mc:Fallback xmlns="">
            <p:sp>
              <p:nvSpPr>
                <p:cNvPr id="77" name="Rectangle 76"/>
                <p:cNvSpPr>
                  <a:spLocks noRot="1" noChangeAspect="1" noMove="1" noResize="1" noEditPoints="1" noAdjustHandles="1" noChangeArrowheads="1" noChangeShapeType="1" noTextEdit="1"/>
                </p:cNvSpPr>
                <p:nvPr/>
              </p:nvSpPr>
              <p:spPr>
                <a:xfrm>
                  <a:off x="1362748" y="2516584"/>
                  <a:ext cx="237010" cy="230832"/>
                </a:xfrm>
                <a:prstGeom prst="rect">
                  <a:avLst/>
                </a:prstGeom>
                <a:blipFill rotWithShape="1">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8" name="Rectangle 77"/>
                <p:cNvSpPr/>
                <p:nvPr/>
              </p:nvSpPr>
              <p:spPr>
                <a:xfrm>
                  <a:off x="577544" y="2494310"/>
                  <a:ext cx="300082" cy="2308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𝐃</m:t>
                        </m:r>
                      </m:oMath>
                    </m:oMathPara>
                  </a14:m>
                  <a:endParaRPr lang="zh-CN" altLang="en-US" sz="1050" b="1" dirty="0"/>
                </a:p>
              </p:txBody>
            </p:sp>
          </mc:Choice>
          <mc:Fallback xmlns="">
            <p:sp>
              <p:nvSpPr>
                <p:cNvPr id="78" name="Rectangle 77"/>
                <p:cNvSpPr>
                  <a:spLocks noRot="1" noChangeAspect="1" noMove="1" noResize="1" noEditPoints="1" noAdjustHandles="1" noChangeArrowheads="1" noChangeShapeType="1" noTextEdit="1"/>
                </p:cNvSpPr>
                <p:nvPr/>
              </p:nvSpPr>
              <p:spPr>
                <a:xfrm>
                  <a:off x="577544" y="2494310"/>
                  <a:ext cx="300082" cy="230832"/>
                </a:xfrm>
                <a:prstGeom prst="rect">
                  <a:avLst/>
                </a:prstGeom>
                <a:blipFill rotWithShape="1">
                  <a:blip r:embed="rId20"/>
                  <a:stretch>
                    <a:fillRect/>
                  </a:stretch>
                </a:blipFill>
              </p:spPr>
              <p:txBody>
                <a:bodyPr/>
                <a:lstStyle/>
                <a:p>
                  <a:r>
                    <a:rPr lang="zh-CN" altLang="en-US">
                      <a:noFill/>
                    </a:rPr>
                    <a:t> </a:t>
                  </a:r>
                </a:p>
              </p:txBody>
            </p:sp>
          </mc:Fallback>
        </mc:AlternateContent>
      </p:grpSp>
      <p:grpSp>
        <p:nvGrpSpPr>
          <p:cNvPr id="4" name="Group 3"/>
          <p:cNvGrpSpPr/>
          <p:nvPr/>
        </p:nvGrpSpPr>
        <p:grpSpPr>
          <a:xfrm>
            <a:off x="514344" y="846941"/>
            <a:ext cx="1175930" cy="1132908"/>
            <a:chOff x="514344" y="846941"/>
            <a:chExt cx="1175930" cy="1132908"/>
          </a:xfrm>
        </p:grpSpPr>
        <p:sp>
          <p:nvSpPr>
            <p:cNvPr id="79" name="Rectangle 78"/>
            <p:cNvSpPr/>
            <p:nvPr/>
          </p:nvSpPr>
          <p:spPr>
            <a:xfrm>
              <a:off x="600201" y="846941"/>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80" name="Freeform 79"/>
            <p:cNvSpPr/>
            <p:nvPr/>
          </p:nvSpPr>
          <p:spPr>
            <a:xfrm>
              <a:off x="734177" y="995781"/>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1" name="Oval 80"/>
            <p:cNvSpPr/>
            <p:nvPr/>
          </p:nvSpPr>
          <p:spPr>
            <a:xfrm>
              <a:off x="1353442" y="1720907"/>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2" name="Rectangle 81"/>
                <p:cNvSpPr/>
                <p:nvPr/>
              </p:nvSpPr>
              <p:spPr>
                <a:xfrm>
                  <a:off x="1185136" y="1718239"/>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82" name="Rectangle 81"/>
                <p:cNvSpPr>
                  <a:spLocks noRot="1" noChangeAspect="1" noMove="1" noResize="1" noEditPoints="1" noAdjustHandles="1" noChangeArrowheads="1" noChangeShapeType="1" noTextEdit="1"/>
                </p:cNvSpPr>
                <p:nvPr/>
              </p:nvSpPr>
              <p:spPr>
                <a:xfrm>
                  <a:off x="1185136" y="1718239"/>
                  <a:ext cx="505138" cy="261610"/>
                </a:xfrm>
                <a:prstGeom prst="rect">
                  <a:avLst/>
                </a:prstGeom>
                <a:blipFill rotWithShape="1">
                  <a:blip r:embed="rId18"/>
                  <a:stretch>
                    <a:fillRect b="-23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Rectangle 90"/>
                <p:cNvSpPr/>
                <p:nvPr/>
              </p:nvSpPr>
              <p:spPr>
                <a:xfrm>
                  <a:off x="1357438" y="878042"/>
                  <a:ext cx="237010" cy="2308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𝐁</m:t>
                        </m:r>
                      </m:oMath>
                    </m:oMathPara>
                  </a14:m>
                  <a:endParaRPr lang="zh-CN" altLang="en-US" sz="1050" b="1" dirty="0"/>
                </a:p>
              </p:txBody>
            </p:sp>
          </mc:Choice>
          <mc:Fallback xmlns="">
            <p:sp>
              <p:nvSpPr>
                <p:cNvPr id="91" name="Rectangle 90"/>
                <p:cNvSpPr>
                  <a:spLocks noRot="1" noChangeAspect="1" noMove="1" noResize="1" noEditPoints="1" noAdjustHandles="1" noChangeArrowheads="1" noChangeShapeType="1" noTextEdit="1"/>
                </p:cNvSpPr>
                <p:nvPr/>
              </p:nvSpPr>
              <p:spPr>
                <a:xfrm>
                  <a:off x="1357438" y="878042"/>
                  <a:ext cx="237010" cy="230832"/>
                </a:xfrm>
                <a:prstGeom prst="rect">
                  <a:avLst/>
                </a:prstGeom>
                <a:blipFill rotWithShape="1">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2" name="Rectangle 91"/>
                <p:cNvSpPr/>
                <p:nvPr/>
              </p:nvSpPr>
              <p:spPr>
                <a:xfrm>
                  <a:off x="572234" y="855768"/>
                  <a:ext cx="300082" cy="2308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𝐃</m:t>
                        </m:r>
                      </m:oMath>
                    </m:oMathPara>
                  </a14:m>
                  <a:endParaRPr lang="zh-CN" altLang="en-US" sz="1050" b="1" dirty="0"/>
                </a:p>
              </p:txBody>
            </p:sp>
          </mc:Choice>
          <mc:Fallback xmlns="">
            <p:sp>
              <p:nvSpPr>
                <p:cNvPr id="92" name="Rectangle 91"/>
                <p:cNvSpPr>
                  <a:spLocks noRot="1" noChangeAspect="1" noMove="1" noResize="1" noEditPoints="1" noAdjustHandles="1" noChangeArrowheads="1" noChangeShapeType="1" noTextEdit="1"/>
                </p:cNvSpPr>
                <p:nvPr/>
              </p:nvSpPr>
              <p:spPr>
                <a:xfrm>
                  <a:off x="572234" y="855768"/>
                  <a:ext cx="300082" cy="230832"/>
                </a:xfrm>
                <a:prstGeom prst="rect">
                  <a:avLst/>
                </a:prstGeom>
                <a:blipFill rotWithShape="1">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Rectangle 92"/>
                <p:cNvSpPr/>
                <p:nvPr/>
              </p:nvSpPr>
              <p:spPr>
                <a:xfrm>
                  <a:off x="514344" y="1371600"/>
                  <a:ext cx="541109" cy="2462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000" i="1" smtClean="0">
                                <a:solidFill>
                                  <a:srgbClr val="0000FF"/>
                                </a:solidFill>
                                <a:latin typeface="Cambria Math"/>
                                <a:ea typeface="ＭＳ Ｐゴシック" pitchFamily="-112" charset="-128"/>
                              </a:rPr>
                            </m:ctrlPr>
                          </m:sSubPr>
                          <m:e>
                            <m:r>
                              <a:rPr lang="en-US" altLang="zh-CN" sz="1000" b="0" i="1" smtClean="0">
                                <a:solidFill>
                                  <a:srgbClr val="0000FF"/>
                                </a:solidFill>
                                <a:latin typeface="Cambria Math"/>
                                <a:ea typeface="ＭＳ Ｐゴシック" pitchFamily="-112" charset="-128"/>
                              </a:rPr>
                              <m:t>𝐶</m:t>
                            </m:r>
                          </m:e>
                          <m:sub>
                            <m:r>
                              <a:rPr lang="en-US" altLang="zh-CN" sz="1000" b="0" i="1" smtClean="0">
                                <a:solidFill>
                                  <a:srgbClr val="0000FF"/>
                                </a:solidFill>
                                <a:latin typeface="Cambria Math"/>
                                <a:ea typeface="ＭＳ Ｐゴシック" pitchFamily="-112" charset="-128"/>
                              </a:rPr>
                              <m:t>𝑙</m:t>
                            </m:r>
                          </m:sub>
                        </m:sSub>
                        <m:r>
                          <a:rPr lang="en-US" altLang="zh-CN" sz="1000" b="0" i="0" smtClean="0">
                            <a:solidFill>
                              <a:srgbClr val="0000FF"/>
                            </a:solidFill>
                            <a:latin typeface="Cambria Math"/>
                            <a:ea typeface="ＭＳ Ｐゴシック" pitchFamily="-112" charset="-128"/>
                          </a:rPr>
                          <m:t>(</m:t>
                        </m:r>
                        <m:sSup>
                          <m:sSupPr>
                            <m:ctrlPr>
                              <a:rPr lang="en-US" altLang="zh-CN" sz="900" i="1">
                                <a:solidFill>
                                  <a:srgbClr val="0000FF"/>
                                </a:solidFill>
                                <a:latin typeface="Cambria Math"/>
                                <a:ea typeface="ＭＳ Ｐゴシック" pitchFamily="-112" charset="-128"/>
                              </a:rPr>
                            </m:ctrlPr>
                          </m:sSupPr>
                          <m:e>
                            <m:r>
                              <a:rPr lang="en-US" altLang="zh-CN" sz="900" i="1">
                                <a:solidFill>
                                  <a:srgbClr val="0000FF"/>
                                </a:solidFill>
                                <a:latin typeface="Cambria Math"/>
                                <a:ea typeface="ＭＳ Ｐゴシック" pitchFamily="-112" charset="-128"/>
                              </a:rPr>
                              <m:t>𝑥</m:t>
                            </m:r>
                          </m:e>
                          <m:sup>
                            <m:r>
                              <a:rPr lang="en-US" altLang="zh-CN" sz="900" i="1">
                                <a:solidFill>
                                  <a:srgbClr val="0000FF"/>
                                </a:solidFill>
                                <a:latin typeface="Cambria Math"/>
                                <a:ea typeface="ＭＳ Ｐゴシック" pitchFamily="-112" charset="-128"/>
                              </a:rPr>
                              <m:t>′</m:t>
                            </m:r>
                          </m:sup>
                        </m:sSup>
                        <m:r>
                          <a:rPr lang="en-US" altLang="zh-CN" sz="1000" b="0" i="0" smtClean="0">
                            <a:solidFill>
                              <a:srgbClr val="0000FF"/>
                            </a:solidFill>
                            <a:latin typeface="Cambria Math"/>
                            <a:ea typeface="ＭＳ Ｐゴシック" pitchFamily="-112" charset="-128"/>
                          </a:rPr>
                          <m:t>)</m:t>
                        </m:r>
                      </m:oMath>
                    </m:oMathPara>
                  </a14:m>
                  <a:endParaRPr lang="zh-CN" altLang="en-US" sz="900" dirty="0"/>
                </a:p>
              </p:txBody>
            </p:sp>
          </mc:Choice>
          <mc:Fallback xmlns="">
            <p:sp>
              <p:nvSpPr>
                <p:cNvPr id="93" name="Rectangle 92"/>
                <p:cNvSpPr>
                  <a:spLocks noRot="1" noChangeAspect="1" noMove="1" noResize="1" noEditPoints="1" noAdjustHandles="1" noChangeArrowheads="1" noChangeShapeType="1" noTextEdit="1"/>
                </p:cNvSpPr>
                <p:nvPr/>
              </p:nvSpPr>
              <p:spPr>
                <a:xfrm>
                  <a:off x="514344" y="1371600"/>
                  <a:ext cx="541109" cy="246221"/>
                </a:xfrm>
                <a:prstGeom prst="rect">
                  <a:avLst/>
                </a:prstGeom>
                <a:blipFill rotWithShape="1">
                  <a:blip r:embed="rId22"/>
                  <a:stretch>
                    <a:fillRect b="-7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Rectangle 93"/>
                <p:cNvSpPr/>
                <p:nvPr/>
              </p:nvSpPr>
              <p:spPr>
                <a:xfrm>
                  <a:off x="538885" y="1613061"/>
                  <a:ext cx="556883" cy="2462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000" i="1" smtClean="0">
                                <a:solidFill>
                                  <a:srgbClr val="0000FF"/>
                                </a:solidFill>
                                <a:latin typeface="Cambria Math"/>
                                <a:ea typeface="ＭＳ Ｐゴシック" pitchFamily="-112" charset="-128"/>
                              </a:rPr>
                            </m:ctrlPr>
                          </m:sSubPr>
                          <m:e>
                            <m:r>
                              <a:rPr lang="en-US" altLang="zh-CN" sz="1000" b="0" i="1" smtClean="0">
                                <a:solidFill>
                                  <a:srgbClr val="0000FF"/>
                                </a:solidFill>
                                <a:latin typeface="Cambria Math"/>
                                <a:ea typeface="ＭＳ Ｐゴシック" pitchFamily="-112" charset="-128"/>
                              </a:rPr>
                              <m:t>𝐶</m:t>
                            </m:r>
                          </m:e>
                          <m:sub>
                            <m:r>
                              <a:rPr lang="en-US" altLang="zh-CN" sz="1000" b="0" i="1" smtClean="0">
                                <a:solidFill>
                                  <a:srgbClr val="0000FF"/>
                                </a:solidFill>
                                <a:latin typeface="Cambria Math"/>
                                <a:ea typeface="ＭＳ Ｐゴシック" pitchFamily="-112" charset="-128"/>
                              </a:rPr>
                              <m:t>𝑟</m:t>
                            </m:r>
                          </m:sub>
                        </m:sSub>
                        <m:r>
                          <a:rPr lang="en-US" altLang="zh-CN" sz="1000" b="0" i="0" smtClean="0">
                            <a:solidFill>
                              <a:srgbClr val="0000FF"/>
                            </a:solidFill>
                            <a:latin typeface="Cambria Math"/>
                            <a:ea typeface="ＭＳ Ｐゴシック" pitchFamily="-112" charset="-128"/>
                          </a:rPr>
                          <m:t>(</m:t>
                        </m:r>
                        <m:sSup>
                          <m:sSupPr>
                            <m:ctrlPr>
                              <a:rPr lang="en-US" altLang="zh-CN" sz="900" i="1">
                                <a:solidFill>
                                  <a:srgbClr val="0000FF"/>
                                </a:solidFill>
                                <a:latin typeface="Cambria Math"/>
                                <a:ea typeface="ＭＳ Ｐゴシック" pitchFamily="-112" charset="-128"/>
                              </a:rPr>
                            </m:ctrlPr>
                          </m:sSupPr>
                          <m:e>
                            <m:r>
                              <a:rPr lang="en-US" altLang="zh-CN" sz="900" i="1">
                                <a:solidFill>
                                  <a:srgbClr val="0000FF"/>
                                </a:solidFill>
                                <a:latin typeface="Cambria Math"/>
                                <a:ea typeface="ＭＳ Ｐゴシック" pitchFamily="-112" charset="-128"/>
                              </a:rPr>
                              <m:t>𝑥</m:t>
                            </m:r>
                          </m:e>
                          <m:sup>
                            <m:r>
                              <a:rPr lang="en-US" altLang="zh-CN" sz="900" i="1">
                                <a:solidFill>
                                  <a:srgbClr val="0000FF"/>
                                </a:solidFill>
                                <a:latin typeface="Cambria Math"/>
                                <a:ea typeface="ＭＳ Ｐゴシック" pitchFamily="-112" charset="-128"/>
                              </a:rPr>
                              <m:t>′</m:t>
                            </m:r>
                          </m:sup>
                        </m:sSup>
                        <m:r>
                          <a:rPr lang="en-US" altLang="zh-CN" sz="1000" b="0" i="0" smtClean="0">
                            <a:solidFill>
                              <a:srgbClr val="0000FF"/>
                            </a:solidFill>
                            <a:latin typeface="Cambria Math"/>
                            <a:ea typeface="ＭＳ Ｐゴシック" pitchFamily="-112" charset="-128"/>
                          </a:rPr>
                          <m:t>)</m:t>
                        </m:r>
                      </m:oMath>
                    </m:oMathPara>
                  </a14:m>
                  <a:endParaRPr lang="zh-CN" altLang="en-US" sz="900" dirty="0"/>
                </a:p>
              </p:txBody>
            </p:sp>
          </mc:Choice>
          <mc:Fallback xmlns="">
            <p:sp>
              <p:nvSpPr>
                <p:cNvPr id="94" name="Rectangle 93"/>
                <p:cNvSpPr>
                  <a:spLocks noRot="1" noChangeAspect="1" noMove="1" noResize="1" noEditPoints="1" noAdjustHandles="1" noChangeArrowheads="1" noChangeShapeType="1" noTextEdit="1"/>
                </p:cNvSpPr>
                <p:nvPr/>
              </p:nvSpPr>
              <p:spPr>
                <a:xfrm>
                  <a:off x="538885" y="1613061"/>
                  <a:ext cx="556883" cy="246221"/>
                </a:xfrm>
                <a:prstGeom prst="rect">
                  <a:avLst/>
                </a:prstGeom>
                <a:blipFill rotWithShape="1">
                  <a:blip r:embed="rId23"/>
                  <a:stretch>
                    <a:fillRect b="-7500"/>
                  </a:stretch>
                </a:blipFill>
              </p:spPr>
              <p:txBody>
                <a:bodyPr/>
                <a:lstStyle/>
                <a:p>
                  <a:r>
                    <a:rPr lang="zh-CN" altLang="en-US">
                      <a:noFill/>
                    </a:rPr>
                    <a:t> </a:t>
                  </a:r>
                </a:p>
              </p:txBody>
            </p:sp>
          </mc:Fallback>
        </mc:AlternateContent>
        <p:sp>
          <p:nvSpPr>
            <p:cNvPr id="95" name="Freeform 94"/>
            <p:cNvSpPr/>
            <p:nvPr/>
          </p:nvSpPr>
          <p:spPr>
            <a:xfrm>
              <a:off x="716753" y="978695"/>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grpSp>
      <p:sp>
        <p:nvSpPr>
          <p:cNvPr id="70" name="Oval 69"/>
          <p:cNvSpPr/>
          <p:nvPr/>
        </p:nvSpPr>
        <p:spPr>
          <a:xfrm>
            <a:off x="1081911" y="2805283"/>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71" name="Oval 70"/>
          <p:cNvSpPr/>
          <p:nvPr/>
        </p:nvSpPr>
        <p:spPr>
          <a:xfrm>
            <a:off x="1072243" y="2814979"/>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162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par>
                                <p:cTn id="24" presetID="22" presetClass="entr" presetSubtype="1" fill="hold"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up)">
                                      <p:cBhvr>
                                        <p:cTn id="26" dur="500"/>
                                        <p:tgtEl>
                                          <p:spTgt spid="6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500"/>
                                        <p:tgtEl>
                                          <p:spTgt spid="7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10" presetClass="entr" presetSubtype="0" fill="hold"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par>
                                <p:cTn id="44" presetID="10"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fade">
                                      <p:cBhvr>
                                        <p:cTn id="46" dur="500"/>
                                        <p:tgtEl>
                                          <p:spTgt spid="72"/>
                                        </p:tgtEl>
                                      </p:cBhvr>
                                    </p:animEffect>
                                  </p:childTnLst>
                                </p:cTn>
                              </p:par>
                              <p:par>
                                <p:cTn id="47" presetID="10" presetClass="exit" presetSubtype="0" fill="hold" grpId="1" nodeType="withEffect">
                                  <p:stCondLst>
                                    <p:cond delay="0"/>
                                  </p:stCondLst>
                                  <p:childTnLst>
                                    <p:animEffect transition="out" filter="fade">
                                      <p:cBhvr>
                                        <p:cTn id="48" dur="500"/>
                                        <p:tgtEl>
                                          <p:spTgt spid="62"/>
                                        </p:tgtEl>
                                      </p:cBhvr>
                                    </p:animEffect>
                                    <p:set>
                                      <p:cBhvr>
                                        <p:cTn id="49" dur="1" fill="hold">
                                          <p:stCondLst>
                                            <p:cond delay="499"/>
                                          </p:stCondLst>
                                        </p:cTn>
                                        <p:tgtEl>
                                          <p:spTgt spid="6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childTnLst>
                                </p:cTn>
                              </p:par>
                              <p:par>
                                <p:cTn id="61" presetID="10" presetClass="exit" presetSubtype="0" fill="hold" grpId="1" nodeType="withEffect">
                                  <p:stCondLst>
                                    <p:cond delay="0"/>
                                  </p:stCondLst>
                                  <p:childTnLst>
                                    <p:animEffect transition="out" filter="fade">
                                      <p:cBhvr>
                                        <p:cTn id="62" dur="500"/>
                                        <p:tgtEl>
                                          <p:spTgt spid="60"/>
                                        </p:tgtEl>
                                      </p:cBhvr>
                                    </p:animEffect>
                                    <p:set>
                                      <p:cBhvr>
                                        <p:cTn id="63" dur="1" fill="hold">
                                          <p:stCondLst>
                                            <p:cond delay="499"/>
                                          </p:stCondLst>
                                        </p:cTn>
                                        <p:tgtEl>
                                          <p:spTgt spid="60"/>
                                        </p:tgtEl>
                                        <p:attrNameLst>
                                          <p:attrName>style.visibility</p:attrName>
                                        </p:attrNameLst>
                                      </p:cBhvr>
                                      <p:to>
                                        <p:strVal val="hidden"/>
                                      </p:to>
                                    </p:set>
                                  </p:childTnLst>
                                </p:cTn>
                              </p:par>
                              <p:par>
                                <p:cTn id="64" presetID="10" presetClass="entr" presetSubtype="0" fill="hold" grpId="0" nodeType="with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fade">
                                      <p:cBhvr>
                                        <p:cTn id="66" dur="500"/>
                                        <p:tgtEl>
                                          <p:spTgt spid="6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fade">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fade">
                                      <p:cBhvr>
                                        <p:cTn id="72" dur="500"/>
                                        <p:tgtEl>
                                          <p:spTgt spid="7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childTnLst>
                                </p:cTn>
                              </p:par>
                            </p:childTnLst>
                          </p:cTn>
                        </p:par>
                        <p:par>
                          <p:cTn id="78" fill="hold">
                            <p:stCondLst>
                              <p:cond delay="500"/>
                            </p:stCondLst>
                            <p:childTnLst>
                              <p:par>
                                <p:cTn id="79" presetID="22" presetClass="entr" presetSubtype="8"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wipe(left)">
                                      <p:cBhvr>
                                        <p:cTn id="81" dur="500"/>
                                        <p:tgtEl>
                                          <p:spTgt spid="43"/>
                                        </p:tgtEl>
                                      </p:cBhvr>
                                    </p:animEffect>
                                  </p:childTnLst>
                                </p:cTn>
                              </p:par>
                            </p:childTnLst>
                          </p:cTn>
                        </p:par>
                        <p:par>
                          <p:cTn id="82" fill="hold">
                            <p:stCondLst>
                              <p:cond delay="1000"/>
                            </p:stCondLst>
                            <p:childTnLst>
                              <p:par>
                                <p:cTn id="83" presetID="10" presetClass="entr" presetSubtype="0" fill="hold" nodeType="afterEffect">
                                  <p:stCondLst>
                                    <p:cond delay="0"/>
                                  </p:stCondLst>
                                  <p:childTnLst>
                                    <p:set>
                                      <p:cBhvr>
                                        <p:cTn id="84" dur="1" fill="hold">
                                          <p:stCondLst>
                                            <p:cond delay="0"/>
                                          </p:stCondLst>
                                        </p:cTn>
                                        <p:tgtEl>
                                          <p:spTgt spid="1026"/>
                                        </p:tgtEl>
                                        <p:attrNameLst>
                                          <p:attrName>style.visibility</p:attrName>
                                        </p:attrNameLst>
                                      </p:cBhvr>
                                      <p:to>
                                        <p:strVal val="visible"/>
                                      </p:to>
                                    </p:set>
                                    <p:animEffect transition="in" filter="fade">
                                      <p:cBhvr>
                                        <p:cTn id="8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0" grpId="0" animBg="1"/>
      <p:bldP spid="60" grpId="1" animBg="1"/>
      <p:bldP spid="61" grpId="0" animBg="1"/>
      <p:bldP spid="62" grpId="0" animBg="1"/>
      <p:bldP spid="62" grpId="1" animBg="1"/>
      <p:bldP spid="63" grpId="0" animBg="1"/>
      <p:bldP spid="73" grpId="0"/>
      <p:bldP spid="74" grpId="0"/>
      <p:bldP spid="75" grpId="0"/>
      <p:bldP spid="76" grpId="0"/>
      <p:bldP spid="70" grpId="0" animBg="1"/>
      <p:bldP spid="7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8" name="Straight Arrow Connector 167"/>
          <p:cNvCxnSpPr/>
          <p:nvPr/>
        </p:nvCxnSpPr>
        <p:spPr>
          <a:xfrm>
            <a:off x="2670543" y="2820573"/>
            <a:ext cx="289821" cy="494544"/>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3" name="Straight Arrow Connector 153"/>
          <p:cNvCxnSpPr/>
          <p:nvPr/>
        </p:nvCxnSpPr>
        <p:spPr>
          <a:xfrm>
            <a:off x="2310744" y="3274310"/>
            <a:ext cx="649620" cy="40807"/>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4" name="Straight Arrow Connector 153"/>
          <p:cNvCxnSpPr/>
          <p:nvPr/>
        </p:nvCxnSpPr>
        <p:spPr>
          <a:xfrm>
            <a:off x="2546682" y="3195819"/>
            <a:ext cx="413682" cy="11929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3" name="Straight Arrow Connector 153"/>
          <p:cNvCxnSpPr/>
          <p:nvPr/>
        </p:nvCxnSpPr>
        <p:spPr>
          <a:xfrm>
            <a:off x="2624439" y="3031321"/>
            <a:ext cx="335925" cy="283796"/>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5" name="Straight Arrow Connector 153"/>
          <p:cNvCxnSpPr/>
          <p:nvPr/>
        </p:nvCxnSpPr>
        <p:spPr>
          <a:xfrm>
            <a:off x="2780426" y="2660559"/>
            <a:ext cx="179938" cy="65455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7" name="Straight Arrow Connector 153"/>
          <p:cNvCxnSpPr/>
          <p:nvPr/>
        </p:nvCxnSpPr>
        <p:spPr>
          <a:xfrm>
            <a:off x="2957227" y="2619820"/>
            <a:ext cx="3137" cy="695297"/>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a:off x="2677433" y="1101563"/>
            <a:ext cx="282931" cy="518104"/>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07" name="Straight Arrow Connector 153"/>
          <p:cNvCxnSpPr/>
          <p:nvPr/>
        </p:nvCxnSpPr>
        <p:spPr>
          <a:xfrm>
            <a:off x="2310760" y="1577378"/>
            <a:ext cx="649604" cy="42289"/>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1" name="Straight Arrow Connector 153"/>
          <p:cNvCxnSpPr/>
          <p:nvPr/>
        </p:nvCxnSpPr>
        <p:spPr>
          <a:xfrm>
            <a:off x="2546698" y="1498887"/>
            <a:ext cx="413666" cy="120780"/>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3" name="Straight Arrow Connector 153"/>
          <p:cNvCxnSpPr/>
          <p:nvPr/>
        </p:nvCxnSpPr>
        <p:spPr>
          <a:xfrm>
            <a:off x="2624455" y="1334389"/>
            <a:ext cx="335909" cy="285278"/>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7" name="Straight Arrow Connector 153"/>
          <p:cNvCxnSpPr/>
          <p:nvPr/>
        </p:nvCxnSpPr>
        <p:spPr>
          <a:xfrm>
            <a:off x="2780442" y="963627"/>
            <a:ext cx="179922" cy="656040"/>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0" name="Straight Arrow Connector 153"/>
          <p:cNvCxnSpPr/>
          <p:nvPr/>
        </p:nvCxnSpPr>
        <p:spPr>
          <a:xfrm>
            <a:off x="2957243" y="922888"/>
            <a:ext cx="3121" cy="696779"/>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Explicit </a:t>
            </a: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Evaluation </a:t>
            </a:r>
            <a:r>
              <a:rPr lang="en-US" altLang="zh-CN" sz="2000" b="1" dirty="0">
                <a:solidFill>
                  <a:schemeClr val="bg2"/>
                </a:solidFill>
                <a:effectLst>
                  <a:outerShdw blurRad="50800" dist="38100" dir="2700000" algn="tl" rotWithShape="0">
                    <a:schemeClr val="accent4">
                      <a:alpha val="43000"/>
                    </a:schemeClr>
                  </a:outerShdw>
                </a:effectLst>
                <a:latin typeface="Arial Bold" charset="0"/>
              </a:rPr>
              <a:t>– </a:t>
            </a: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Random Access</a:t>
            </a:r>
            <a:endParaRPr lang="en-US" altLang="zh-CN"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右箭头 4"/>
          <p:cNvSpPr/>
          <p:nvPr/>
        </p:nvSpPr>
        <p:spPr>
          <a:xfrm>
            <a:off x="3366580" y="1267950"/>
            <a:ext cx="430220" cy="100985"/>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Elbow Connector 56"/>
          <p:cNvCxnSpPr/>
          <p:nvPr/>
        </p:nvCxnSpPr>
        <p:spPr>
          <a:xfrm flipV="1">
            <a:off x="1527977" y="1370356"/>
            <a:ext cx="640183" cy="836928"/>
          </a:xfrm>
          <a:prstGeom prst="bentConnector3">
            <a:avLst>
              <a:gd name="adj1" fmla="val 50000"/>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sp>
        <p:nvSpPr>
          <p:cNvPr id="89" name="右箭头 4"/>
          <p:cNvSpPr/>
          <p:nvPr/>
        </p:nvSpPr>
        <p:spPr>
          <a:xfrm>
            <a:off x="3366580" y="2947309"/>
            <a:ext cx="430220" cy="100985"/>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953000" y="1311866"/>
            <a:ext cx="748800" cy="1623679"/>
            <a:chOff x="4953000" y="1311866"/>
            <a:chExt cx="748800" cy="1623679"/>
          </a:xfrm>
        </p:grpSpPr>
        <p:cxnSp>
          <p:nvCxnSpPr>
            <p:cNvPr id="7" name="Elbow Connector 6"/>
            <p:cNvCxnSpPr/>
            <p:nvPr/>
          </p:nvCxnSpPr>
          <p:spPr>
            <a:xfrm flipV="1">
              <a:off x="4982316" y="2169440"/>
              <a:ext cx="345084" cy="766105"/>
            </a:xfrm>
            <a:prstGeom prst="bentConnector2">
              <a:avLst/>
            </a:prstGeom>
            <a:ln w="1270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125" name="Elbow Connector 4124"/>
            <p:cNvCxnSpPr>
              <a:endCxn id="54" idx="1"/>
            </p:cNvCxnSpPr>
            <p:nvPr/>
          </p:nvCxnSpPr>
          <p:spPr>
            <a:xfrm>
              <a:off x="4953000" y="1311866"/>
              <a:ext cx="748800" cy="857574"/>
            </a:xfrm>
            <a:prstGeom prst="bentConnector3">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gr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514" y="2102932"/>
            <a:ext cx="151607" cy="153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3873600" y="762000"/>
            <a:ext cx="1080000" cy="1080000"/>
            <a:chOff x="3873600" y="762000"/>
            <a:chExt cx="1080000" cy="1080000"/>
          </a:xfrm>
        </p:grpSpPr>
        <p:pic>
          <p:nvPicPr>
            <p:cNvPr id="5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600" y="762000"/>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Freeform 38"/>
            <p:cNvSpPr/>
            <p:nvPr/>
          </p:nvSpPr>
          <p:spPr>
            <a:xfrm>
              <a:off x="4002214" y="900779"/>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21" name="Oval 120"/>
            <p:cNvSpPr/>
            <p:nvPr/>
          </p:nvSpPr>
          <p:spPr>
            <a:xfrm>
              <a:off x="4344000" y="1078486"/>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902316" y="2492543"/>
            <a:ext cx="1080000" cy="1126957"/>
            <a:chOff x="3902316" y="2397966"/>
            <a:chExt cx="1080000" cy="1126957"/>
          </a:xfrm>
        </p:grpSpPr>
        <p:pic>
          <p:nvPicPr>
            <p:cNvPr id="205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2316" y="2397966"/>
              <a:ext cx="1080000" cy="1126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Freeform 46"/>
            <p:cNvSpPr/>
            <p:nvPr/>
          </p:nvSpPr>
          <p:spPr>
            <a:xfrm>
              <a:off x="4031530" y="2526963"/>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22" name="Oval 121"/>
            <p:cNvSpPr/>
            <p:nvPr/>
          </p:nvSpPr>
          <p:spPr>
            <a:xfrm>
              <a:off x="4377563" y="2706866"/>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5726" y="2496876"/>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76674" y="765811"/>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合 5"/>
          <p:cNvGrpSpPr/>
          <p:nvPr/>
        </p:nvGrpSpPr>
        <p:grpSpPr>
          <a:xfrm>
            <a:off x="5701800" y="1629440"/>
            <a:ext cx="1086096" cy="1118528"/>
            <a:chOff x="5701800" y="1629440"/>
            <a:chExt cx="1086096" cy="1118528"/>
          </a:xfrm>
        </p:grpSpPr>
        <p:pic>
          <p:nvPicPr>
            <p:cNvPr id="5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01800" y="1629440"/>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Oval 54"/>
            <p:cNvSpPr/>
            <p:nvPr/>
          </p:nvSpPr>
          <p:spPr>
            <a:xfrm>
              <a:off x="6455041" y="2474436"/>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73" name="Rectangle 72"/>
                <p:cNvSpPr/>
                <p:nvPr/>
              </p:nvSpPr>
              <p:spPr>
                <a:xfrm>
                  <a:off x="6282758" y="2486358"/>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73" name="Rectangle 72"/>
                <p:cNvSpPr>
                  <a:spLocks noRot="1" noChangeAspect="1" noMove="1" noResize="1" noEditPoints="1" noAdjustHandles="1" noChangeArrowheads="1" noChangeShapeType="1" noTextEdit="1"/>
                </p:cNvSpPr>
                <p:nvPr/>
              </p:nvSpPr>
              <p:spPr>
                <a:xfrm>
                  <a:off x="6282758" y="2486358"/>
                  <a:ext cx="505138" cy="261610"/>
                </a:xfrm>
                <a:prstGeom prst="rect">
                  <a:avLst/>
                </a:prstGeom>
                <a:blipFill rotWithShape="1">
                  <a:blip r:embed="rId16"/>
                  <a:stretch>
                    <a:fillRect b="-2326"/>
                  </a:stretch>
                </a:blipFill>
              </p:spPr>
              <p:txBody>
                <a:bodyPr/>
                <a:lstStyle/>
                <a:p>
                  <a:r>
                    <a:rPr lang="zh-CN" altLang="en-US">
                      <a:noFill/>
                    </a:rPr>
                    <a:t> </a:t>
                  </a:r>
                </a:p>
              </p:txBody>
            </p:sp>
          </mc:Fallback>
        </mc:AlternateContent>
      </p:grpSp>
      <p:grpSp>
        <p:nvGrpSpPr>
          <p:cNvPr id="21" name="组合 20"/>
          <p:cNvGrpSpPr/>
          <p:nvPr/>
        </p:nvGrpSpPr>
        <p:grpSpPr>
          <a:xfrm>
            <a:off x="409575" y="1641475"/>
            <a:ext cx="1237602" cy="1132908"/>
            <a:chOff x="409575" y="1641475"/>
            <a:chExt cx="1237602" cy="1132908"/>
          </a:xfrm>
        </p:grpSpPr>
        <mc:AlternateContent xmlns:mc="http://schemas.openxmlformats.org/markup-compatibility/2006" xmlns:a14="http://schemas.microsoft.com/office/drawing/2010/main">
          <mc:Choice Requires="a14">
            <p:sp>
              <p:nvSpPr>
                <p:cNvPr id="130" name="Rectangle 129"/>
                <p:cNvSpPr/>
                <p:nvPr/>
              </p:nvSpPr>
              <p:spPr>
                <a:xfrm>
                  <a:off x="1056419" y="2081186"/>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30" name="Rectangle 129"/>
                <p:cNvSpPr>
                  <a:spLocks noRot="1" noChangeAspect="1" noMove="1" noResize="1" noEditPoints="1" noAdjustHandles="1" noChangeArrowheads="1" noChangeShapeType="1" noTextEdit="1"/>
                </p:cNvSpPr>
                <p:nvPr/>
              </p:nvSpPr>
              <p:spPr>
                <a:xfrm>
                  <a:off x="1056419" y="2081186"/>
                  <a:ext cx="590758" cy="246221"/>
                </a:xfrm>
                <a:prstGeom prst="rect">
                  <a:avLst/>
                </a:prstGeom>
                <a:blipFill rotWithShape="1">
                  <a:blip r:embed="rId17"/>
                  <a:stretch>
                    <a:fillRect b="-4878"/>
                  </a:stretch>
                </a:blipFill>
              </p:spPr>
              <p:txBody>
                <a:bodyPr/>
                <a:lstStyle/>
                <a:p>
                  <a:r>
                    <a:rPr lang="zh-CN" altLang="en-US">
                      <a:noFill/>
                    </a:rPr>
                    <a:t> </a:t>
                  </a:r>
                </a:p>
              </p:txBody>
            </p:sp>
          </mc:Fallback>
        </mc:AlternateContent>
        <p:grpSp>
          <p:nvGrpSpPr>
            <p:cNvPr id="17" name="Group 16"/>
            <p:cNvGrpSpPr/>
            <p:nvPr/>
          </p:nvGrpSpPr>
          <p:grpSpPr>
            <a:xfrm>
              <a:off x="409575" y="1641475"/>
              <a:ext cx="1212450" cy="1132908"/>
              <a:chOff x="409575" y="1641475"/>
              <a:chExt cx="1212450" cy="1132908"/>
            </a:xfrm>
          </p:grpSpPr>
          <p:cxnSp>
            <p:nvCxnSpPr>
              <p:cNvPr id="125" name="Straight Arrow Connector 124"/>
              <p:cNvCxnSpPr/>
              <p:nvPr/>
            </p:nvCxnSpPr>
            <p:spPr>
              <a:xfrm>
                <a:off x="937973" y="1970947"/>
                <a:ext cx="282291" cy="518586"/>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a:off x="927985" y="1992571"/>
                <a:ext cx="267023" cy="496962"/>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27" name="Rectangle 126"/>
                  <p:cNvSpPr/>
                  <p:nvPr/>
                </p:nvSpPr>
                <p:spPr>
                  <a:xfrm>
                    <a:off x="1031267" y="1946275"/>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27" name="Rectangle 126"/>
                  <p:cNvSpPr>
                    <a:spLocks noRot="1" noChangeAspect="1" noMove="1" noResize="1" noEditPoints="1" noAdjustHandles="1" noChangeArrowheads="1" noChangeShapeType="1" noTextEdit="1"/>
                  </p:cNvSpPr>
                  <p:nvPr/>
                </p:nvSpPr>
                <p:spPr>
                  <a:xfrm>
                    <a:off x="1031267" y="1946275"/>
                    <a:ext cx="590758" cy="246221"/>
                  </a:xfrm>
                  <a:prstGeom prst="rect">
                    <a:avLst/>
                  </a:prstGeom>
                  <a:blipFill rotWithShape="1">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8" name="Rectangle 127"/>
                  <p:cNvSpPr/>
                  <p:nvPr/>
                </p:nvSpPr>
                <p:spPr>
                  <a:xfrm>
                    <a:off x="555015" y="1768739"/>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28" name="Rectangle 127"/>
                  <p:cNvSpPr>
                    <a:spLocks noRot="1" noChangeAspect="1" noMove="1" noResize="1" noEditPoints="1" noAdjustHandles="1" noChangeArrowheads="1" noChangeShapeType="1" noTextEdit="1"/>
                  </p:cNvSpPr>
                  <p:nvPr/>
                </p:nvSpPr>
                <p:spPr>
                  <a:xfrm>
                    <a:off x="555015" y="1768739"/>
                    <a:ext cx="437648" cy="246221"/>
                  </a:xfrm>
                  <a:prstGeom prst="rect">
                    <a:avLst/>
                  </a:prstGeom>
                  <a:blipFill rotWithShape="1">
                    <a:blip r:embed="rId19"/>
                    <a:stretch>
                      <a:fillRect l="-27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Rectangle 128"/>
                  <p:cNvSpPr/>
                  <p:nvPr/>
                </p:nvSpPr>
                <p:spPr>
                  <a:xfrm>
                    <a:off x="526442" y="1901374"/>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129" name="Rectangle 128"/>
                  <p:cNvSpPr>
                    <a:spLocks noRot="1" noChangeAspect="1" noMove="1" noResize="1" noEditPoints="1" noAdjustHandles="1" noChangeArrowheads="1" noChangeShapeType="1" noTextEdit="1"/>
                  </p:cNvSpPr>
                  <p:nvPr/>
                </p:nvSpPr>
                <p:spPr>
                  <a:xfrm>
                    <a:off x="526442" y="1901374"/>
                    <a:ext cx="437648" cy="246221"/>
                  </a:xfrm>
                  <a:prstGeom prst="rect">
                    <a:avLst/>
                  </a:prstGeom>
                  <a:blipFill rotWithShape="1">
                    <a:blip r:embed="rId20"/>
                    <a:stretch>
                      <a:fillRect l="-6944" r="-5556" b="-7500"/>
                    </a:stretch>
                  </a:blipFill>
                </p:spPr>
                <p:txBody>
                  <a:bodyPr/>
                  <a:lstStyle/>
                  <a:p>
                    <a:r>
                      <a:rPr lang="zh-CN" altLang="en-US">
                        <a:noFill/>
                      </a:rPr>
                      <a:t> </a:t>
                    </a:r>
                  </a:p>
                </p:txBody>
              </p:sp>
            </mc:Fallback>
          </mc:AlternateContent>
          <p:grpSp>
            <p:nvGrpSpPr>
              <p:cNvPr id="131" name="Group 130"/>
              <p:cNvGrpSpPr/>
              <p:nvPr/>
            </p:nvGrpSpPr>
            <p:grpSpPr>
              <a:xfrm>
                <a:off x="409575" y="1641475"/>
                <a:ext cx="1118040" cy="1132908"/>
                <a:chOff x="577544" y="2485483"/>
                <a:chExt cx="1118040" cy="1132908"/>
              </a:xfrm>
            </p:grpSpPr>
            <p:sp>
              <p:nvSpPr>
                <p:cNvPr id="132" name="Freeform 131"/>
                <p:cNvSpPr/>
                <p:nvPr/>
              </p:nvSpPr>
              <p:spPr>
                <a:xfrm>
                  <a:off x="734725" y="2627180"/>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33" name="Rectangle 132"/>
                <p:cNvSpPr/>
                <p:nvPr/>
              </p:nvSpPr>
              <p:spPr>
                <a:xfrm>
                  <a:off x="605511" y="2485483"/>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4" name="Oval 133"/>
                <p:cNvSpPr/>
                <p:nvPr/>
              </p:nvSpPr>
              <p:spPr>
                <a:xfrm>
                  <a:off x="1358752" y="3359449"/>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5" name="Rectangle 134"/>
                    <p:cNvSpPr/>
                    <p:nvPr/>
                  </p:nvSpPr>
                  <p:spPr>
                    <a:xfrm>
                      <a:off x="1190446" y="3356781"/>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35" name="Rectangle 134"/>
                    <p:cNvSpPr>
                      <a:spLocks noRot="1" noChangeAspect="1" noMove="1" noResize="1" noEditPoints="1" noAdjustHandles="1" noChangeArrowheads="1" noChangeShapeType="1" noTextEdit="1"/>
                    </p:cNvSpPr>
                    <p:nvPr/>
                  </p:nvSpPr>
                  <p:spPr>
                    <a:xfrm>
                      <a:off x="1190446" y="3356781"/>
                      <a:ext cx="505138" cy="261610"/>
                    </a:xfrm>
                    <a:prstGeom prst="rect">
                      <a:avLst/>
                    </a:prstGeom>
                    <a:blipFill rotWithShape="1">
                      <a:blip r:embed="rId21"/>
                      <a:stretch>
                        <a:fillRect b="-23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6" name="Rectangle 135"/>
                    <p:cNvSpPr/>
                    <p:nvPr/>
                  </p:nvSpPr>
                  <p:spPr>
                    <a:xfrm>
                      <a:off x="1362748" y="2516584"/>
                      <a:ext cx="237010" cy="2308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𝐁</m:t>
                            </m:r>
                          </m:oMath>
                        </m:oMathPara>
                      </a14:m>
                      <a:endParaRPr lang="zh-CN" altLang="en-US" sz="1050" b="1" dirty="0"/>
                    </a:p>
                  </p:txBody>
                </p:sp>
              </mc:Choice>
              <mc:Fallback xmlns="">
                <p:sp>
                  <p:nvSpPr>
                    <p:cNvPr id="136" name="Rectangle 135"/>
                    <p:cNvSpPr>
                      <a:spLocks noRot="1" noChangeAspect="1" noMove="1" noResize="1" noEditPoints="1" noAdjustHandles="1" noChangeArrowheads="1" noChangeShapeType="1" noTextEdit="1"/>
                    </p:cNvSpPr>
                    <p:nvPr/>
                  </p:nvSpPr>
                  <p:spPr>
                    <a:xfrm>
                      <a:off x="1362748" y="2516584"/>
                      <a:ext cx="237010" cy="230832"/>
                    </a:xfrm>
                    <a:prstGeom prst="rect">
                      <a:avLst/>
                    </a:prstGeom>
                    <a:blipFill rotWithShape="1">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Rectangle 136"/>
                    <p:cNvSpPr/>
                    <p:nvPr/>
                  </p:nvSpPr>
                  <p:spPr>
                    <a:xfrm>
                      <a:off x="577544" y="2494310"/>
                      <a:ext cx="300082" cy="2308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𝐃</m:t>
                            </m:r>
                          </m:oMath>
                        </m:oMathPara>
                      </a14:m>
                      <a:endParaRPr lang="zh-CN" altLang="en-US" sz="1050" b="1" dirty="0"/>
                    </a:p>
                  </p:txBody>
                </p:sp>
              </mc:Choice>
              <mc:Fallback xmlns="">
                <p:sp>
                  <p:nvSpPr>
                    <p:cNvPr id="137" name="Rectangle 136"/>
                    <p:cNvSpPr>
                      <a:spLocks noRot="1" noChangeAspect="1" noMove="1" noResize="1" noEditPoints="1" noAdjustHandles="1" noChangeArrowheads="1" noChangeShapeType="1" noTextEdit="1"/>
                    </p:cNvSpPr>
                    <p:nvPr/>
                  </p:nvSpPr>
                  <p:spPr>
                    <a:xfrm>
                      <a:off x="577544" y="2494310"/>
                      <a:ext cx="300082" cy="230832"/>
                    </a:xfrm>
                    <a:prstGeom prst="rect">
                      <a:avLst/>
                    </a:prstGeom>
                    <a:blipFill rotWithShape="1">
                      <a:blip r:embed="rId23"/>
                      <a:stretch>
                        <a:fillRect/>
                      </a:stretch>
                    </a:blipFill>
                  </p:spPr>
                  <p:txBody>
                    <a:bodyPr/>
                    <a:lstStyle/>
                    <a:p>
                      <a:r>
                        <a:rPr lang="zh-CN" altLang="en-US">
                          <a:noFill/>
                        </a:rPr>
                        <a:t> </a:t>
                      </a:r>
                    </a:p>
                  </p:txBody>
                </p:sp>
              </mc:Fallback>
            </mc:AlternateContent>
          </p:grpSp>
          <p:sp>
            <p:nvSpPr>
              <p:cNvPr id="138" name="Oval 137"/>
              <p:cNvSpPr/>
              <p:nvPr/>
            </p:nvSpPr>
            <p:spPr>
              <a:xfrm>
                <a:off x="913942" y="1961275"/>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9" name="Oval 138"/>
              <p:cNvSpPr/>
              <p:nvPr/>
            </p:nvSpPr>
            <p:spPr>
              <a:xfrm>
                <a:off x="904274" y="1970971"/>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grpSp>
      <p:grpSp>
        <p:nvGrpSpPr>
          <p:cNvPr id="18" name="组合 17"/>
          <p:cNvGrpSpPr/>
          <p:nvPr/>
        </p:nvGrpSpPr>
        <p:grpSpPr>
          <a:xfrm>
            <a:off x="2177002" y="772091"/>
            <a:ext cx="1090073" cy="1132908"/>
            <a:chOff x="2177002" y="772091"/>
            <a:chExt cx="1090073" cy="1132908"/>
          </a:xfrm>
        </p:grpSpPr>
        <p:sp>
          <p:nvSpPr>
            <p:cNvPr id="159" name="Freeform 158"/>
            <p:cNvSpPr/>
            <p:nvPr/>
          </p:nvSpPr>
          <p:spPr>
            <a:xfrm>
              <a:off x="2306216" y="913788"/>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60" name="Rectangle 159"/>
            <p:cNvSpPr/>
            <p:nvPr/>
          </p:nvSpPr>
          <p:spPr>
            <a:xfrm>
              <a:off x="2177002" y="772091"/>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61" name="Oval 160"/>
            <p:cNvSpPr/>
            <p:nvPr/>
          </p:nvSpPr>
          <p:spPr>
            <a:xfrm>
              <a:off x="2930243" y="1646057"/>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62" name="Rectangle 161"/>
                <p:cNvSpPr/>
                <p:nvPr/>
              </p:nvSpPr>
              <p:spPr>
                <a:xfrm>
                  <a:off x="2761937" y="1643389"/>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62" name="Rectangle 161"/>
                <p:cNvSpPr>
                  <a:spLocks noRot="1" noChangeAspect="1" noMove="1" noResize="1" noEditPoints="1" noAdjustHandles="1" noChangeArrowheads="1" noChangeShapeType="1" noTextEdit="1"/>
                </p:cNvSpPr>
                <p:nvPr/>
              </p:nvSpPr>
              <p:spPr>
                <a:xfrm>
                  <a:off x="2761937" y="1643389"/>
                  <a:ext cx="505138" cy="261610"/>
                </a:xfrm>
                <a:prstGeom prst="rect">
                  <a:avLst/>
                </a:prstGeom>
                <a:blipFill rotWithShape="1">
                  <a:blip r:embed="rId24"/>
                  <a:stretch>
                    <a:fillRect b="-4762"/>
                  </a:stretch>
                </a:blipFill>
              </p:spPr>
              <p:txBody>
                <a:bodyPr/>
                <a:lstStyle/>
                <a:p>
                  <a:r>
                    <a:rPr lang="zh-CN" altLang="en-US">
                      <a:noFill/>
                    </a:rPr>
                    <a:t> </a:t>
                  </a:r>
                </a:p>
              </p:txBody>
            </p:sp>
          </mc:Fallback>
        </mc:AlternateContent>
      </p:grpSp>
      <p:grpSp>
        <p:nvGrpSpPr>
          <p:cNvPr id="25" name="组合 24"/>
          <p:cNvGrpSpPr/>
          <p:nvPr/>
        </p:nvGrpSpPr>
        <p:grpSpPr>
          <a:xfrm>
            <a:off x="2294475" y="899355"/>
            <a:ext cx="437648" cy="246221"/>
            <a:chOff x="2294475" y="899355"/>
            <a:chExt cx="437648" cy="246221"/>
          </a:xfrm>
        </p:grpSpPr>
        <mc:AlternateContent xmlns:mc="http://schemas.openxmlformats.org/markup-compatibility/2006" xmlns:a14="http://schemas.microsoft.com/office/drawing/2010/main">
          <mc:Choice Requires="a14">
            <p:sp>
              <p:nvSpPr>
                <p:cNvPr id="156" name="Rectangle 155"/>
                <p:cNvSpPr/>
                <p:nvPr/>
              </p:nvSpPr>
              <p:spPr>
                <a:xfrm>
                  <a:off x="2294475" y="899355"/>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56" name="Rectangle 155"/>
                <p:cNvSpPr>
                  <a:spLocks noRot="1" noChangeAspect="1" noMove="1" noResize="1" noEditPoints="1" noAdjustHandles="1" noChangeArrowheads="1" noChangeShapeType="1" noTextEdit="1"/>
                </p:cNvSpPr>
                <p:nvPr/>
              </p:nvSpPr>
              <p:spPr>
                <a:xfrm>
                  <a:off x="2294475" y="899355"/>
                  <a:ext cx="437648" cy="246221"/>
                </a:xfrm>
                <a:prstGeom prst="rect">
                  <a:avLst/>
                </a:prstGeom>
                <a:blipFill rotWithShape="1">
                  <a:blip r:embed="rId25"/>
                  <a:stretch>
                    <a:fillRect l="-2778"/>
                  </a:stretch>
                </a:blipFill>
              </p:spPr>
              <p:txBody>
                <a:bodyPr/>
                <a:lstStyle/>
                <a:p>
                  <a:r>
                    <a:rPr lang="zh-CN" altLang="en-US">
                      <a:noFill/>
                    </a:rPr>
                    <a:t> </a:t>
                  </a:r>
                </a:p>
              </p:txBody>
            </p:sp>
          </mc:Fallback>
        </mc:AlternateContent>
        <p:sp>
          <p:nvSpPr>
            <p:cNvPr id="165" name="Oval 164"/>
            <p:cNvSpPr/>
            <p:nvPr/>
          </p:nvSpPr>
          <p:spPr>
            <a:xfrm>
              <a:off x="2653402" y="1091891"/>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181546" y="2469477"/>
            <a:ext cx="1090073" cy="1132908"/>
            <a:chOff x="2181546" y="2469477"/>
            <a:chExt cx="1090073" cy="1132908"/>
          </a:xfrm>
        </p:grpSpPr>
        <p:sp>
          <p:nvSpPr>
            <p:cNvPr id="172" name="Freeform 171"/>
            <p:cNvSpPr/>
            <p:nvPr/>
          </p:nvSpPr>
          <p:spPr>
            <a:xfrm>
              <a:off x="2310760" y="2611174"/>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73" name="Rectangle 172"/>
            <p:cNvSpPr/>
            <p:nvPr/>
          </p:nvSpPr>
          <p:spPr>
            <a:xfrm>
              <a:off x="2181546" y="2469477"/>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4" name="Oval 173"/>
            <p:cNvSpPr/>
            <p:nvPr/>
          </p:nvSpPr>
          <p:spPr>
            <a:xfrm>
              <a:off x="2934787" y="3343443"/>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5" name="Rectangle 174"/>
                <p:cNvSpPr/>
                <p:nvPr/>
              </p:nvSpPr>
              <p:spPr>
                <a:xfrm>
                  <a:off x="2766481" y="3340775"/>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75" name="Rectangle 174"/>
                <p:cNvSpPr>
                  <a:spLocks noRot="1" noChangeAspect="1" noMove="1" noResize="1" noEditPoints="1" noAdjustHandles="1" noChangeArrowheads="1" noChangeShapeType="1" noTextEdit="1"/>
                </p:cNvSpPr>
                <p:nvPr/>
              </p:nvSpPr>
              <p:spPr>
                <a:xfrm>
                  <a:off x="2766481" y="3340775"/>
                  <a:ext cx="505138" cy="261610"/>
                </a:xfrm>
                <a:prstGeom prst="rect">
                  <a:avLst/>
                </a:prstGeom>
                <a:blipFill rotWithShape="1">
                  <a:blip r:embed="rId26"/>
                  <a:stretch>
                    <a:fillRect b="-2326"/>
                  </a:stretch>
                </a:blipFill>
              </p:spPr>
              <p:txBody>
                <a:bodyPr/>
                <a:lstStyle/>
                <a:p>
                  <a:r>
                    <a:rPr lang="zh-CN" altLang="en-US">
                      <a:noFill/>
                    </a:rPr>
                    <a:t> </a:t>
                  </a:r>
                </a:p>
              </p:txBody>
            </p:sp>
          </mc:Fallback>
        </mc:AlternateContent>
      </p:grpSp>
      <p:grpSp>
        <p:nvGrpSpPr>
          <p:cNvPr id="24" name="组合 23"/>
          <p:cNvGrpSpPr/>
          <p:nvPr/>
        </p:nvGrpSpPr>
        <p:grpSpPr>
          <a:xfrm>
            <a:off x="2279972" y="2590800"/>
            <a:ext cx="437648" cy="251373"/>
            <a:chOff x="2279972" y="2590800"/>
            <a:chExt cx="437648" cy="251373"/>
          </a:xfrm>
        </p:grpSpPr>
        <mc:AlternateContent xmlns:mc="http://schemas.openxmlformats.org/markup-compatibility/2006" xmlns:a14="http://schemas.microsoft.com/office/drawing/2010/main">
          <mc:Choice Requires="a14">
            <p:sp>
              <p:nvSpPr>
                <p:cNvPr id="170" name="Rectangle 169"/>
                <p:cNvSpPr/>
                <p:nvPr/>
              </p:nvSpPr>
              <p:spPr>
                <a:xfrm>
                  <a:off x="2279972" y="2590800"/>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170" name="Rectangle 169"/>
                <p:cNvSpPr>
                  <a:spLocks noRot="1" noChangeAspect="1" noMove="1" noResize="1" noEditPoints="1" noAdjustHandles="1" noChangeArrowheads="1" noChangeShapeType="1" noTextEdit="1"/>
                </p:cNvSpPr>
                <p:nvPr/>
              </p:nvSpPr>
              <p:spPr>
                <a:xfrm>
                  <a:off x="2279972" y="2590800"/>
                  <a:ext cx="437648" cy="246221"/>
                </a:xfrm>
                <a:prstGeom prst="rect">
                  <a:avLst/>
                </a:prstGeom>
                <a:blipFill rotWithShape="1">
                  <a:blip r:embed="rId27"/>
                  <a:stretch>
                    <a:fillRect l="-8333" r="-4167" b="-7500"/>
                  </a:stretch>
                </a:blipFill>
              </p:spPr>
              <p:txBody>
                <a:bodyPr/>
                <a:lstStyle/>
                <a:p>
                  <a:r>
                    <a:rPr lang="zh-CN" altLang="en-US">
                      <a:noFill/>
                    </a:rPr>
                    <a:t> </a:t>
                  </a:r>
                </a:p>
              </p:txBody>
            </p:sp>
          </mc:Fallback>
        </mc:AlternateContent>
        <p:sp>
          <p:nvSpPr>
            <p:cNvPr id="179" name="Oval 178"/>
            <p:cNvSpPr/>
            <p:nvPr/>
          </p:nvSpPr>
          <p:spPr>
            <a:xfrm>
              <a:off x="2648278" y="2798973"/>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mc:AlternateContent xmlns:mc="http://schemas.openxmlformats.org/markup-compatibility/2006" xmlns:a14="http://schemas.microsoft.com/office/drawing/2010/main">
        <mc:Choice Requires="a14">
          <p:sp>
            <p:nvSpPr>
              <p:cNvPr id="181" name="Rectangle 180"/>
              <p:cNvSpPr/>
              <p:nvPr/>
            </p:nvSpPr>
            <p:spPr>
              <a:xfrm>
                <a:off x="2799816" y="1145576"/>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81" name="Rectangle 180"/>
              <p:cNvSpPr>
                <a:spLocks noRot="1" noChangeAspect="1" noMove="1" noResize="1" noEditPoints="1" noAdjustHandles="1" noChangeArrowheads="1" noChangeShapeType="1" noTextEdit="1"/>
              </p:cNvSpPr>
              <p:nvPr/>
            </p:nvSpPr>
            <p:spPr>
              <a:xfrm>
                <a:off x="2799816" y="1145576"/>
                <a:ext cx="590758" cy="246221"/>
              </a:xfrm>
              <a:prstGeom prst="rect">
                <a:avLst/>
              </a:prstGeom>
              <a:blipFill rotWithShape="1">
                <a:blip r:embed="rId28"/>
                <a:stretch>
                  <a:fillRect/>
                </a:stretch>
              </a:blipFill>
            </p:spPr>
            <p:txBody>
              <a:bodyPr/>
              <a:lstStyle/>
              <a:p>
                <a:r>
                  <a:rPr lang="zh-CN" altLang="en-US">
                    <a:noFill/>
                  </a:rPr>
                  <a:t> </a:t>
                </a:r>
              </a:p>
            </p:txBody>
          </p:sp>
        </mc:Fallback>
      </mc:AlternateContent>
      <p:grpSp>
        <p:nvGrpSpPr>
          <p:cNvPr id="3" name="组合 2"/>
          <p:cNvGrpSpPr/>
          <p:nvPr/>
        </p:nvGrpSpPr>
        <p:grpSpPr>
          <a:xfrm>
            <a:off x="4479073" y="3356650"/>
            <a:ext cx="505138" cy="261610"/>
            <a:chOff x="4479073" y="3262073"/>
            <a:chExt cx="505138" cy="261610"/>
          </a:xfrm>
        </p:grpSpPr>
        <p:sp>
          <p:nvSpPr>
            <p:cNvPr id="191" name="Oval 190"/>
            <p:cNvSpPr/>
            <p:nvPr/>
          </p:nvSpPr>
          <p:spPr>
            <a:xfrm>
              <a:off x="4647379" y="3264741"/>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92" name="Rectangle 191"/>
                <p:cNvSpPr/>
                <p:nvPr/>
              </p:nvSpPr>
              <p:spPr>
                <a:xfrm>
                  <a:off x="4479073" y="3262073"/>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92" name="Rectangle 191"/>
                <p:cNvSpPr>
                  <a:spLocks noRot="1" noChangeAspect="1" noMove="1" noResize="1" noEditPoints="1" noAdjustHandles="1" noChangeArrowheads="1" noChangeShapeType="1" noTextEdit="1"/>
                </p:cNvSpPr>
                <p:nvPr/>
              </p:nvSpPr>
              <p:spPr>
                <a:xfrm>
                  <a:off x="4479073" y="3262073"/>
                  <a:ext cx="505138" cy="261610"/>
                </a:xfrm>
                <a:prstGeom prst="rect">
                  <a:avLst/>
                </a:prstGeom>
                <a:blipFill rotWithShape="1">
                  <a:blip r:embed="rId29"/>
                  <a:stretch>
                    <a:fillRect b="-2326"/>
                  </a:stretch>
                </a:blipFill>
              </p:spPr>
              <p:txBody>
                <a:bodyPr/>
                <a:lstStyle/>
                <a:p>
                  <a:r>
                    <a:rPr lang="zh-CN" altLang="en-US">
                      <a:noFill/>
                    </a:rPr>
                    <a:t> </a:t>
                  </a:r>
                </a:p>
              </p:txBody>
            </p:sp>
          </mc:Fallback>
        </mc:AlternateContent>
      </p:grpSp>
      <p:grpSp>
        <p:nvGrpSpPr>
          <p:cNvPr id="5" name="组合 4"/>
          <p:cNvGrpSpPr/>
          <p:nvPr/>
        </p:nvGrpSpPr>
        <p:grpSpPr>
          <a:xfrm>
            <a:off x="4446424" y="1637718"/>
            <a:ext cx="505138" cy="261610"/>
            <a:chOff x="4446424" y="1637718"/>
            <a:chExt cx="505138" cy="261610"/>
          </a:xfrm>
        </p:grpSpPr>
        <p:sp>
          <p:nvSpPr>
            <p:cNvPr id="85" name="Oval 146"/>
            <p:cNvSpPr/>
            <p:nvPr/>
          </p:nvSpPr>
          <p:spPr>
            <a:xfrm>
              <a:off x="4614730" y="1640386"/>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6" name="Rectangle 147"/>
                <p:cNvSpPr/>
                <p:nvPr/>
              </p:nvSpPr>
              <p:spPr>
                <a:xfrm>
                  <a:off x="4446424" y="1637718"/>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86" name="Rectangle 147"/>
                <p:cNvSpPr>
                  <a:spLocks noRot="1" noChangeAspect="1" noMove="1" noResize="1" noEditPoints="1" noAdjustHandles="1" noChangeArrowheads="1" noChangeShapeType="1" noTextEdit="1"/>
                </p:cNvSpPr>
                <p:nvPr/>
              </p:nvSpPr>
              <p:spPr>
                <a:xfrm>
                  <a:off x="4446424" y="1637718"/>
                  <a:ext cx="505138" cy="261610"/>
                </a:xfrm>
                <a:prstGeom prst="rect">
                  <a:avLst/>
                </a:prstGeom>
                <a:blipFill rotWithShape="1">
                  <a:blip r:embed="rId24"/>
                  <a:stretch>
                    <a:fillRect b="-2326"/>
                  </a:stretch>
                </a:blipFill>
              </p:spPr>
              <p:txBody>
                <a:bodyPr/>
                <a:lstStyle/>
                <a:p>
                  <a:r>
                    <a:rPr lang="zh-CN" altLang="en-US">
                      <a:noFill/>
                    </a:rPr>
                    <a:t> </a:t>
                  </a:r>
                </a:p>
              </p:txBody>
            </p:sp>
          </mc:Fallback>
        </mc:AlternateContent>
      </p:grpSp>
      <p:grpSp>
        <p:nvGrpSpPr>
          <p:cNvPr id="16" name="组合 15"/>
          <p:cNvGrpSpPr/>
          <p:nvPr/>
        </p:nvGrpSpPr>
        <p:grpSpPr>
          <a:xfrm>
            <a:off x="1315189" y="1373287"/>
            <a:ext cx="622518" cy="1621378"/>
            <a:chOff x="1315189" y="1373287"/>
            <a:chExt cx="622518" cy="1621378"/>
          </a:xfrm>
        </p:grpSpPr>
        <mc:AlternateContent xmlns:mc="http://schemas.openxmlformats.org/markup-compatibility/2006" xmlns:a14="http://schemas.microsoft.com/office/drawing/2010/main">
          <mc:Choice Requires="a14">
            <p:sp>
              <p:nvSpPr>
                <p:cNvPr id="90" name="Rectangle 180"/>
                <p:cNvSpPr/>
                <p:nvPr/>
              </p:nvSpPr>
              <p:spPr>
                <a:xfrm>
                  <a:off x="1346949" y="1373287"/>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90" name="Rectangle 180"/>
                <p:cNvSpPr>
                  <a:spLocks noRot="1" noChangeAspect="1" noMove="1" noResize="1" noEditPoints="1" noAdjustHandles="1" noChangeArrowheads="1" noChangeShapeType="1" noTextEdit="1"/>
                </p:cNvSpPr>
                <p:nvPr/>
              </p:nvSpPr>
              <p:spPr>
                <a:xfrm>
                  <a:off x="1346949" y="1373287"/>
                  <a:ext cx="590758" cy="246221"/>
                </a:xfrm>
                <a:prstGeom prst="rect">
                  <a:avLst/>
                </a:prstGeom>
                <a:blipFill rotWithShape="1">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Rectangle 179"/>
                <p:cNvSpPr/>
                <p:nvPr/>
              </p:nvSpPr>
              <p:spPr>
                <a:xfrm>
                  <a:off x="1315189" y="2748444"/>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91" name="Rectangle 179"/>
                <p:cNvSpPr>
                  <a:spLocks noRot="1" noChangeAspect="1" noMove="1" noResize="1" noEditPoints="1" noAdjustHandles="1" noChangeArrowheads="1" noChangeShapeType="1" noTextEdit="1"/>
                </p:cNvSpPr>
                <p:nvPr/>
              </p:nvSpPr>
              <p:spPr>
                <a:xfrm>
                  <a:off x="1315189" y="2748444"/>
                  <a:ext cx="590758" cy="246221"/>
                </a:xfrm>
                <a:prstGeom prst="rect">
                  <a:avLst/>
                </a:prstGeom>
                <a:blipFill rotWithShape="1">
                  <a:blip r:embed="rId31"/>
                  <a:stretch>
                    <a:fillRect l="-1031" b="-7500"/>
                  </a:stretch>
                </a:blipFill>
              </p:spPr>
              <p:txBody>
                <a:bodyPr/>
                <a:lstStyle/>
                <a:p>
                  <a:r>
                    <a:rPr lang="zh-CN" altLang="en-US">
                      <a:noFill/>
                    </a:rPr>
                    <a:t> </a:t>
                  </a:r>
                </a:p>
              </p:txBody>
            </p:sp>
          </mc:Fallback>
        </mc:AlternateContent>
      </p:grpSp>
      <p:cxnSp>
        <p:nvCxnSpPr>
          <p:cNvPr id="14" name="肘形连接符 13"/>
          <p:cNvCxnSpPr>
            <a:endCxn id="173" idx="1"/>
          </p:cNvCxnSpPr>
          <p:nvPr/>
        </p:nvCxnSpPr>
        <p:spPr>
          <a:xfrm rot="16200000" flipH="1">
            <a:off x="1612219" y="2440149"/>
            <a:ext cx="805179" cy="333476"/>
          </a:xfrm>
          <a:prstGeom prst="bentConnector2">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sp>
        <p:nvSpPr>
          <p:cNvPr id="65" name="Freeform 64"/>
          <p:cNvSpPr/>
          <p:nvPr/>
        </p:nvSpPr>
        <p:spPr>
          <a:xfrm>
            <a:off x="2309404" y="905720"/>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7" name="Freeform 86"/>
          <p:cNvSpPr/>
          <p:nvPr/>
        </p:nvSpPr>
        <p:spPr>
          <a:xfrm>
            <a:off x="2309364" y="2609547"/>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mc:AlternateContent xmlns:mc="http://schemas.openxmlformats.org/markup-compatibility/2006" xmlns:a14="http://schemas.microsoft.com/office/drawing/2010/main">
        <mc:Choice Requires="a14">
          <p:sp>
            <p:nvSpPr>
              <p:cNvPr id="180" name="Rectangle 179"/>
              <p:cNvSpPr/>
              <p:nvPr/>
            </p:nvSpPr>
            <p:spPr>
              <a:xfrm>
                <a:off x="2806700" y="2828252"/>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80" name="Rectangle 179"/>
              <p:cNvSpPr>
                <a:spLocks noRot="1" noChangeAspect="1" noMove="1" noResize="1" noEditPoints="1" noAdjustHandles="1" noChangeArrowheads="1" noChangeShapeType="1" noTextEdit="1"/>
              </p:cNvSpPr>
              <p:nvPr/>
            </p:nvSpPr>
            <p:spPr>
              <a:xfrm>
                <a:off x="2806700" y="2828252"/>
                <a:ext cx="590758" cy="246221"/>
              </a:xfrm>
              <a:prstGeom prst="rect">
                <a:avLst/>
              </a:prstGeom>
              <a:blipFill rotWithShape="1">
                <a:blip r:embed="rId32"/>
                <a:stretch>
                  <a:fillRect b="-7500"/>
                </a:stretch>
              </a:blipFill>
            </p:spPr>
            <p:txBody>
              <a:bodyPr/>
              <a:lstStyle/>
              <a:p>
                <a:r>
                  <a:rPr lang="zh-CN" altLang="en-US">
                    <a:noFill/>
                  </a:rPr>
                  <a:t> </a:t>
                </a:r>
              </a:p>
            </p:txBody>
          </p:sp>
        </mc:Fallback>
      </mc:AlternateContent>
      <p:pic>
        <p:nvPicPr>
          <p:cNvPr id="84" name="Picture 6"/>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861200" y="3657600"/>
            <a:ext cx="3228779" cy="37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25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500"/>
                                        <p:tgtEl>
                                          <p:spTgt spid="57"/>
                                        </p:tgtEl>
                                      </p:cBhvr>
                                    </p:animEffect>
                                  </p:childTnLst>
                                </p:cTn>
                              </p:par>
                              <p:par>
                                <p:cTn id="13" presetID="2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4"/>
                                        </p:tgtEl>
                                        <p:attrNameLst>
                                          <p:attrName>style.visibility</p:attrName>
                                        </p:attrNameLst>
                                      </p:cBhvr>
                                      <p:to>
                                        <p:strVal val="visible"/>
                                      </p:to>
                                    </p:set>
                                    <p:animEffect transition="in" filter="wipe(left)">
                                      <p:cBhvr>
                                        <p:cTn id="29" dur="500"/>
                                        <p:tgtEl>
                                          <p:spTgt spid="154"/>
                                        </p:tgtEl>
                                      </p:cBhvr>
                                    </p:animEffect>
                                  </p:childTnLst>
                                </p:cTn>
                              </p:par>
                              <p:par>
                                <p:cTn id="30" presetID="22" presetClass="entr" presetSubtype="8" fill="hold" nodeType="withEffect">
                                  <p:stCondLst>
                                    <p:cond delay="0"/>
                                  </p:stCondLst>
                                  <p:childTnLst>
                                    <p:set>
                                      <p:cBhvr>
                                        <p:cTn id="31" dur="1" fill="hold">
                                          <p:stCondLst>
                                            <p:cond delay="0"/>
                                          </p:stCondLst>
                                        </p:cTn>
                                        <p:tgtEl>
                                          <p:spTgt spid="168"/>
                                        </p:tgtEl>
                                        <p:attrNameLst>
                                          <p:attrName>style.visibility</p:attrName>
                                        </p:attrNameLst>
                                      </p:cBhvr>
                                      <p:to>
                                        <p:strVal val="visible"/>
                                      </p:to>
                                    </p:set>
                                    <p:animEffect transition="in" filter="wipe(left)">
                                      <p:cBhvr>
                                        <p:cTn id="32" dur="500"/>
                                        <p:tgtEl>
                                          <p:spTgt spid="16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1"/>
                                        </p:tgtEl>
                                        <p:attrNameLst>
                                          <p:attrName>style.visibility</p:attrName>
                                        </p:attrNameLst>
                                      </p:cBhvr>
                                      <p:to>
                                        <p:strVal val="visible"/>
                                      </p:to>
                                    </p:set>
                                    <p:animEffect transition="in" filter="fade">
                                      <p:cBhvr>
                                        <p:cTn id="35" dur="500"/>
                                        <p:tgtEl>
                                          <p:spTgt spid="18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0"/>
                                        </p:tgtEl>
                                        <p:attrNameLst>
                                          <p:attrName>style.visibility</p:attrName>
                                        </p:attrNameLst>
                                      </p:cBhvr>
                                      <p:to>
                                        <p:strVal val="visible"/>
                                      </p:to>
                                    </p:set>
                                    <p:animEffect transition="in" filter="fade">
                                      <p:cBhvr>
                                        <p:cTn id="38" dur="500"/>
                                        <p:tgtEl>
                                          <p:spTgt spid="180"/>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left)">
                                      <p:cBhvr>
                                        <p:cTn id="50" dur="500"/>
                                        <p:tgtEl>
                                          <p:spTgt spid="5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wipe(left)">
                                      <p:cBhvr>
                                        <p:cTn id="53" dur="500"/>
                                        <p:tgtEl>
                                          <p:spTgt spid="89"/>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par>
                                <p:cTn id="58" presetID="10" presetClass="entr" presetSubtype="0"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500"/>
                                        <p:tgtEl>
                                          <p:spTgt spid="5"/>
                                        </p:tgtEl>
                                      </p:cBhvr>
                                    </p:animEffect>
                                  </p:childTnLst>
                                </p:cTn>
                              </p:par>
                              <p:par>
                                <p:cTn id="61" presetID="10" presetClass="entr" presetSubtype="0" fill="hold"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500"/>
                                        <p:tgtEl>
                                          <p:spTgt spid="2"/>
                                        </p:tgtEl>
                                      </p:cBhvr>
                                    </p:animEffect>
                                  </p:childTnLst>
                                </p:cTn>
                              </p:par>
                              <p:par>
                                <p:cTn id="64" presetID="10" presetClass="entr" presetSubtype="0"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fade">
                                      <p:cBhvr>
                                        <p:cTn id="66" dur="5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07"/>
                                        </p:tgtEl>
                                        <p:attrNameLst>
                                          <p:attrName>style.visibility</p:attrName>
                                        </p:attrNameLst>
                                      </p:cBhvr>
                                      <p:to>
                                        <p:strVal val="visible"/>
                                      </p:to>
                                    </p:set>
                                    <p:animEffect transition="in" filter="wipe(left)">
                                      <p:cBhvr>
                                        <p:cTn id="71" dur="500"/>
                                        <p:tgtEl>
                                          <p:spTgt spid="107"/>
                                        </p:tgtEl>
                                      </p:cBhvr>
                                    </p:animEffect>
                                  </p:childTnLst>
                                </p:cTn>
                              </p:par>
                              <p:par>
                                <p:cTn id="72" presetID="22" presetClass="entr" presetSubtype="8" fill="hold" nodeType="withEffect">
                                  <p:stCondLst>
                                    <p:cond delay="0"/>
                                  </p:stCondLst>
                                  <p:childTnLst>
                                    <p:set>
                                      <p:cBhvr>
                                        <p:cTn id="73" dur="1" fill="hold">
                                          <p:stCondLst>
                                            <p:cond delay="0"/>
                                          </p:stCondLst>
                                        </p:cTn>
                                        <p:tgtEl>
                                          <p:spTgt spid="111"/>
                                        </p:tgtEl>
                                        <p:attrNameLst>
                                          <p:attrName>style.visibility</p:attrName>
                                        </p:attrNameLst>
                                      </p:cBhvr>
                                      <p:to>
                                        <p:strVal val="visible"/>
                                      </p:to>
                                    </p:set>
                                    <p:animEffect transition="in" filter="wipe(left)">
                                      <p:cBhvr>
                                        <p:cTn id="74" dur="500"/>
                                        <p:tgtEl>
                                          <p:spTgt spid="111"/>
                                        </p:tgtEl>
                                      </p:cBhvr>
                                    </p:animEffect>
                                  </p:childTnLst>
                                </p:cTn>
                              </p:par>
                              <p:par>
                                <p:cTn id="75" presetID="22" presetClass="entr" presetSubtype="8" fill="hold" nodeType="with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left)">
                                      <p:cBhvr>
                                        <p:cTn id="77" dur="500"/>
                                        <p:tgtEl>
                                          <p:spTgt spid="113"/>
                                        </p:tgtEl>
                                      </p:cBhvr>
                                    </p:animEffect>
                                  </p:childTnLst>
                                </p:cTn>
                              </p:par>
                              <p:par>
                                <p:cTn id="78" presetID="22" presetClass="entr" presetSubtype="1" fill="hold" nodeType="withEffect">
                                  <p:stCondLst>
                                    <p:cond delay="0"/>
                                  </p:stCondLst>
                                  <p:childTnLst>
                                    <p:set>
                                      <p:cBhvr>
                                        <p:cTn id="79" dur="1" fill="hold">
                                          <p:stCondLst>
                                            <p:cond delay="0"/>
                                          </p:stCondLst>
                                        </p:cTn>
                                        <p:tgtEl>
                                          <p:spTgt spid="117"/>
                                        </p:tgtEl>
                                        <p:attrNameLst>
                                          <p:attrName>style.visibility</p:attrName>
                                        </p:attrNameLst>
                                      </p:cBhvr>
                                      <p:to>
                                        <p:strVal val="visible"/>
                                      </p:to>
                                    </p:set>
                                    <p:animEffect transition="in" filter="wipe(up)">
                                      <p:cBhvr>
                                        <p:cTn id="80" dur="500"/>
                                        <p:tgtEl>
                                          <p:spTgt spid="117"/>
                                        </p:tgtEl>
                                      </p:cBhvr>
                                    </p:animEffect>
                                  </p:childTnLst>
                                </p:cTn>
                              </p:par>
                              <p:par>
                                <p:cTn id="81" presetID="22" presetClass="entr" presetSubtype="1" fill="hold"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up)">
                                      <p:cBhvr>
                                        <p:cTn id="83" dur="500"/>
                                        <p:tgtEl>
                                          <p:spTgt spid="120"/>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wipe(left)">
                                      <p:cBhvr>
                                        <p:cTn id="86" dur="500"/>
                                        <p:tgtEl>
                                          <p:spTgt spid="65"/>
                                        </p:tgtEl>
                                      </p:cBhvr>
                                    </p:animEffect>
                                  </p:childTnLst>
                                </p:cTn>
                              </p:par>
                              <p:par>
                                <p:cTn id="87" presetID="22" presetClass="entr" presetSubtype="8" fill="hold" nodeType="withEffect">
                                  <p:stCondLst>
                                    <p:cond delay="0"/>
                                  </p:stCondLst>
                                  <p:childTnLst>
                                    <p:set>
                                      <p:cBhvr>
                                        <p:cTn id="88" dur="1" fill="hold">
                                          <p:stCondLst>
                                            <p:cond delay="0"/>
                                          </p:stCondLst>
                                        </p:cTn>
                                        <p:tgtEl>
                                          <p:spTgt spid="123"/>
                                        </p:tgtEl>
                                        <p:attrNameLst>
                                          <p:attrName>style.visibility</p:attrName>
                                        </p:attrNameLst>
                                      </p:cBhvr>
                                      <p:to>
                                        <p:strVal val="visible"/>
                                      </p:to>
                                    </p:set>
                                    <p:animEffect transition="in" filter="wipe(left)">
                                      <p:cBhvr>
                                        <p:cTn id="89" dur="500"/>
                                        <p:tgtEl>
                                          <p:spTgt spid="123"/>
                                        </p:tgtEl>
                                      </p:cBhvr>
                                    </p:animEffect>
                                  </p:childTnLst>
                                </p:cTn>
                              </p:par>
                              <p:par>
                                <p:cTn id="90" presetID="22" presetClass="entr" presetSubtype="8" fill="hold" nodeType="withEffect">
                                  <p:stCondLst>
                                    <p:cond delay="0"/>
                                  </p:stCondLst>
                                  <p:childTnLst>
                                    <p:set>
                                      <p:cBhvr>
                                        <p:cTn id="91" dur="1" fill="hold">
                                          <p:stCondLst>
                                            <p:cond delay="0"/>
                                          </p:stCondLst>
                                        </p:cTn>
                                        <p:tgtEl>
                                          <p:spTgt spid="124"/>
                                        </p:tgtEl>
                                        <p:attrNameLst>
                                          <p:attrName>style.visibility</p:attrName>
                                        </p:attrNameLst>
                                      </p:cBhvr>
                                      <p:to>
                                        <p:strVal val="visible"/>
                                      </p:to>
                                    </p:set>
                                    <p:animEffect transition="in" filter="wipe(left)">
                                      <p:cBhvr>
                                        <p:cTn id="92" dur="500"/>
                                        <p:tgtEl>
                                          <p:spTgt spid="124"/>
                                        </p:tgtEl>
                                      </p:cBhvr>
                                    </p:animEffect>
                                  </p:childTnLst>
                                </p:cTn>
                              </p:par>
                              <p:par>
                                <p:cTn id="93" presetID="22" presetClass="entr" presetSubtype="8" fill="hold" nodeType="withEffect">
                                  <p:stCondLst>
                                    <p:cond delay="0"/>
                                  </p:stCondLst>
                                  <p:childTnLst>
                                    <p:set>
                                      <p:cBhvr>
                                        <p:cTn id="94" dur="1" fill="hold">
                                          <p:stCondLst>
                                            <p:cond delay="0"/>
                                          </p:stCondLst>
                                        </p:cTn>
                                        <p:tgtEl>
                                          <p:spTgt spid="153"/>
                                        </p:tgtEl>
                                        <p:attrNameLst>
                                          <p:attrName>style.visibility</p:attrName>
                                        </p:attrNameLst>
                                      </p:cBhvr>
                                      <p:to>
                                        <p:strVal val="visible"/>
                                      </p:to>
                                    </p:set>
                                    <p:animEffect transition="in" filter="wipe(left)">
                                      <p:cBhvr>
                                        <p:cTn id="95" dur="500"/>
                                        <p:tgtEl>
                                          <p:spTgt spid="153"/>
                                        </p:tgtEl>
                                      </p:cBhvr>
                                    </p:animEffect>
                                  </p:childTnLst>
                                </p:cTn>
                              </p:par>
                              <p:par>
                                <p:cTn id="96" presetID="22" presetClass="entr" presetSubtype="1" fill="hold" nodeType="withEffect">
                                  <p:stCondLst>
                                    <p:cond delay="0"/>
                                  </p:stCondLst>
                                  <p:childTnLst>
                                    <p:set>
                                      <p:cBhvr>
                                        <p:cTn id="97" dur="1" fill="hold">
                                          <p:stCondLst>
                                            <p:cond delay="0"/>
                                          </p:stCondLst>
                                        </p:cTn>
                                        <p:tgtEl>
                                          <p:spTgt spid="155"/>
                                        </p:tgtEl>
                                        <p:attrNameLst>
                                          <p:attrName>style.visibility</p:attrName>
                                        </p:attrNameLst>
                                      </p:cBhvr>
                                      <p:to>
                                        <p:strVal val="visible"/>
                                      </p:to>
                                    </p:set>
                                    <p:animEffect transition="in" filter="wipe(up)">
                                      <p:cBhvr>
                                        <p:cTn id="98" dur="500"/>
                                        <p:tgtEl>
                                          <p:spTgt spid="155"/>
                                        </p:tgtEl>
                                      </p:cBhvr>
                                    </p:animEffect>
                                  </p:childTnLst>
                                </p:cTn>
                              </p:par>
                              <p:par>
                                <p:cTn id="99" presetID="22" presetClass="entr" presetSubtype="1" fill="hold" nodeType="withEffect">
                                  <p:stCondLst>
                                    <p:cond delay="0"/>
                                  </p:stCondLst>
                                  <p:childTnLst>
                                    <p:set>
                                      <p:cBhvr>
                                        <p:cTn id="100" dur="1" fill="hold">
                                          <p:stCondLst>
                                            <p:cond delay="0"/>
                                          </p:stCondLst>
                                        </p:cTn>
                                        <p:tgtEl>
                                          <p:spTgt spid="157"/>
                                        </p:tgtEl>
                                        <p:attrNameLst>
                                          <p:attrName>style.visibility</p:attrName>
                                        </p:attrNameLst>
                                      </p:cBhvr>
                                      <p:to>
                                        <p:strVal val="visible"/>
                                      </p:to>
                                    </p:set>
                                    <p:animEffect transition="in" filter="wipe(up)">
                                      <p:cBhvr>
                                        <p:cTn id="101" dur="500"/>
                                        <p:tgtEl>
                                          <p:spTgt spid="157"/>
                                        </p:tgtEl>
                                      </p:cBhvr>
                                    </p:animEffect>
                                  </p:childTnLst>
                                </p:cTn>
                              </p:par>
                              <p:par>
                                <p:cTn id="102" presetID="10" presetClass="entr" presetSubtype="0" fill="hold" nodeType="withEffect">
                                  <p:stCondLst>
                                    <p:cond delay="0"/>
                                  </p:stCondLst>
                                  <p:childTnLst>
                                    <p:set>
                                      <p:cBhvr>
                                        <p:cTn id="103" dur="1" fill="hold">
                                          <p:stCondLst>
                                            <p:cond delay="0"/>
                                          </p:stCondLst>
                                        </p:cTn>
                                        <p:tgtEl>
                                          <p:spTgt spid="84"/>
                                        </p:tgtEl>
                                        <p:attrNameLst>
                                          <p:attrName>style.visibility</p:attrName>
                                        </p:attrNameLst>
                                      </p:cBhvr>
                                      <p:to>
                                        <p:strVal val="visible"/>
                                      </p:to>
                                    </p:set>
                                    <p:animEffect transition="in" filter="fade">
                                      <p:cBhvr>
                                        <p:cTn id="104" dur="500"/>
                                        <p:tgtEl>
                                          <p:spTgt spid="84"/>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87"/>
                                        </p:tgtEl>
                                        <p:attrNameLst>
                                          <p:attrName>style.visibility</p:attrName>
                                        </p:attrNameLst>
                                      </p:cBhvr>
                                      <p:to>
                                        <p:strVal val="visible"/>
                                      </p:to>
                                    </p:set>
                                    <p:animEffect transition="in" filter="wipe(left)">
                                      <p:cBhvr>
                                        <p:cTn id="107" dur="500"/>
                                        <p:tgtEl>
                                          <p:spTgt spid="87"/>
                                        </p:tgtEl>
                                      </p:cBhvr>
                                    </p:animEffect>
                                  </p:childTnLst>
                                </p:cTn>
                              </p:par>
                            </p:childTnLst>
                          </p:cTn>
                        </p:par>
                        <p:par>
                          <p:cTn id="108" fill="hold">
                            <p:stCondLst>
                              <p:cond delay="500"/>
                            </p:stCondLst>
                            <p:childTnLst>
                              <p:par>
                                <p:cTn id="109" presetID="10" presetClass="entr" presetSubtype="0" fill="hold" nodeType="afterEffect">
                                  <p:stCondLst>
                                    <p:cond delay="0"/>
                                  </p:stCondLst>
                                  <p:childTnLst>
                                    <p:set>
                                      <p:cBhvr>
                                        <p:cTn id="110" dur="1" fill="hold">
                                          <p:stCondLst>
                                            <p:cond delay="0"/>
                                          </p:stCondLst>
                                        </p:cTn>
                                        <p:tgtEl>
                                          <p:spTgt spid="2057"/>
                                        </p:tgtEl>
                                        <p:attrNameLst>
                                          <p:attrName>style.visibility</p:attrName>
                                        </p:attrNameLst>
                                      </p:cBhvr>
                                      <p:to>
                                        <p:strVal val="visible"/>
                                      </p:to>
                                    </p:set>
                                    <p:animEffect transition="in" filter="fade">
                                      <p:cBhvr>
                                        <p:cTn id="111" dur="500"/>
                                        <p:tgtEl>
                                          <p:spTgt spid="2057"/>
                                        </p:tgtEl>
                                      </p:cBhvr>
                                    </p:animEffect>
                                  </p:childTnLst>
                                </p:cTn>
                              </p:par>
                              <p:par>
                                <p:cTn id="112" presetID="10" presetClass="entr" presetSubtype="0" fill="hold" nodeType="withEffect">
                                  <p:stCondLst>
                                    <p:cond delay="0"/>
                                  </p:stCondLst>
                                  <p:childTnLst>
                                    <p:set>
                                      <p:cBhvr>
                                        <p:cTn id="113" dur="1" fill="hold">
                                          <p:stCondLst>
                                            <p:cond delay="0"/>
                                          </p:stCondLst>
                                        </p:cTn>
                                        <p:tgtEl>
                                          <p:spTgt spid="42"/>
                                        </p:tgtEl>
                                        <p:attrNameLst>
                                          <p:attrName>style.visibility</p:attrName>
                                        </p:attrNameLst>
                                      </p:cBhvr>
                                      <p:to>
                                        <p:strVal val="visible"/>
                                      </p:to>
                                    </p:set>
                                    <p:animEffect transition="in" filter="fade">
                                      <p:cBhvr>
                                        <p:cTn id="114" dur="500"/>
                                        <p:tgtEl>
                                          <p:spTgt spid="42"/>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wipe(left)">
                                      <p:cBhvr>
                                        <p:cTn id="119" dur="500"/>
                                        <p:tgtEl>
                                          <p:spTgt spid="40"/>
                                        </p:tgtEl>
                                      </p:cBhvr>
                                    </p:animEffect>
                                  </p:childTnLst>
                                </p:cTn>
                              </p:par>
                              <p:par>
                                <p:cTn id="120" presetID="10" presetClass="entr" presetSubtype="0" fill="hold" nodeType="withEffect">
                                  <p:stCondLst>
                                    <p:cond delay="0"/>
                                  </p:stCondLst>
                                  <p:childTnLst>
                                    <p:set>
                                      <p:cBhvr>
                                        <p:cTn id="121" dur="1" fill="hold">
                                          <p:stCondLst>
                                            <p:cond delay="0"/>
                                          </p:stCondLst>
                                        </p:cTn>
                                        <p:tgtEl>
                                          <p:spTgt spid="2054"/>
                                        </p:tgtEl>
                                        <p:attrNameLst>
                                          <p:attrName>style.visibility</p:attrName>
                                        </p:attrNameLst>
                                      </p:cBhvr>
                                      <p:to>
                                        <p:strVal val="visible"/>
                                      </p:to>
                                    </p:set>
                                    <p:animEffect transition="in" filter="fade">
                                      <p:cBhvr>
                                        <p:cTn id="122" dur="500"/>
                                        <p:tgtEl>
                                          <p:spTgt spid="2054"/>
                                        </p:tgtEl>
                                      </p:cBhvr>
                                    </p:animEffect>
                                  </p:childTnLst>
                                </p:cTn>
                              </p:par>
                            </p:childTnLst>
                          </p:cTn>
                        </p:par>
                        <p:par>
                          <p:cTn id="123" fill="hold">
                            <p:stCondLst>
                              <p:cond delay="500"/>
                            </p:stCondLst>
                            <p:childTnLst>
                              <p:par>
                                <p:cTn id="124" presetID="10" presetClass="entr" presetSubtype="0" fill="hold" nodeType="afterEffect">
                                  <p:stCondLst>
                                    <p:cond delay="0"/>
                                  </p:stCondLst>
                                  <p:childTnLst>
                                    <p:set>
                                      <p:cBhvr>
                                        <p:cTn id="125" dur="1" fill="hold">
                                          <p:stCondLst>
                                            <p:cond delay="0"/>
                                          </p:stCondLst>
                                        </p:cTn>
                                        <p:tgtEl>
                                          <p:spTgt spid="6"/>
                                        </p:tgtEl>
                                        <p:attrNameLst>
                                          <p:attrName>style.visibility</p:attrName>
                                        </p:attrNameLst>
                                      </p:cBhvr>
                                      <p:to>
                                        <p:strVal val="visible"/>
                                      </p:to>
                                    </p:set>
                                    <p:animEffect transition="in" filter="fade">
                                      <p:cBhvr>
                                        <p:cTn id="1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89" grpId="0" animBg="1"/>
      <p:bldP spid="181" grpId="0"/>
      <p:bldP spid="65" grpId="0" animBg="1"/>
      <p:bldP spid="87" grpId="0" animBg="1"/>
      <p:bldP spid="18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8" name="Straight Arrow Connector 167"/>
          <p:cNvCxnSpPr/>
          <p:nvPr/>
        </p:nvCxnSpPr>
        <p:spPr>
          <a:xfrm>
            <a:off x="2670543" y="2820573"/>
            <a:ext cx="289821" cy="494544"/>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3" name="Straight Arrow Connector 153"/>
          <p:cNvCxnSpPr/>
          <p:nvPr/>
        </p:nvCxnSpPr>
        <p:spPr>
          <a:xfrm>
            <a:off x="2310744" y="3274310"/>
            <a:ext cx="649620" cy="40807"/>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4" name="Straight Arrow Connector 153"/>
          <p:cNvCxnSpPr/>
          <p:nvPr/>
        </p:nvCxnSpPr>
        <p:spPr>
          <a:xfrm>
            <a:off x="2546682" y="3195819"/>
            <a:ext cx="413682" cy="11929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3" name="Straight Arrow Connector 153"/>
          <p:cNvCxnSpPr/>
          <p:nvPr/>
        </p:nvCxnSpPr>
        <p:spPr>
          <a:xfrm>
            <a:off x="2624439" y="3031321"/>
            <a:ext cx="335925" cy="283796"/>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5" name="Straight Arrow Connector 153"/>
          <p:cNvCxnSpPr/>
          <p:nvPr/>
        </p:nvCxnSpPr>
        <p:spPr>
          <a:xfrm>
            <a:off x="2780426" y="2660559"/>
            <a:ext cx="179938" cy="65455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7" name="Straight Arrow Connector 153"/>
          <p:cNvCxnSpPr/>
          <p:nvPr/>
        </p:nvCxnSpPr>
        <p:spPr>
          <a:xfrm>
            <a:off x="2957227" y="2619820"/>
            <a:ext cx="3137" cy="695297"/>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a:off x="2677433" y="1101563"/>
            <a:ext cx="282931" cy="518104"/>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07" name="Straight Arrow Connector 153"/>
          <p:cNvCxnSpPr/>
          <p:nvPr/>
        </p:nvCxnSpPr>
        <p:spPr>
          <a:xfrm>
            <a:off x="2310760" y="1577378"/>
            <a:ext cx="649604" cy="42289"/>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1" name="Straight Arrow Connector 153"/>
          <p:cNvCxnSpPr/>
          <p:nvPr/>
        </p:nvCxnSpPr>
        <p:spPr>
          <a:xfrm>
            <a:off x="2546698" y="1498887"/>
            <a:ext cx="413666" cy="120780"/>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3" name="Straight Arrow Connector 153"/>
          <p:cNvCxnSpPr/>
          <p:nvPr/>
        </p:nvCxnSpPr>
        <p:spPr>
          <a:xfrm>
            <a:off x="2624455" y="1334389"/>
            <a:ext cx="335909" cy="285278"/>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7" name="Straight Arrow Connector 153"/>
          <p:cNvCxnSpPr/>
          <p:nvPr/>
        </p:nvCxnSpPr>
        <p:spPr>
          <a:xfrm>
            <a:off x="2780442" y="963627"/>
            <a:ext cx="179922" cy="656040"/>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0" name="Straight Arrow Connector 153"/>
          <p:cNvCxnSpPr/>
          <p:nvPr/>
        </p:nvCxnSpPr>
        <p:spPr>
          <a:xfrm>
            <a:off x="2957243" y="922888"/>
            <a:ext cx="3121" cy="696779"/>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Integration over a Rectangle – Anti-aliasing</a:t>
            </a:r>
          </a:p>
        </p:txBody>
      </p:sp>
      <p:sp>
        <p:nvSpPr>
          <p:cNvPr id="51" name="右箭头 4"/>
          <p:cNvSpPr/>
          <p:nvPr/>
        </p:nvSpPr>
        <p:spPr>
          <a:xfrm>
            <a:off x="3366580" y="1267950"/>
            <a:ext cx="430220" cy="100985"/>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Elbow Connector 56"/>
          <p:cNvCxnSpPr/>
          <p:nvPr/>
        </p:nvCxnSpPr>
        <p:spPr>
          <a:xfrm flipV="1">
            <a:off x="1527977" y="1370356"/>
            <a:ext cx="640183" cy="836928"/>
          </a:xfrm>
          <a:prstGeom prst="bentConnector3">
            <a:avLst>
              <a:gd name="adj1" fmla="val 50000"/>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sp>
        <p:nvSpPr>
          <p:cNvPr id="89" name="右箭头 4"/>
          <p:cNvSpPr/>
          <p:nvPr/>
        </p:nvSpPr>
        <p:spPr>
          <a:xfrm>
            <a:off x="3366580" y="2947309"/>
            <a:ext cx="430220" cy="100985"/>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953000" y="1311866"/>
            <a:ext cx="748800" cy="1623679"/>
            <a:chOff x="4953000" y="1311866"/>
            <a:chExt cx="748800" cy="1623679"/>
          </a:xfrm>
        </p:grpSpPr>
        <p:cxnSp>
          <p:nvCxnSpPr>
            <p:cNvPr id="7" name="Elbow Connector 6"/>
            <p:cNvCxnSpPr/>
            <p:nvPr/>
          </p:nvCxnSpPr>
          <p:spPr>
            <a:xfrm flipV="1">
              <a:off x="4982316" y="2169440"/>
              <a:ext cx="345084" cy="766105"/>
            </a:xfrm>
            <a:prstGeom prst="bentConnector2">
              <a:avLst/>
            </a:prstGeom>
            <a:ln w="1270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125" name="Elbow Connector 4124"/>
            <p:cNvCxnSpPr>
              <a:endCxn id="54" idx="1"/>
            </p:cNvCxnSpPr>
            <p:nvPr/>
          </p:nvCxnSpPr>
          <p:spPr>
            <a:xfrm>
              <a:off x="4953000" y="1311866"/>
              <a:ext cx="748800" cy="857574"/>
            </a:xfrm>
            <a:prstGeom prst="bentConnector3">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gr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514" y="2102932"/>
            <a:ext cx="151607" cy="153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3873600" y="762000"/>
            <a:ext cx="1080000" cy="1080000"/>
            <a:chOff x="3873600" y="762000"/>
            <a:chExt cx="1080000" cy="1080000"/>
          </a:xfrm>
        </p:grpSpPr>
        <p:pic>
          <p:nvPicPr>
            <p:cNvPr id="5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600" y="762000"/>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Freeform 38"/>
            <p:cNvSpPr/>
            <p:nvPr/>
          </p:nvSpPr>
          <p:spPr>
            <a:xfrm>
              <a:off x="4002214" y="900779"/>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21" name="Oval 120"/>
            <p:cNvSpPr/>
            <p:nvPr/>
          </p:nvSpPr>
          <p:spPr>
            <a:xfrm>
              <a:off x="4344000" y="1078486"/>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902316" y="2492543"/>
            <a:ext cx="1080000" cy="1126957"/>
            <a:chOff x="3902316" y="2397966"/>
            <a:chExt cx="1080000" cy="1126957"/>
          </a:xfrm>
        </p:grpSpPr>
        <p:pic>
          <p:nvPicPr>
            <p:cNvPr id="205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2316" y="2397966"/>
              <a:ext cx="1080000" cy="1126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Freeform 46"/>
            <p:cNvSpPr/>
            <p:nvPr/>
          </p:nvSpPr>
          <p:spPr>
            <a:xfrm>
              <a:off x="4031530" y="2526963"/>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22" name="Oval 121"/>
            <p:cNvSpPr/>
            <p:nvPr/>
          </p:nvSpPr>
          <p:spPr>
            <a:xfrm>
              <a:off x="4377563" y="2706866"/>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5726" y="2496876"/>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76674" y="765811"/>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01800" y="1629440"/>
            <a:ext cx="1080000"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组合 12"/>
          <p:cNvGrpSpPr/>
          <p:nvPr/>
        </p:nvGrpSpPr>
        <p:grpSpPr>
          <a:xfrm>
            <a:off x="6282758" y="2474436"/>
            <a:ext cx="505138" cy="273532"/>
            <a:chOff x="6282758" y="2474436"/>
            <a:chExt cx="505138" cy="273532"/>
          </a:xfrm>
        </p:grpSpPr>
        <p:sp>
          <p:nvSpPr>
            <p:cNvPr id="55" name="Oval 54"/>
            <p:cNvSpPr/>
            <p:nvPr/>
          </p:nvSpPr>
          <p:spPr>
            <a:xfrm>
              <a:off x="6455041" y="2474436"/>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73" name="Rectangle 72"/>
                <p:cNvSpPr/>
                <p:nvPr/>
              </p:nvSpPr>
              <p:spPr>
                <a:xfrm>
                  <a:off x="6282758" y="2486358"/>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73" name="Rectangle 72"/>
                <p:cNvSpPr>
                  <a:spLocks noRot="1" noChangeAspect="1" noMove="1" noResize="1" noEditPoints="1" noAdjustHandles="1" noChangeArrowheads="1" noChangeShapeType="1" noTextEdit="1"/>
                </p:cNvSpPr>
                <p:nvPr/>
              </p:nvSpPr>
              <p:spPr>
                <a:xfrm>
                  <a:off x="6282758" y="2486358"/>
                  <a:ext cx="505138" cy="261610"/>
                </a:xfrm>
                <a:prstGeom prst="rect">
                  <a:avLst/>
                </a:prstGeom>
                <a:blipFill rotWithShape="1">
                  <a:blip r:embed="rId10"/>
                  <a:stretch>
                    <a:fillRect b="-2326"/>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30" name="Rectangle 129"/>
              <p:cNvSpPr/>
              <p:nvPr/>
            </p:nvSpPr>
            <p:spPr>
              <a:xfrm>
                <a:off x="1056419" y="2081186"/>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30" name="Rectangle 129"/>
              <p:cNvSpPr>
                <a:spLocks noRot="1" noChangeAspect="1" noMove="1" noResize="1" noEditPoints="1" noAdjustHandles="1" noChangeArrowheads="1" noChangeShapeType="1" noTextEdit="1"/>
              </p:cNvSpPr>
              <p:nvPr/>
            </p:nvSpPr>
            <p:spPr>
              <a:xfrm>
                <a:off x="1056419" y="2081186"/>
                <a:ext cx="590758" cy="246221"/>
              </a:xfrm>
              <a:prstGeom prst="rect">
                <a:avLst/>
              </a:prstGeom>
              <a:blipFill rotWithShape="1">
                <a:blip r:embed="rId11"/>
                <a:stretch>
                  <a:fillRect b="-4878"/>
                </a:stretch>
              </a:blipFill>
            </p:spPr>
            <p:txBody>
              <a:bodyPr/>
              <a:lstStyle/>
              <a:p>
                <a:r>
                  <a:rPr lang="zh-CN" altLang="en-US">
                    <a:noFill/>
                  </a:rPr>
                  <a:t> </a:t>
                </a:r>
              </a:p>
            </p:txBody>
          </p:sp>
        </mc:Fallback>
      </mc:AlternateContent>
      <p:cxnSp>
        <p:nvCxnSpPr>
          <p:cNvPr id="125" name="Straight Arrow Connector 124"/>
          <p:cNvCxnSpPr/>
          <p:nvPr/>
        </p:nvCxnSpPr>
        <p:spPr>
          <a:xfrm>
            <a:off x="937973" y="1970947"/>
            <a:ext cx="282291" cy="518586"/>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a:off x="927985" y="1992571"/>
            <a:ext cx="267023" cy="496962"/>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27" name="Rectangle 126"/>
              <p:cNvSpPr/>
              <p:nvPr/>
            </p:nvSpPr>
            <p:spPr>
              <a:xfrm>
                <a:off x="1031267" y="1946275"/>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27" name="Rectangle 126"/>
              <p:cNvSpPr>
                <a:spLocks noRot="1" noChangeAspect="1" noMove="1" noResize="1" noEditPoints="1" noAdjustHandles="1" noChangeArrowheads="1" noChangeShapeType="1" noTextEdit="1"/>
              </p:cNvSpPr>
              <p:nvPr/>
            </p:nvSpPr>
            <p:spPr>
              <a:xfrm>
                <a:off x="1031267" y="1946275"/>
                <a:ext cx="590758" cy="246221"/>
              </a:xfrm>
              <a:prstGeom prst="rect">
                <a:avLst/>
              </a:prstGeom>
              <a:blipFill rotWithShape="1">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8" name="Rectangle 127"/>
              <p:cNvSpPr/>
              <p:nvPr/>
            </p:nvSpPr>
            <p:spPr>
              <a:xfrm>
                <a:off x="555015" y="1768739"/>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28" name="Rectangle 127"/>
              <p:cNvSpPr>
                <a:spLocks noRot="1" noChangeAspect="1" noMove="1" noResize="1" noEditPoints="1" noAdjustHandles="1" noChangeArrowheads="1" noChangeShapeType="1" noTextEdit="1"/>
              </p:cNvSpPr>
              <p:nvPr/>
            </p:nvSpPr>
            <p:spPr>
              <a:xfrm>
                <a:off x="555015" y="1768739"/>
                <a:ext cx="437648" cy="246221"/>
              </a:xfrm>
              <a:prstGeom prst="rect">
                <a:avLst/>
              </a:prstGeom>
              <a:blipFill rotWithShape="1">
                <a:blip r:embed="rId13"/>
                <a:stretch>
                  <a:fillRect l="-27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Rectangle 128"/>
              <p:cNvSpPr/>
              <p:nvPr/>
            </p:nvSpPr>
            <p:spPr>
              <a:xfrm>
                <a:off x="526442" y="1901374"/>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129" name="Rectangle 128"/>
              <p:cNvSpPr>
                <a:spLocks noRot="1" noChangeAspect="1" noMove="1" noResize="1" noEditPoints="1" noAdjustHandles="1" noChangeArrowheads="1" noChangeShapeType="1" noTextEdit="1"/>
              </p:cNvSpPr>
              <p:nvPr/>
            </p:nvSpPr>
            <p:spPr>
              <a:xfrm>
                <a:off x="526442" y="1901374"/>
                <a:ext cx="437648" cy="246221"/>
              </a:xfrm>
              <a:prstGeom prst="rect">
                <a:avLst/>
              </a:prstGeom>
              <a:blipFill rotWithShape="1">
                <a:blip r:embed="rId14"/>
                <a:stretch>
                  <a:fillRect l="-6944" r="-5556" b="-7500"/>
                </a:stretch>
              </a:blipFill>
            </p:spPr>
            <p:txBody>
              <a:bodyPr/>
              <a:lstStyle/>
              <a:p>
                <a:r>
                  <a:rPr lang="zh-CN" altLang="en-US">
                    <a:noFill/>
                  </a:rPr>
                  <a:t> </a:t>
                </a:r>
              </a:p>
            </p:txBody>
          </p:sp>
        </mc:Fallback>
      </mc:AlternateContent>
      <p:sp>
        <p:nvSpPr>
          <p:cNvPr id="132" name="Freeform 131"/>
          <p:cNvSpPr/>
          <p:nvPr/>
        </p:nvSpPr>
        <p:spPr>
          <a:xfrm>
            <a:off x="566756" y="1783172"/>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33" name="Rectangle 132"/>
          <p:cNvSpPr/>
          <p:nvPr/>
        </p:nvSpPr>
        <p:spPr>
          <a:xfrm>
            <a:off x="437542" y="1641475"/>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22477" y="2512773"/>
            <a:ext cx="505138" cy="261610"/>
            <a:chOff x="1022477" y="2512773"/>
            <a:chExt cx="505138" cy="261610"/>
          </a:xfrm>
        </p:grpSpPr>
        <p:sp>
          <p:nvSpPr>
            <p:cNvPr id="134" name="Oval 133"/>
            <p:cNvSpPr/>
            <p:nvPr/>
          </p:nvSpPr>
          <p:spPr>
            <a:xfrm>
              <a:off x="1190783" y="2515441"/>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5" name="Rectangle 134"/>
                <p:cNvSpPr/>
                <p:nvPr/>
              </p:nvSpPr>
              <p:spPr>
                <a:xfrm>
                  <a:off x="1022477" y="2512773"/>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35" name="Rectangle 134"/>
                <p:cNvSpPr>
                  <a:spLocks noRot="1" noChangeAspect="1" noMove="1" noResize="1" noEditPoints="1" noAdjustHandles="1" noChangeArrowheads="1" noChangeShapeType="1" noTextEdit="1"/>
                </p:cNvSpPr>
                <p:nvPr/>
              </p:nvSpPr>
              <p:spPr>
                <a:xfrm>
                  <a:off x="1022477" y="2512773"/>
                  <a:ext cx="505138" cy="261610"/>
                </a:xfrm>
                <a:prstGeom prst="rect">
                  <a:avLst/>
                </a:prstGeom>
                <a:blipFill rotWithShape="1">
                  <a:blip r:embed="rId15"/>
                  <a:stretch>
                    <a:fillRect b="-2326"/>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36" name="Rectangle 135"/>
              <p:cNvSpPr/>
              <p:nvPr/>
            </p:nvSpPr>
            <p:spPr>
              <a:xfrm>
                <a:off x="1194779" y="1672576"/>
                <a:ext cx="237010" cy="2308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𝐁</m:t>
                      </m:r>
                    </m:oMath>
                  </m:oMathPara>
                </a14:m>
                <a:endParaRPr lang="zh-CN" altLang="en-US" sz="1050" b="1" dirty="0"/>
              </a:p>
            </p:txBody>
          </p:sp>
        </mc:Choice>
        <mc:Fallback xmlns="">
          <p:sp>
            <p:nvSpPr>
              <p:cNvPr id="136" name="Rectangle 135"/>
              <p:cNvSpPr>
                <a:spLocks noRot="1" noChangeAspect="1" noMove="1" noResize="1" noEditPoints="1" noAdjustHandles="1" noChangeArrowheads="1" noChangeShapeType="1" noTextEdit="1"/>
              </p:cNvSpPr>
              <p:nvPr/>
            </p:nvSpPr>
            <p:spPr>
              <a:xfrm>
                <a:off x="1194779" y="1672576"/>
                <a:ext cx="237010" cy="230832"/>
              </a:xfrm>
              <a:prstGeom prst="rect">
                <a:avLst/>
              </a:prstGeom>
              <a:blipFill rotWithShape="1">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Rectangle 136"/>
              <p:cNvSpPr/>
              <p:nvPr/>
            </p:nvSpPr>
            <p:spPr>
              <a:xfrm>
                <a:off x="409575" y="1650302"/>
                <a:ext cx="300082" cy="2308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𝐃</m:t>
                      </m:r>
                    </m:oMath>
                  </m:oMathPara>
                </a14:m>
                <a:endParaRPr lang="zh-CN" altLang="en-US" sz="1050" b="1" dirty="0"/>
              </a:p>
            </p:txBody>
          </p:sp>
        </mc:Choice>
        <mc:Fallback xmlns="">
          <p:sp>
            <p:nvSpPr>
              <p:cNvPr id="137" name="Rectangle 136"/>
              <p:cNvSpPr>
                <a:spLocks noRot="1" noChangeAspect="1" noMove="1" noResize="1" noEditPoints="1" noAdjustHandles="1" noChangeArrowheads="1" noChangeShapeType="1" noTextEdit="1"/>
              </p:cNvSpPr>
              <p:nvPr/>
            </p:nvSpPr>
            <p:spPr>
              <a:xfrm>
                <a:off x="409575" y="1650302"/>
                <a:ext cx="300082" cy="230832"/>
              </a:xfrm>
              <a:prstGeom prst="rect">
                <a:avLst/>
              </a:prstGeom>
              <a:blipFill rotWithShape="1">
                <a:blip r:embed="rId17"/>
                <a:stretch>
                  <a:fillRect/>
                </a:stretch>
              </a:blipFill>
            </p:spPr>
            <p:txBody>
              <a:bodyPr/>
              <a:lstStyle/>
              <a:p>
                <a:r>
                  <a:rPr lang="zh-CN" altLang="en-US">
                    <a:noFill/>
                  </a:rPr>
                  <a:t> </a:t>
                </a:r>
              </a:p>
            </p:txBody>
          </p:sp>
        </mc:Fallback>
      </mc:AlternateContent>
      <p:sp>
        <p:nvSpPr>
          <p:cNvPr id="138" name="Oval 137"/>
          <p:cNvSpPr/>
          <p:nvPr/>
        </p:nvSpPr>
        <p:spPr>
          <a:xfrm>
            <a:off x="913942" y="1961275"/>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9" name="Oval 138"/>
          <p:cNvSpPr/>
          <p:nvPr/>
        </p:nvSpPr>
        <p:spPr>
          <a:xfrm>
            <a:off x="904274" y="1970971"/>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59" name="Freeform 158"/>
          <p:cNvSpPr/>
          <p:nvPr/>
        </p:nvSpPr>
        <p:spPr>
          <a:xfrm>
            <a:off x="2306216" y="913788"/>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60" name="Rectangle 159"/>
          <p:cNvSpPr/>
          <p:nvPr/>
        </p:nvSpPr>
        <p:spPr>
          <a:xfrm>
            <a:off x="2177002" y="772091"/>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761937" y="1643389"/>
            <a:ext cx="505138" cy="261610"/>
            <a:chOff x="2761937" y="1643389"/>
            <a:chExt cx="505138" cy="261610"/>
          </a:xfrm>
        </p:grpSpPr>
        <p:sp>
          <p:nvSpPr>
            <p:cNvPr id="161" name="Oval 160"/>
            <p:cNvSpPr/>
            <p:nvPr/>
          </p:nvSpPr>
          <p:spPr>
            <a:xfrm>
              <a:off x="2930243" y="1646057"/>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62" name="Rectangle 161"/>
                <p:cNvSpPr/>
                <p:nvPr/>
              </p:nvSpPr>
              <p:spPr>
                <a:xfrm>
                  <a:off x="2761937" y="1643389"/>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62" name="Rectangle 161"/>
                <p:cNvSpPr>
                  <a:spLocks noRot="1" noChangeAspect="1" noMove="1" noResize="1" noEditPoints="1" noAdjustHandles="1" noChangeArrowheads="1" noChangeShapeType="1" noTextEdit="1"/>
                </p:cNvSpPr>
                <p:nvPr/>
              </p:nvSpPr>
              <p:spPr>
                <a:xfrm>
                  <a:off x="2761937" y="1643389"/>
                  <a:ext cx="505138" cy="261610"/>
                </a:xfrm>
                <a:prstGeom prst="rect">
                  <a:avLst/>
                </a:prstGeom>
                <a:blipFill rotWithShape="1">
                  <a:blip r:embed="rId18"/>
                  <a:stretch>
                    <a:fillRect b="-4762"/>
                  </a:stretch>
                </a:blipFill>
              </p:spPr>
              <p:txBody>
                <a:bodyPr/>
                <a:lstStyle/>
                <a:p>
                  <a:r>
                    <a:rPr lang="zh-CN" altLang="en-US">
                      <a:noFill/>
                    </a:rPr>
                    <a:t> </a:t>
                  </a:r>
                </a:p>
              </p:txBody>
            </p:sp>
          </mc:Fallback>
        </mc:AlternateContent>
      </p:grpSp>
      <p:grpSp>
        <p:nvGrpSpPr>
          <p:cNvPr id="25" name="组合 24"/>
          <p:cNvGrpSpPr/>
          <p:nvPr/>
        </p:nvGrpSpPr>
        <p:grpSpPr>
          <a:xfrm>
            <a:off x="2294475" y="899355"/>
            <a:ext cx="437648" cy="246221"/>
            <a:chOff x="2294475" y="899355"/>
            <a:chExt cx="437648" cy="246221"/>
          </a:xfrm>
        </p:grpSpPr>
        <mc:AlternateContent xmlns:mc="http://schemas.openxmlformats.org/markup-compatibility/2006" xmlns:a14="http://schemas.microsoft.com/office/drawing/2010/main">
          <mc:Choice Requires="a14">
            <p:sp>
              <p:nvSpPr>
                <p:cNvPr id="156" name="Rectangle 155"/>
                <p:cNvSpPr/>
                <p:nvPr/>
              </p:nvSpPr>
              <p:spPr>
                <a:xfrm>
                  <a:off x="2294475" y="899355"/>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56" name="Rectangle 155"/>
                <p:cNvSpPr>
                  <a:spLocks noRot="1" noChangeAspect="1" noMove="1" noResize="1" noEditPoints="1" noAdjustHandles="1" noChangeArrowheads="1" noChangeShapeType="1" noTextEdit="1"/>
                </p:cNvSpPr>
                <p:nvPr/>
              </p:nvSpPr>
              <p:spPr>
                <a:xfrm>
                  <a:off x="2294475" y="899355"/>
                  <a:ext cx="437648" cy="246221"/>
                </a:xfrm>
                <a:prstGeom prst="rect">
                  <a:avLst/>
                </a:prstGeom>
                <a:blipFill rotWithShape="1">
                  <a:blip r:embed="rId19"/>
                  <a:stretch>
                    <a:fillRect l="-2778"/>
                  </a:stretch>
                </a:blipFill>
              </p:spPr>
              <p:txBody>
                <a:bodyPr/>
                <a:lstStyle/>
                <a:p>
                  <a:r>
                    <a:rPr lang="zh-CN" altLang="en-US">
                      <a:noFill/>
                    </a:rPr>
                    <a:t> </a:t>
                  </a:r>
                </a:p>
              </p:txBody>
            </p:sp>
          </mc:Fallback>
        </mc:AlternateContent>
        <p:sp>
          <p:nvSpPr>
            <p:cNvPr id="165" name="Oval 164"/>
            <p:cNvSpPr/>
            <p:nvPr/>
          </p:nvSpPr>
          <p:spPr>
            <a:xfrm>
              <a:off x="2653402" y="1091891"/>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sp>
        <p:nvSpPr>
          <p:cNvPr id="172" name="Freeform 171"/>
          <p:cNvSpPr/>
          <p:nvPr/>
        </p:nvSpPr>
        <p:spPr>
          <a:xfrm>
            <a:off x="2310760" y="2611174"/>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73" name="Rectangle 172"/>
          <p:cNvSpPr/>
          <p:nvPr/>
        </p:nvSpPr>
        <p:spPr>
          <a:xfrm>
            <a:off x="2181546" y="2469477"/>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766481" y="3340775"/>
            <a:ext cx="505138" cy="261610"/>
            <a:chOff x="2766481" y="3340775"/>
            <a:chExt cx="505138" cy="261610"/>
          </a:xfrm>
        </p:grpSpPr>
        <p:sp>
          <p:nvSpPr>
            <p:cNvPr id="174" name="Oval 173"/>
            <p:cNvSpPr/>
            <p:nvPr/>
          </p:nvSpPr>
          <p:spPr>
            <a:xfrm>
              <a:off x="2934787" y="3343443"/>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5" name="Rectangle 174"/>
                <p:cNvSpPr/>
                <p:nvPr/>
              </p:nvSpPr>
              <p:spPr>
                <a:xfrm>
                  <a:off x="2766481" y="3340775"/>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75" name="Rectangle 174"/>
                <p:cNvSpPr>
                  <a:spLocks noRot="1" noChangeAspect="1" noMove="1" noResize="1" noEditPoints="1" noAdjustHandles="1" noChangeArrowheads="1" noChangeShapeType="1" noTextEdit="1"/>
                </p:cNvSpPr>
                <p:nvPr/>
              </p:nvSpPr>
              <p:spPr>
                <a:xfrm>
                  <a:off x="2766481" y="3340775"/>
                  <a:ext cx="505138" cy="261610"/>
                </a:xfrm>
                <a:prstGeom prst="rect">
                  <a:avLst/>
                </a:prstGeom>
                <a:blipFill rotWithShape="1">
                  <a:blip r:embed="rId15"/>
                  <a:stretch>
                    <a:fillRect b="-2326"/>
                  </a:stretch>
                </a:blipFill>
              </p:spPr>
              <p:txBody>
                <a:bodyPr/>
                <a:lstStyle/>
                <a:p>
                  <a:r>
                    <a:rPr lang="zh-CN" altLang="en-US">
                      <a:noFill/>
                    </a:rPr>
                    <a:t> </a:t>
                  </a:r>
                </a:p>
              </p:txBody>
            </p:sp>
          </mc:Fallback>
        </mc:AlternateContent>
      </p:grpSp>
      <p:grpSp>
        <p:nvGrpSpPr>
          <p:cNvPr id="24" name="组合 23"/>
          <p:cNvGrpSpPr/>
          <p:nvPr/>
        </p:nvGrpSpPr>
        <p:grpSpPr>
          <a:xfrm>
            <a:off x="2279972" y="2590800"/>
            <a:ext cx="437648" cy="251373"/>
            <a:chOff x="2279972" y="2590800"/>
            <a:chExt cx="437648" cy="251373"/>
          </a:xfrm>
        </p:grpSpPr>
        <mc:AlternateContent xmlns:mc="http://schemas.openxmlformats.org/markup-compatibility/2006" xmlns:a14="http://schemas.microsoft.com/office/drawing/2010/main">
          <mc:Choice Requires="a14">
            <p:sp>
              <p:nvSpPr>
                <p:cNvPr id="170" name="Rectangle 169"/>
                <p:cNvSpPr/>
                <p:nvPr/>
              </p:nvSpPr>
              <p:spPr>
                <a:xfrm>
                  <a:off x="2279972" y="2590800"/>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170" name="Rectangle 169"/>
                <p:cNvSpPr>
                  <a:spLocks noRot="1" noChangeAspect="1" noMove="1" noResize="1" noEditPoints="1" noAdjustHandles="1" noChangeArrowheads="1" noChangeShapeType="1" noTextEdit="1"/>
                </p:cNvSpPr>
                <p:nvPr/>
              </p:nvSpPr>
              <p:spPr>
                <a:xfrm>
                  <a:off x="2279972" y="2590800"/>
                  <a:ext cx="437648" cy="246221"/>
                </a:xfrm>
                <a:prstGeom prst="rect">
                  <a:avLst/>
                </a:prstGeom>
                <a:blipFill rotWithShape="1">
                  <a:blip r:embed="rId20"/>
                  <a:stretch>
                    <a:fillRect l="-8333" r="-4167" b="-7500"/>
                  </a:stretch>
                </a:blipFill>
              </p:spPr>
              <p:txBody>
                <a:bodyPr/>
                <a:lstStyle/>
                <a:p>
                  <a:r>
                    <a:rPr lang="zh-CN" altLang="en-US">
                      <a:noFill/>
                    </a:rPr>
                    <a:t> </a:t>
                  </a:r>
                </a:p>
              </p:txBody>
            </p:sp>
          </mc:Fallback>
        </mc:AlternateContent>
        <p:sp>
          <p:nvSpPr>
            <p:cNvPr id="179" name="Oval 178"/>
            <p:cNvSpPr/>
            <p:nvPr/>
          </p:nvSpPr>
          <p:spPr>
            <a:xfrm>
              <a:off x="2648278" y="2798973"/>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mc:AlternateContent xmlns:mc="http://schemas.openxmlformats.org/markup-compatibility/2006" xmlns:a14="http://schemas.microsoft.com/office/drawing/2010/main">
        <mc:Choice Requires="a14">
          <p:sp>
            <p:nvSpPr>
              <p:cNvPr id="181" name="Rectangle 180"/>
              <p:cNvSpPr/>
              <p:nvPr/>
            </p:nvSpPr>
            <p:spPr>
              <a:xfrm>
                <a:off x="2799816" y="1145576"/>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81" name="Rectangle 180"/>
              <p:cNvSpPr>
                <a:spLocks noRot="1" noChangeAspect="1" noMove="1" noResize="1" noEditPoints="1" noAdjustHandles="1" noChangeArrowheads="1" noChangeShapeType="1" noTextEdit="1"/>
              </p:cNvSpPr>
              <p:nvPr/>
            </p:nvSpPr>
            <p:spPr>
              <a:xfrm>
                <a:off x="2799816" y="1145576"/>
                <a:ext cx="590758" cy="246221"/>
              </a:xfrm>
              <a:prstGeom prst="rect">
                <a:avLst/>
              </a:prstGeom>
              <a:blipFill rotWithShape="1">
                <a:blip r:embed="rId21"/>
                <a:stretch>
                  <a:fillRect/>
                </a:stretch>
              </a:blipFill>
            </p:spPr>
            <p:txBody>
              <a:bodyPr/>
              <a:lstStyle/>
              <a:p>
                <a:r>
                  <a:rPr lang="zh-CN" altLang="en-US">
                    <a:noFill/>
                  </a:rPr>
                  <a:t> </a:t>
                </a:r>
              </a:p>
            </p:txBody>
          </p:sp>
        </mc:Fallback>
      </mc:AlternateContent>
      <p:grpSp>
        <p:nvGrpSpPr>
          <p:cNvPr id="3" name="组合 2"/>
          <p:cNvGrpSpPr/>
          <p:nvPr/>
        </p:nvGrpSpPr>
        <p:grpSpPr>
          <a:xfrm>
            <a:off x="4479073" y="3356650"/>
            <a:ext cx="505138" cy="261610"/>
            <a:chOff x="4479073" y="3262073"/>
            <a:chExt cx="505138" cy="261610"/>
          </a:xfrm>
        </p:grpSpPr>
        <p:sp>
          <p:nvSpPr>
            <p:cNvPr id="191" name="Oval 190"/>
            <p:cNvSpPr/>
            <p:nvPr/>
          </p:nvSpPr>
          <p:spPr>
            <a:xfrm>
              <a:off x="4647379" y="3264741"/>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92" name="Rectangle 191"/>
                <p:cNvSpPr/>
                <p:nvPr/>
              </p:nvSpPr>
              <p:spPr>
                <a:xfrm>
                  <a:off x="4479073" y="3262073"/>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92" name="Rectangle 191"/>
                <p:cNvSpPr>
                  <a:spLocks noRot="1" noChangeAspect="1" noMove="1" noResize="1" noEditPoints="1" noAdjustHandles="1" noChangeArrowheads="1" noChangeShapeType="1" noTextEdit="1"/>
                </p:cNvSpPr>
                <p:nvPr/>
              </p:nvSpPr>
              <p:spPr>
                <a:xfrm>
                  <a:off x="4479073" y="3262073"/>
                  <a:ext cx="505138" cy="261610"/>
                </a:xfrm>
                <a:prstGeom prst="rect">
                  <a:avLst/>
                </a:prstGeom>
                <a:blipFill rotWithShape="1">
                  <a:blip r:embed="rId10"/>
                  <a:stretch>
                    <a:fillRect b="-2326"/>
                  </a:stretch>
                </a:blipFill>
              </p:spPr>
              <p:txBody>
                <a:bodyPr/>
                <a:lstStyle/>
                <a:p>
                  <a:r>
                    <a:rPr lang="zh-CN" altLang="en-US">
                      <a:noFill/>
                    </a:rPr>
                    <a:t> </a:t>
                  </a:r>
                </a:p>
              </p:txBody>
            </p:sp>
          </mc:Fallback>
        </mc:AlternateContent>
      </p:grpSp>
      <p:grpSp>
        <p:nvGrpSpPr>
          <p:cNvPr id="5" name="组合 4"/>
          <p:cNvGrpSpPr/>
          <p:nvPr/>
        </p:nvGrpSpPr>
        <p:grpSpPr>
          <a:xfrm>
            <a:off x="4446424" y="1637718"/>
            <a:ext cx="505138" cy="261610"/>
            <a:chOff x="4446424" y="1637718"/>
            <a:chExt cx="505138" cy="261610"/>
          </a:xfrm>
        </p:grpSpPr>
        <p:sp>
          <p:nvSpPr>
            <p:cNvPr id="85" name="Oval 146"/>
            <p:cNvSpPr/>
            <p:nvPr/>
          </p:nvSpPr>
          <p:spPr>
            <a:xfrm>
              <a:off x="4614730" y="1640386"/>
              <a:ext cx="54000" cy="54000"/>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6" name="Rectangle 147"/>
                <p:cNvSpPr/>
                <p:nvPr/>
              </p:nvSpPr>
              <p:spPr>
                <a:xfrm>
                  <a:off x="4446424" y="1637718"/>
                  <a:ext cx="50513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a:rPr lang="en-US" altLang="zh-CN" sz="1050" b="0" i="1" smtClean="0">
                            <a:solidFill>
                              <a:srgbClr val="0000FF"/>
                            </a:solidFill>
                            <a:latin typeface="Cambria Math"/>
                            <a:ea typeface="ＭＳ Ｐゴシック" pitchFamily="-112" charset="-128"/>
                          </a:rPr>
                          <m:t>𝑥</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86" name="Rectangle 147"/>
                <p:cNvSpPr>
                  <a:spLocks noRot="1" noChangeAspect="1" noMove="1" noResize="1" noEditPoints="1" noAdjustHandles="1" noChangeArrowheads="1" noChangeShapeType="1" noTextEdit="1"/>
                </p:cNvSpPr>
                <p:nvPr/>
              </p:nvSpPr>
              <p:spPr>
                <a:xfrm>
                  <a:off x="4446424" y="1637718"/>
                  <a:ext cx="505138" cy="261610"/>
                </a:xfrm>
                <a:prstGeom prst="rect">
                  <a:avLst/>
                </a:prstGeom>
                <a:blipFill rotWithShape="1">
                  <a:blip r:embed="rId18"/>
                  <a:stretch>
                    <a:fillRect b="-2326"/>
                  </a:stretch>
                </a:blipFill>
              </p:spPr>
              <p:txBody>
                <a:bodyPr/>
                <a:lstStyle/>
                <a:p>
                  <a:r>
                    <a:rPr lang="zh-CN" altLang="en-US">
                      <a:noFill/>
                    </a:rPr>
                    <a:t> </a:t>
                  </a:r>
                </a:p>
              </p:txBody>
            </p:sp>
          </mc:Fallback>
        </mc:AlternateContent>
      </p:grpSp>
      <p:grpSp>
        <p:nvGrpSpPr>
          <p:cNvPr id="16" name="组合 15"/>
          <p:cNvGrpSpPr/>
          <p:nvPr/>
        </p:nvGrpSpPr>
        <p:grpSpPr>
          <a:xfrm>
            <a:off x="1315189" y="1373287"/>
            <a:ext cx="622518" cy="1621378"/>
            <a:chOff x="1315189" y="1373287"/>
            <a:chExt cx="622518" cy="1621378"/>
          </a:xfrm>
        </p:grpSpPr>
        <mc:AlternateContent xmlns:mc="http://schemas.openxmlformats.org/markup-compatibility/2006" xmlns:a14="http://schemas.microsoft.com/office/drawing/2010/main">
          <mc:Choice Requires="a14">
            <p:sp>
              <p:nvSpPr>
                <p:cNvPr id="90" name="Rectangle 180"/>
                <p:cNvSpPr/>
                <p:nvPr/>
              </p:nvSpPr>
              <p:spPr>
                <a:xfrm>
                  <a:off x="1346949" y="1373287"/>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𝐺</m:t>
                        </m:r>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90" name="Rectangle 180"/>
                <p:cNvSpPr>
                  <a:spLocks noRot="1" noChangeAspect="1" noMove="1" noResize="1" noEditPoints="1" noAdjustHandles="1" noChangeArrowheads="1" noChangeShapeType="1" noTextEdit="1"/>
                </p:cNvSpPr>
                <p:nvPr/>
              </p:nvSpPr>
              <p:spPr>
                <a:xfrm>
                  <a:off x="1346949" y="1373287"/>
                  <a:ext cx="590758" cy="246221"/>
                </a:xfrm>
                <a:prstGeom prst="rect">
                  <a:avLst/>
                </a:prstGeom>
                <a:blipFill rotWithShape="1">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Rectangle 179"/>
                <p:cNvSpPr/>
                <p:nvPr/>
              </p:nvSpPr>
              <p:spPr>
                <a:xfrm>
                  <a:off x="1315189" y="2748444"/>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91" name="Rectangle 179"/>
                <p:cNvSpPr>
                  <a:spLocks noRot="1" noChangeAspect="1" noMove="1" noResize="1" noEditPoints="1" noAdjustHandles="1" noChangeArrowheads="1" noChangeShapeType="1" noTextEdit="1"/>
                </p:cNvSpPr>
                <p:nvPr/>
              </p:nvSpPr>
              <p:spPr>
                <a:xfrm>
                  <a:off x="1315189" y="2748444"/>
                  <a:ext cx="590758" cy="246221"/>
                </a:xfrm>
                <a:prstGeom prst="rect">
                  <a:avLst/>
                </a:prstGeom>
                <a:blipFill rotWithShape="1">
                  <a:blip r:embed="rId23"/>
                  <a:stretch>
                    <a:fillRect l="-1031" b="-7500"/>
                  </a:stretch>
                </a:blipFill>
              </p:spPr>
              <p:txBody>
                <a:bodyPr/>
                <a:lstStyle/>
                <a:p>
                  <a:r>
                    <a:rPr lang="zh-CN" altLang="en-US">
                      <a:noFill/>
                    </a:rPr>
                    <a:t> </a:t>
                  </a:r>
                </a:p>
              </p:txBody>
            </p:sp>
          </mc:Fallback>
        </mc:AlternateContent>
      </p:grpSp>
      <p:cxnSp>
        <p:nvCxnSpPr>
          <p:cNvPr id="14" name="肘形连接符 13"/>
          <p:cNvCxnSpPr>
            <a:endCxn id="173" idx="1"/>
          </p:cNvCxnSpPr>
          <p:nvPr/>
        </p:nvCxnSpPr>
        <p:spPr>
          <a:xfrm rot="16200000" flipH="1">
            <a:off x="1612219" y="2440149"/>
            <a:ext cx="805179" cy="333476"/>
          </a:xfrm>
          <a:prstGeom prst="bentConnector2">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sp>
        <p:nvSpPr>
          <p:cNvPr id="65" name="Freeform 64"/>
          <p:cNvSpPr/>
          <p:nvPr/>
        </p:nvSpPr>
        <p:spPr>
          <a:xfrm>
            <a:off x="2309404" y="905720"/>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7" name="Freeform 86"/>
          <p:cNvSpPr/>
          <p:nvPr/>
        </p:nvSpPr>
        <p:spPr>
          <a:xfrm>
            <a:off x="2309364" y="2609547"/>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mc:AlternateContent xmlns:mc="http://schemas.openxmlformats.org/markup-compatibility/2006" xmlns:a14="http://schemas.microsoft.com/office/drawing/2010/main">
        <mc:Choice Requires="a14">
          <p:sp>
            <p:nvSpPr>
              <p:cNvPr id="180" name="Rectangle 179"/>
              <p:cNvSpPr/>
              <p:nvPr/>
            </p:nvSpPr>
            <p:spPr>
              <a:xfrm>
                <a:off x="2806700" y="2828252"/>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i="1">
                              <a:solidFill>
                                <a:srgbClr val="00B050"/>
                              </a:solidFill>
                              <a:latin typeface="Cambria Math"/>
                              <a:ea typeface="ＭＳ Ｐゴシック" pitchFamily="-112" charset="-128"/>
                            </a:rPr>
                            <m:t>𝐺</m:t>
                          </m:r>
                        </m:e>
                        <m:sub>
                          <m:r>
                            <a:rPr lang="en-US" altLang="zh-CN" sz="1000" i="1">
                              <a:solidFill>
                                <a:srgbClr val="00B050"/>
                              </a:solidFill>
                              <a:latin typeface="Cambria Math"/>
                              <a:ea typeface="ＭＳ Ｐゴシック" pitchFamily="-112" charset="-128"/>
                            </a:rPr>
                            <m:t>𝑛</m:t>
                          </m:r>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80" name="Rectangle 179"/>
              <p:cNvSpPr>
                <a:spLocks noRot="1" noChangeAspect="1" noMove="1" noResize="1" noEditPoints="1" noAdjustHandles="1" noChangeArrowheads="1" noChangeShapeType="1" noTextEdit="1"/>
              </p:cNvSpPr>
              <p:nvPr/>
            </p:nvSpPr>
            <p:spPr>
              <a:xfrm>
                <a:off x="2806700" y="2828252"/>
                <a:ext cx="590758" cy="246221"/>
              </a:xfrm>
              <a:prstGeom prst="rect">
                <a:avLst/>
              </a:prstGeom>
              <a:blipFill rotWithShape="1">
                <a:blip r:embed="rId24"/>
                <a:stretch>
                  <a:fillRect b="-7500"/>
                </a:stretch>
              </a:blipFill>
            </p:spPr>
            <p:txBody>
              <a:bodyPr/>
              <a:lstStyle/>
              <a:p>
                <a:r>
                  <a:rPr lang="zh-CN" altLang="en-US">
                    <a:noFill/>
                  </a:rPr>
                  <a:t> </a:t>
                </a:r>
              </a:p>
            </p:txBody>
          </p:sp>
        </mc:Fallback>
      </mc:AlternateContent>
      <p:grpSp>
        <p:nvGrpSpPr>
          <p:cNvPr id="9" name="组合 8"/>
          <p:cNvGrpSpPr/>
          <p:nvPr/>
        </p:nvGrpSpPr>
        <p:grpSpPr>
          <a:xfrm>
            <a:off x="1022350" y="2489533"/>
            <a:ext cx="504625" cy="285333"/>
            <a:chOff x="1022350" y="2489533"/>
            <a:chExt cx="504625" cy="285333"/>
          </a:xfrm>
        </p:grpSpPr>
        <p:sp>
          <p:nvSpPr>
            <p:cNvPr id="92"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3"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93"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5"/>
                  <a:stretch>
                    <a:fillRect b="-7317"/>
                  </a:stretch>
                </a:blipFill>
              </p:spPr>
              <p:txBody>
                <a:bodyPr/>
                <a:lstStyle/>
                <a:p>
                  <a:r>
                    <a:rPr lang="zh-CN" altLang="en-US">
                      <a:noFill/>
                    </a:rPr>
                    <a:t> </a:t>
                  </a:r>
                </a:p>
              </p:txBody>
            </p:sp>
          </mc:Fallback>
        </mc:AlternateContent>
      </p:grpSp>
      <p:grpSp>
        <p:nvGrpSpPr>
          <p:cNvPr id="95" name="组合 94"/>
          <p:cNvGrpSpPr/>
          <p:nvPr/>
        </p:nvGrpSpPr>
        <p:grpSpPr>
          <a:xfrm>
            <a:off x="1299309" y="1370862"/>
            <a:ext cx="622518" cy="1640614"/>
            <a:chOff x="1315189" y="1373287"/>
            <a:chExt cx="622518" cy="1640614"/>
          </a:xfrm>
        </p:grpSpPr>
        <mc:AlternateContent xmlns:mc="http://schemas.openxmlformats.org/markup-compatibility/2006" xmlns:a14="http://schemas.microsoft.com/office/drawing/2010/main">
          <mc:Choice Requires="a14">
            <p:sp>
              <p:nvSpPr>
                <p:cNvPr id="96" name="Rectangle 180"/>
                <p:cNvSpPr/>
                <p:nvPr/>
              </p:nvSpPr>
              <p:spPr>
                <a:xfrm>
                  <a:off x="1346949" y="1373287"/>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C00000"/>
                                </a:solidFill>
                                <a:latin typeface="Cambria Math"/>
                                <a:ea typeface="ＭＳ Ｐゴシック" pitchFamily="-112" charset="-128"/>
                              </a:rPr>
                            </m:ctrlPr>
                          </m:sSubPr>
                          <m:e>
                            <m:r>
                              <a:rPr lang="en-US" altLang="zh-CN" sz="1000" b="0" i="1" smtClean="0">
                                <a:solidFill>
                                  <a:srgbClr val="C00000"/>
                                </a:solidFill>
                                <a:latin typeface="Cambria Math"/>
                                <a:ea typeface="ＭＳ Ｐゴシック" pitchFamily="-112" charset="-128"/>
                              </a:rPr>
                              <m:t>𝐹</m:t>
                            </m:r>
                          </m:e>
                          <m:sub>
                            <m:r>
                              <a:rPr lang="en-US" altLang="zh-CN" sz="1000" b="0" i="1" smtClean="0">
                                <a:solidFill>
                                  <a:srgbClr val="C00000"/>
                                </a:solidFill>
                                <a:latin typeface="Cambria Math"/>
                                <a:ea typeface="ＭＳ Ｐゴシック" pitchFamily="-112" charset="-128"/>
                              </a:rPr>
                              <m:t>𝐺</m:t>
                            </m:r>
                          </m:sub>
                        </m:sSub>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96" name="Rectangle 180"/>
                <p:cNvSpPr>
                  <a:spLocks noRot="1" noChangeAspect="1" noMove="1" noResize="1" noEditPoints="1" noAdjustHandles="1" noChangeArrowheads="1" noChangeShapeType="1" noTextEdit="1"/>
                </p:cNvSpPr>
                <p:nvPr/>
              </p:nvSpPr>
              <p:spPr>
                <a:xfrm>
                  <a:off x="1346949" y="1373287"/>
                  <a:ext cx="590758" cy="246221"/>
                </a:xfrm>
                <a:prstGeom prst="rect">
                  <a:avLst/>
                </a:prstGeom>
                <a:blipFill rotWithShape="1">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7" name="Rectangle 179"/>
                <p:cNvSpPr/>
                <p:nvPr/>
              </p:nvSpPr>
              <p:spPr>
                <a:xfrm>
                  <a:off x="1315189" y="2748444"/>
                  <a:ext cx="590758" cy="26545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𝐹</m:t>
                            </m:r>
                          </m:e>
                          <m:sub>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𝐺</m:t>
                                </m:r>
                              </m:e>
                              <m:sub>
                                <m:r>
                                  <a:rPr lang="en-US" altLang="zh-CN" sz="1000" b="0" i="1" smtClean="0">
                                    <a:solidFill>
                                      <a:srgbClr val="00B050"/>
                                    </a:solidFill>
                                    <a:latin typeface="Cambria Math"/>
                                    <a:ea typeface="ＭＳ Ｐゴシック" pitchFamily="-112" charset="-128"/>
                                  </a:rPr>
                                  <m:t>𝑛</m:t>
                                </m:r>
                              </m:sub>
                            </m:sSub>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97" name="Rectangle 179"/>
                <p:cNvSpPr>
                  <a:spLocks noRot="1" noChangeAspect="1" noMove="1" noResize="1" noEditPoints="1" noAdjustHandles="1" noChangeArrowheads="1" noChangeShapeType="1" noTextEdit="1"/>
                </p:cNvSpPr>
                <p:nvPr/>
              </p:nvSpPr>
              <p:spPr>
                <a:xfrm>
                  <a:off x="1315189" y="2748444"/>
                  <a:ext cx="590758" cy="265457"/>
                </a:xfrm>
                <a:prstGeom prst="rect">
                  <a:avLst/>
                </a:prstGeom>
                <a:blipFill rotWithShape="1">
                  <a:blip r:embed="rId27"/>
                  <a:stretch>
                    <a:fillRect l="-4124" r="-3093"/>
                  </a:stretch>
                </a:blipFill>
              </p:spPr>
              <p:txBody>
                <a:bodyPr/>
                <a:lstStyle/>
                <a:p>
                  <a:r>
                    <a:rPr lang="zh-CN" altLang="en-US">
                      <a:noFill/>
                    </a:rPr>
                    <a:t> </a:t>
                  </a:r>
                </a:p>
              </p:txBody>
            </p:sp>
          </mc:Fallback>
        </mc:AlternateContent>
      </p:grpSp>
      <p:grpSp>
        <p:nvGrpSpPr>
          <p:cNvPr id="98" name="组合 97"/>
          <p:cNvGrpSpPr/>
          <p:nvPr/>
        </p:nvGrpSpPr>
        <p:grpSpPr>
          <a:xfrm>
            <a:off x="2769813" y="1623060"/>
            <a:ext cx="504625" cy="285333"/>
            <a:chOff x="1022350" y="2489533"/>
            <a:chExt cx="504625" cy="285333"/>
          </a:xfrm>
        </p:grpSpPr>
        <p:sp>
          <p:nvSpPr>
            <p:cNvPr id="99"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00"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00"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8"/>
                  <a:stretch>
                    <a:fillRect b="-4762"/>
                  </a:stretch>
                </a:blipFill>
              </p:spPr>
              <p:txBody>
                <a:bodyPr/>
                <a:lstStyle/>
                <a:p>
                  <a:r>
                    <a:rPr lang="zh-CN" altLang="en-US">
                      <a:noFill/>
                    </a:rPr>
                    <a:t> </a:t>
                  </a:r>
                </a:p>
              </p:txBody>
            </p:sp>
          </mc:Fallback>
        </mc:AlternateContent>
      </p:grpSp>
      <p:grpSp>
        <p:nvGrpSpPr>
          <p:cNvPr id="101" name="组合 100"/>
          <p:cNvGrpSpPr/>
          <p:nvPr/>
        </p:nvGrpSpPr>
        <p:grpSpPr>
          <a:xfrm>
            <a:off x="2766060" y="3318927"/>
            <a:ext cx="504625" cy="285333"/>
            <a:chOff x="1022350" y="2489533"/>
            <a:chExt cx="504625" cy="285333"/>
          </a:xfrm>
        </p:grpSpPr>
        <p:sp>
          <p:nvSpPr>
            <p:cNvPr id="102"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03"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03"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9"/>
                  <a:stretch>
                    <a:fillRect b="-7317"/>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04" name="Rectangle 180"/>
              <p:cNvSpPr/>
              <p:nvPr/>
            </p:nvSpPr>
            <p:spPr>
              <a:xfrm>
                <a:off x="2823265" y="1138788"/>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C00000"/>
                              </a:solidFill>
                              <a:latin typeface="Cambria Math"/>
                              <a:ea typeface="ＭＳ Ｐゴシック" pitchFamily="-112" charset="-128"/>
                            </a:rPr>
                          </m:ctrlPr>
                        </m:sSubPr>
                        <m:e>
                          <m:r>
                            <a:rPr lang="en-US" altLang="zh-CN" sz="1000" b="0" i="1" smtClean="0">
                              <a:solidFill>
                                <a:srgbClr val="C00000"/>
                              </a:solidFill>
                              <a:latin typeface="Cambria Math"/>
                              <a:ea typeface="ＭＳ Ｐゴシック" pitchFamily="-112" charset="-128"/>
                            </a:rPr>
                            <m:t>𝐹</m:t>
                          </m:r>
                        </m:e>
                        <m:sub>
                          <m:r>
                            <a:rPr lang="en-US" altLang="zh-CN" sz="1000" b="0" i="1" smtClean="0">
                              <a:solidFill>
                                <a:srgbClr val="C00000"/>
                              </a:solidFill>
                              <a:latin typeface="Cambria Math"/>
                              <a:ea typeface="ＭＳ Ｐゴシック" pitchFamily="-112" charset="-128"/>
                            </a:rPr>
                            <m:t>𝐺</m:t>
                          </m:r>
                        </m:sub>
                      </m:sSub>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04" name="Rectangle 180"/>
              <p:cNvSpPr>
                <a:spLocks noRot="1" noChangeAspect="1" noMove="1" noResize="1" noEditPoints="1" noAdjustHandles="1" noChangeArrowheads="1" noChangeShapeType="1" noTextEdit="1"/>
              </p:cNvSpPr>
              <p:nvPr/>
            </p:nvSpPr>
            <p:spPr>
              <a:xfrm>
                <a:off x="2823265" y="1138788"/>
                <a:ext cx="590758" cy="246221"/>
              </a:xfrm>
              <a:prstGeom prst="rect">
                <a:avLst/>
              </a:prstGeom>
              <a:blipFill rotWithShape="1">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Rectangle 179"/>
              <p:cNvSpPr/>
              <p:nvPr/>
            </p:nvSpPr>
            <p:spPr>
              <a:xfrm>
                <a:off x="2832102" y="2834849"/>
                <a:ext cx="590758" cy="26545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𝐹</m:t>
                          </m:r>
                        </m:e>
                        <m:sub>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𝐺</m:t>
                              </m:r>
                            </m:e>
                            <m:sub>
                              <m:r>
                                <a:rPr lang="en-US" altLang="zh-CN" sz="1000" b="0" i="1" smtClean="0">
                                  <a:solidFill>
                                    <a:srgbClr val="00B050"/>
                                  </a:solidFill>
                                  <a:latin typeface="Cambria Math"/>
                                  <a:ea typeface="ＭＳ Ｐゴシック" pitchFamily="-112" charset="-128"/>
                                </a:rPr>
                                <m:t>𝑛</m:t>
                              </m:r>
                            </m:sub>
                          </m:sSub>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05" name="Rectangle 179"/>
              <p:cNvSpPr>
                <a:spLocks noRot="1" noChangeAspect="1" noMove="1" noResize="1" noEditPoints="1" noAdjustHandles="1" noChangeArrowheads="1" noChangeShapeType="1" noTextEdit="1"/>
              </p:cNvSpPr>
              <p:nvPr/>
            </p:nvSpPr>
            <p:spPr>
              <a:xfrm>
                <a:off x="2832102" y="2834849"/>
                <a:ext cx="590758" cy="265457"/>
              </a:xfrm>
              <a:prstGeom prst="rect">
                <a:avLst/>
              </a:prstGeom>
              <a:blipFill rotWithShape="1">
                <a:blip r:embed="rId31"/>
                <a:stretch>
                  <a:fillRect l="-4167" r="-41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Rectangle 179"/>
              <p:cNvSpPr/>
              <p:nvPr/>
            </p:nvSpPr>
            <p:spPr>
              <a:xfrm>
                <a:off x="1079408" y="2082955"/>
                <a:ext cx="590758" cy="26545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𝐹</m:t>
                          </m:r>
                        </m:e>
                        <m:sub>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𝐺</m:t>
                              </m:r>
                            </m:e>
                            <m:sub>
                              <m:r>
                                <a:rPr lang="en-US" altLang="zh-CN" sz="1000" b="0" i="1" smtClean="0">
                                  <a:solidFill>
                                    <a:srgbClr val="00B050"/>
                                  </a:solidFill>
                                  <a:latin typeface="Cambria Math"/>
                                  <a:ea typeface="ＭＳ Ｐゴシック" pitchFamily="-112" charset="-128"/>
                                </a:rPr>
                                <m:t>𝑛</m:t>
                              </m:r>
                            </m:sub>
                          </m:sSub>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06" name="Rectangle 179"/>
              <p:cNvSpPr>
                <a:spLocks noRot="1" noChangeAspect="1" noMove="1" noResize="1" noEditPoints="1" noAdjustHandles="1" noChangeArrowheads="1" noChangeShapeType="1" noTextEdit="1"/>
              </p:cNvSpPr>
              <p:nvPr/>
            </p:nvSpPr>
            <p:spPr>
              <a:xfrm>
                <a:off x="1079408" y="2082955"/>
                <a:ext cx="590758" cy="265457"/>
              </a:xfrm>
              <a:prstGeom prst="rect">
                <a:avLst/>
              </a:prstGeom>
              <a:blipFill rotWithShape="1">
                <a:blip r:embed="rId32"/>
                <a:stretch>
                  <a:fillRect l="-4124" r="-309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Rectangle 180"/>
              <p:cNvSpPr/>
              <p:nvPr/>
            </p:nvSpPr>
            <p:spPr>
              <a:xfrm>
                <a:off x="1045220" y="1944487"/>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C00000"/>
                              </a:solidFill>
                              <a:latin typeface="Cambria Math"/>
                              <a:ea typeface="ＭＳ Ｐゴシック" pitchFamily="-112" charset="-128"/>
                            </a:rPr>
                          </m:ctrlPr>
                        </m:sSubPr>
                        <m:e>
                          <m:r>
                            <a:rPr lang="en-US" altLang="zh-CN" sz="1000" b="0" i="1" smtClean="0">
                              <a:solidFill>
                                <a:srgbClr val="C00000"/>
                              </a:solidFill>
                              <a:latin typeface="Cambria Math"/>
                              <a:ea typeface="ＭＳ Ｐゴシック" pitchFamily="-112" charset="-128"/>
                            </a:rPr>
                            <m:t>𝐹</m:t>
                          </m:r>
                        </m:e>
                        <m:sub>
                          <m:r>
                            <a:rPr lang="en-US" altLang="zh-CN" sz="1000" b="0" i="1" smtClean="0">
                              <a:solidFill>
                                <a:srgbClr val="C00000"/>
                              </a:solidFill>
                              <a:latin typeface="Cambria Math"/>
                              <a:ea typeface="ＭＳ Ｐゴシック" pitchFamily="-112" charset="-128"/>
                            </a:rPr>
                            <m:t>𝐺</m:t>
                          </m:r>
                        </m:sub>
                      </m:sSub>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08" name="Rectangle 180"/>
              <p:cNvSpPr>
                <a:spLocks noRot="1" noChangeAspect="1" noMove="1" noResize="1" noEditPoints="1" noAdjustHandles="1" noChangeArrowheads="1" noChangeShapeType="1" noTextEdit="1"/>
              </p:cNvSpPr>
              <p:nvPr/>
            </p:nvSpPr>
            <p:spPr>
              <a:xfrm>
                <a:off x="1045220" y="1944487"/>
                <a:ext cx="590758" cy="246221"/>
              </a:xfrm>
              <a:prstGeom prst="rect">
                <a:avLst/>
              </a:prstGeom>
              <a:blipFill rotWithShape="1">
                <a:blip r:embed="rId33"/>
                <a:stretch>
                  <a:fillRect/>
                </a:stretch>
              </a:blipFill>
            </p:spPr>
            <p:txBody>
              <a:bodyPr/>
              <a:lstStyle/>
              <a:p>
                <a:r>
                  <a:rPr lang="zh-CN" altLang="en-US">
                    <a:noFill/>
                  </a:rPr>
                  <a:t> </a:t>
                </a:r>
              </a:p>
            </p:txBody>
          </p:sp>
        </mc:Fallback>
      </mc:AlternateContent>
      <p:grpSp>
        <p:nvGrpSpPr>
          <p:cNvPr id="114" name="组合 113"/>
          <p:cNvGrpSpPr/>
          <p:nvPr/>
        </p:nvGrpSpPr>
        <p:grpSpPr>
          <a:xfrm>
            <a:off x="4454517" y="1615440"/>
            <a:ext cx="504625" cy="285333"/>
            <a:chOff x="1022350" y="2489533"/>
            <a:chExt cx="504625" cy="285333"/>
          </a:xfrm>
        </p:grpSpPr>
        <p:sp>
          <p:nvSpPr>
            <p:cNvPr id="115"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16"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16"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35"/>
                  <a:stretch>
                    <a:fillRect b="-4762"/>
                  </a:stretch>
                </a:blipFill>
              </p:spPr>
              <p:txBody>
                <a:bodyPr/>
                <a:lstStyle/>
                <a:p>
                  <a:r>
                    <a:rPr lang="zh-CN" altLang="en-US">
                      <a:noFill/>
                    </a:rPr>
                    <a:t> </a:t>
                  </a:r>
                </a:p>
              </p:txBody>
            </p:sp>
          </mc:Fallback>
        </mc:AlternateContent>
      </p:grpSp>
      <p:grpSp>
        <p:nvGrpSpPr>
          <p:cNvPr id="118" name="组合 117"/>
          <p:cNvGrpSpPr/>
          <p:nvPr/>
        </p:nvGrpSpPr>
        <p:grpSpPr>
          <a:xfrm>
            <a:off x="4488180" y="3338596"/>
            <a:ext cx="504625" cy="285333"/>
            <a:chOff x="1022350" y="2489533"/>
            <a:chExt cx="504625" cy="285333"/>
          </a:xfrm>
        </p:grpSpPr>
        <p:sp>
          <p:nvSpPr>
            <p:cNvPr id="119"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0"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40"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36"/>
                  <a:stretch>
                    <a:fillRect b="-7317"/>
                  </a:stretch>
                </a:blipFill>
              </p:spPr>
              <p:txBody>
                <a:bodyPr/>
                <a:lstStyle/>
                <a:p>
                  <a:r>
                    <a:rPr lang="zh-CN" altLang="en-US">
                      <a:noFill/>
                    </a:rPr>
                    <a:t> </a:t>
                  </a:r>
                </a:p>
              </p:txBody>
            </p:sp>
          </mc:Fallback>
        </mc:AlternateContent>
      </p:grpSp>
      <p:grpSp>
        <p:nvGrpSpPr>
          <p:cNvPr id="141" name="组合 140"/>
          <p:cNvGrpSpPr/>
          <p:nvPr/>
        </p:nvGrpSpPr>
        <p:grpSpPr>
          <a:xfrm>
            <a:off x="6284795" y="2453640"/>
            <a:ext cx="504625" cy="285333"/>
            <a:chOff x="1022350" y="2489533"/>
            <a:chExt cx="504625" cy="285333"/>
          </a:xfrm>
        </p:grpSpPr>
        <p:sp>
          <p:nvSpPr>
            <p:cNvPr id="142"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3"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43"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9"/>
                  <a:stretch>
                    <a:fillRect b="-7317"/>
                  </a:stretch>
                </a:blipFill>
              </p:spPr>
              <p:txBody>
                <a:bodyPr/>
                <a:lstStyle/>
                <a:p>
                  <a:r>
                    <a:rPr lang="zh-CN" altLang="en-US">
                      <a:noFill/>
                    </a:rPr>
                    <a:t> </a:t>
                  </a:r>
                </a:p>
              </p:txBody>
            </p:sp>
          </mc:Fallback>
        </mc:AlternateContent>
      </p:grpSp>
      <p:pic>
        <p:nvPicPr>
          <p:cNvPr id="6" name="Picture 2"/>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1860769" y="3675600"/>
            <a:ext cx="3302445" cy="327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6"/>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861200" y="3657600"/>
            <a:ext cx="3228779" cy="37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299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30"/>
                                        </p:tgtEl>
                                      </p:cBhvr>
                                    </p:animEffect>
                                    <p:set>
                                      <p:cBhvr>
                                        <p:cTn id="10" dur="1" fill="hold">
                                          <p:stCondLst>
                                            <p:cond delay="499"/>
                                          </p:stCondLst>
                                        </p:cTn>
                                        <p:tgtEl>
                                          <p:spTgt spid="13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27"/>
                                        </p:tgtEl>
                                      </p:cBhvr>
                                    </p:animEffect>
                                    <p:set>
                                      <p:cBhvr>
                                        <p:cTn id="13" dur="1" fill="hold">
                                          <p:stCondLst>
                                            <p:cond delay="499"/>
                                          </p:stCondLst>
                                        </p:cTn>
                                        <p:tgtEl>
                                          <p:spTgt spid="127"/>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xit" presetSubtype="0" fill="hold" nodeType="with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8"/>
                                        </p:tgtEl>
                                        <p:attrNameLst>
                                          <p:attrName>style.visibility</p:attrName>
                                        </p:attrNameLst>
                                      </p:cBhvr>
                                      <p:to>
                                        <p:strVal val="visible"/>
                                      </p:to>
                                    </p:set>
                                    <p:animEffect transition="in" filter="fade">
                                      <p:cBhvr>
                                        <p:cTn id="25" dur="500"/>
                                        <p:tgtEl>
                                          <p:spTgt spid="98"/>
                                        </p:tgtEl>
                                      </p:cBhvr>
                                    </p:animEffect>
                                  </p:childTnLst>
                                </p:cTn>
                              </p:par>
                              <p:par>
                                <p:cTn id="26" presetID="10"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fade">
                                      <p:cBhvr>
                                        <p:cTn id="28" dur="500"/>
                                        <p:tgtEl>
                                          <p:spTgt spid="101"/>
                                        </p:tgtEl>
                                      </p:cBhvr>
                                    </p:animEffect>
                                  </p:childTnLst>
                                </p:cTn>
                              </p:par>
                              <p:par>
                                <p:cTn id="29" presetID="10" presetClass="exit" presetSubtype="0" fill="hold" grpId="0" nodeType="withEffect">
                                  <p:stCondLst>
                                    <p:cond delay="0"/>
                                  </p:stCondLst>
                                  <p:childTnLst>
                                    <p:animEffect transition="out" filter="fade">
                                      <p:cBhvr>
                                        <p:cTn id="30" dur="500"/>
                                        <p:tgtEl>
                                          <p:spTgt spid="181"/>
                                        </p:tgtEl>
                                      </p:cBhvr>
                                    </p:animEffect>
                                    <p:set>
                                      <p:cBhvr>
                                        <p:cTn id="31" dur="1" fill="hold">
                                          <p:stCondLst>
                                            <p:cond delay="499"/>
                                          </p:stCondLst>
                                        </p:cTn>
                                        <p:tgtEl>
                                          <p:spTgt spid="181"/>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par>
                                <p:cTn id="35" presetID="10" presetClass="exit" presetSubtype="0" fill="hold" grpId="0" nodeType="withEffect">
                                  <p:stCondLst>
                                    <p:cond delay="0"/>
                                  </p:stCondLst>
                                  <p:childTnLst>
                                    <p:animEffect transition="out" filter="fade">
                                      <p:cBhvr>
                                        <p:cTn id="36" dur="500"/>
                                        <p:tgtEl>
                                          <p:spTgt spid="180"/>
                                        </p:tgtEl>
                                      </p:cBhvr>
                                    </p:animEffect>
                                    <p:set>
                                      <p:cBhvr>
                                        <p:cTn id="37" dur="1" fill="hold">
                                          <p:stCondLst>
                                            <p:cond delay="499"/>
                                          </p:stCondLst>
                                        </p:cTn>
                                        <p:tgtEl>
                                          <p:spTgt spid="180"/>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105"/>
                                        </p:tgtEl>
                                        <p:attrNameLst>
                                          <p:attrName>style.visibility</p:attrName>
                                        </p:attrNameLst>
                                      </p:cBhvr>
                                      <p:to>
                                        <p:strVal val="visible"/>
                                      </p:to>
                                    </p:set>
                                    <p:animEffect transition="in" filter="fade">
                                      <p:cBhvr>
                                        <p:cTn id="40" dur="500"/>
                                        <p:tgtEl>
                                          <p:spTgt spid="10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fade">
                                      <p:cBhvr>
                                        <p:cTn id="43" dur="500"/>
                                        <p:tgtEl>
                                          <p:spTgt spid="10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500"/>
                                        <p:tgtEl>
                                          <p:spTgt spid="108"/>
                                        </p:tgtEl>
                                      </p:cBhvr>
                                    </p:animEffect>
                                  </p:childTnLst>
                                </p:cTn>
                              </p:par>
                              <p:par>
                                <p:cTn id="47" presetID="10"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par>
                                <p:cTn id="50" presetID="10" presetClass="exit" presetSubtype="0" fill="hold" nodeType="withEffect">
                                  <p:stCondLst>
                                    <p:cond delay="0"/>
                                  </p:stCondLst>
                                  <p:childTnLst>
                                    <p:animEffect transition="out" filter="fade">
                                      <p:cBhvr>
                                        <p:cTn id="51" dur="500"/>
                                        <p:tgtEl>
                                          <p:spTgt spid="109"/>
                                        </p:tgtEl>
                                      </p:cBhvr>
                                    </p:animEffect>
                                    <p:set>
                                      <p:cBhvr>
                                        <p:cTn id="52" dur="1" fill="hold">
                                          <p:stCondLst>
                                            <p:cond delay="499"/>
                                          </p:stCondLst>
                                        </p:cTn>
                                        <p:tgtEl>
                                          <p:spTgt spid="109"/>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0"/>
                                        </p:tgtEl>
                                      </p:cBhvr>
                                    </p:animEffect>
                                    <p:set>
                                      <p:cBhvr>
                                        <p:cTn id="55" dur="1" fill="hold">
                                          <p:stCondLst>
                                            <p:cond delay="499"/>
                                          </p:stCondLst>
                                        </p:cTn>
                                        <p:tgtEl>
                                          <p:spTgt spid="10"/>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1"/>
                                        </p:tgtEl>
                                      </p:cBhvr>
                                    </p:animEffect>
                                    <p:set>
                                      <p:cBhvr>
                                        <p:cTn id="58" dur="1" fill="hold">
                                          <p:stCondLst>
                                            <p:cond delay="499"/>
                                          </p:stCondLst>
                                        </p:cTn>
                                        <p:tgtEl>
                                          <p:spTgt spid="11"/>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113"/>
                                        </p:tgtEl>
                                      </p:cBhvr>
                                    </p:animEffect>
                                    <p:set>
                                      <p:cBhvr>
                                        <p:cTn id="61" dur="1" fill="hold">
                                          <p:stCondLst>
                                            <p:cond delay="499"/>
                                          </p:stCondLst>
                                        </p:cTn>
                                        <p:tgtEl>
                                          <p:spTgt spid="11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111"/>
                                        </p:tgtEl>
                                      </p:cBhvr>
                                    </p:animEffect>
                                    <p:set>
                                      <p:cBhvr>
                                        <p:cTn id="64" dur="1" fill="hold">
                                          <p:stCondLst>
                                            <p:cond delay="499"/>
                                          </p:stCondLst>
                                        </p:cTn>
                                        <p:tgtEl>
                                          <p:spTgt spid="111"/>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07"/>
                                        </p:tgtEl>
                                      </p:cBhvr>
                                    </p:animEffect>
                                    <p:set>
                                      <p:cBhvr>
                                        <p:cTn id="67" dur="1" fill="hold">
                                          <p:stCondLst>
                                            <p:cond delay="499"/>
                                          </p:stCondLst>
                                        </p:cTn>
                                        <p:tgtEl>
                                          <p:spTgt spid="107"/>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117"/>
                                        </p:tgtEl>
                                      </p:cBhvr>
                                    </p:animEffect>
                                    <p:set>
                                      <p:cBhvr>
                                        <p:cTn id="70" dur="1" fill="hold">
                                          <p:stCondLst>
                                            <p:cond delay="499"/>
                                          </p:stCondLst>
                                        </p:cTn>
                                        <p:tgtEl>
                                          <p:spTgt spid="117"/>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20"/>
                                        </p:tgtEl>
                                      </p:cBhvr>
                                    </p:animEffect>
                                    <p:set>
                                      <p:cBhvr>
                                        <p:cTn id="73" dur="1" fill="hold">
                                          <p:stCondLst>
                                            <p:cond delay="499"/>
                                          </p:stCondLst>
                                        </p:cTn>
                                        <p:tgtEl>
                                          <p:spTgt spid="120"/>
                                        </p:tgtEl>
                                        <p:attrNameLst>
                                          <p:attrName>style.visibility</p:attrName>
                                        </p:attrNameLst>
                                      </p:cBhvr>
                                      <p:to>
                                        <p:strVal val="hidden"/>
                                      </p:to>
                                    </p:set>
                                  </p:childTnLst>
                                </p:cTn>
                              </p:par>
                              <p:par>
                                <p:cTn id="74" presetID="10" presetClass="exit" presetSubtype="0" fill="hold" grpId="0" nodeType="withEffect">
                                  <p:stCondLst>
                                    <p:cond delay="0"/>
                                  </p:stCondLst>
                                  <p:childTnLst>
                                    <p:animEffect transition="out" filter="fade">
                                      <p:cBhvr>
                                        <p:cTn id="75" dur="500"/>
                                        <p:tgtEl>
                                          <p:spTgt spid="65"/>
                                        </p:tgtEl>
                                      </p:cBhvr>
                                    </p:animEffect>
                                    <p:set>
                                      <p:cBhvr>
                                        <p:cTn id="76" dur="1" fill="hold">
                                          <p:stCondLst>
                                            <p:cond delay="499"/>
                                          </p:stCondLst>
                                        </p:cTn>
                                        <p:tgtEl>
                                          <p:spTgt spid="65"/>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3"/>
                                        </p:tgtEl>
                                      </p:cBhvr>
                                    </p:animEffect>
                                    <p:set>
                                      <p:cBhvr>
                                        <p:cTn id="79" dur="1" fill="hold">
                                          <p:stCondLst>
                                            <p:cond delay="499"/>
                                          </p:stCondLst>
                                        </p:cTn>
                                        <p:tgtEl>
                                          <p:spTgt spid="123"/>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124"/>
                                        </p:tgtEl>
                                      </p:cBhvr>
                                    </p:animEffect>
                                    <p:set>
                                      <p:cBhvr>
                                        <p:cTn id="82" dur="1" fill="hold">
                                          <p:stCondLst>
                                            <p:cond delay="499"/>
                                          </p:stCondLst>
                                        </p:cTn>
                                        <p:tgtEl>
                                          <p:spTgt spid="124"/>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53"/>
                                        </p:tgtEl>
                                      </p:cBhvr>
                                    </p:animEffect>
                                    <p:set>
                                      <p:cBhvr>
                                        <p:cTn id="85" dur="1" fill="hold">
                                          <p:stCondLst>
                                            <p:cond delay="499"/>
                                          </p:stCondLst>
                                        </p:cTn>
                                        <p:tgtEl>
                                          <p:spTgt spid="153"/>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55"/>
                                        </p:tgtEl>
                                      </p:cBhvr>
                                    </p:animEffect>
                                    <p:set>
                                      <p:cBhvr>
                                        <p:cTn id="88" dur="1" fill="hold">
                                          <p:stCondLst>
                                            <p:cond delay="499"/>
                                          </p:stCondLst>
                                        </p:cTn>
                                        <p:tgtEl>
                                          <p:spTgt spid="15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57"/>
                                        </p:tgtEl>
                                      </p:cBhvr>
                                    </p:animEffect>
                                    <p:set>
                                      <p:cBhvr>
                                        <p:cTn id="91" dur="1" fill="hold">
                                          <p:stCondLst>
                                            <p:cond delay="499"/>
                                          </p:stCondLst>
                                        </p:cTn>
                                        <p:tgtEl>
                                          <p:spTgt spid="157"/>
                                        </p:tgtEl>
                                        <p:attrNameLst>
                                          <p:attrName>style.visibility</p:attrName>
                                        </p:attrNameLst>
                                      </p:cBhvr>
                                      <p:to>
                                        <p:strVal val="hidden"/>
                                      </p:to>
                                    </p:set>
                                  </p:childTnLst>
                                </p:cTn>
                              </p:par>
                              <p:par>
                                <p:cTn id="92" presetID="10" presetClass="exit" presetSubtype="0" fill="hold" grpId="0" nodeType="withEffect">
                                  <p:stCondLst>
                                    <p:cond delay="0"/>
                                  </p:stCondLst>
                                  <p:childTnLst>
                                    <p:animEffect transition="out" filter="fade">
                                      <p:cBhvr>
                                        <p:cTn id="93" dur="500"/>
                                        <p:tgtEl>
                                          <p:spTgt spid="87"/>
                                        </p:tgtEl>
                                      </p:cBhvr>
                                    </p:animEffect>
                                    <p:set>
                                      <p:cBhvr>
                                        <p:cTn id="94" dur="1" fill="hold">
                                          <p:stCondLst>
                                            <p:cond delay="499"/>
                                          </p:stCondLst>
                                        </p:cTn>
                                        <p:tgtEl>
                                          <p:spTgt spid="87"/>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113"/>
                                        </p:tgtEl>
                                        <p:attrNameLst>
                                          <p:attrName>style.visibility</p:attrName>
                                        </p:attrNameLst>
                                      </p:cBhvr>
                                      <p:to>
                                        <p:strVal val="visible"/>
                                      </p:to>
                                    </p:set>
                                    <p:animEffect transition="in" filter="wipe(left)">
                                      <p:cBhvr>
                                        <p:cTn id="99" dur="500"/>
                                        <p:tgtEl>
                                          <p:spTgt spid="113"/>
                                        </p:tgtEl>
                                      </p:cBhvr>
                                    </p:animEffect>
                                  </p:childTnLst>
                                </p:cTn>
                              </p:par>
                              <p:par>
                                <p:cTn id="100" presetID="22" presetClass="entr" presetSubtype="8" fill="hold" nodeType="withEffect">
                                  <p:stCondLst>
                                    <p:cond delay="0"/>
                                  </p:stCondLst>
                                  <p:childTnLst>
                                    <p:set>
                                      <p:cBhvr>
                                        <p:cTn id="101" dur="1" fill="hold">
                                          <p:stCondLst>
                                            <p:cond delay="0"/>
                                          </p:stCondLst>
                                        </p:cTn>
                                        <p:tgtEl>
                                          <p:spTgt spid="111"/>
                                        </p:tgtEl>
                                        <p:attrNameLst>
                                          <p:attrName>style.visibility</p:attrName>
                                        </p:attrNameLst>
                                      </p:cBhvr>
                                      <p:to>
                                        <p:strVal val="visible"/>
                                      </p:to>
                                    </p:set>
                                    <p:animEffect transition="in" filter="wipe(left)">
                                      <p:cBhvr>
                                        <p:cTn id="102" dur="500"/>
                                        <p:tgtEl>
                                          <p:spTgt spid="111"/>
                                        </p:tgtEl>
                                      </p:cBhvr>
                                    </p:animEffect>
                                  </p:childTnLst>
                                </p:cTn>
                              </p:par>
                              <p:par>
                                <p:cTn id="103" presetID="22" presetClass="entr" presetSubtype="8" fill="hold" nodeType="withEffect">
                                  <p:stCondLst>
                                    <p:cond delay="0"/>
                                  </p:stCondLst>
                                  <p:childTnLst>
                                    <p:set>
                                      <p:cBhvr>
                                        <p:cTn id="104" dur="1" fill="hold">
                                          <p:stCondLst>
                                            <p:cond delay="0"/>
                                          </p:stCondLst>
                                        </p:cTn>
                                        <p:tgtEl>
                                          <p:spTgt spid="107"/>
                                        </p:tgtEl>
                                        <p:attrNameLst>
                                          <p:attrName>style.visibility</p:attrName>
                                        </p:attrNameLst>
                                      </p:cBhvr>
                                      <p:to>
                                        <p:strVal val="visible"/>
                                      </p:to>
                                    </p:set>
                                    <p:animEffect transition="in" filter="wipe(left)">
                                      <p:cBhvr>
                                        <p:cTn id="105" dur="500"/>
                                        <p:tgtEl>
                                          <p:spTgt spid="107"/>
                                        </p:tgtEl>
                                      </p:cBhvr>
                                    </p:animEffect>
                                  </p:childTnLst>
                                </p:cTn>
                              </p:par>
                              <p:par>
                                <p:cTn id="106" presetID="22" presetClass="entr" presetSubtype="1" fill="hold" nodeType="withEffect">
                                  <p:stCondLst>
                                    <p:cond delay="0"/>
                                  </p:stCondLst>
                                  <p:childTnLst>
                                    <p:set>
                                      <p:cBhvr>
                                        <p:cTn id="107" dur="1" fill="hold">
                                          <p:stCondLst>
                                            <p:cond delay="0"/>
                                          </p:stCondLst>
                                        </p:cTn>
                                        <p:tgtEl>
                                          <p:spTgt spid="117"/>
                                        </p:tgtEl>
                                        <p:attrNameLst>
                                          <p:attrName>style.visibility</p:attrName>
                                        </p:attrNameLst>
                                      </p:cBhvr>
                                      <p:to>
                                        <p:strVal val="visible"/>
                                      </p:to>
                                    </p:set>
                                    <p:animEffect transition="in" filter="wipe(up)">
                                      <p:cBhvr>
                                        <p:cTn id="108" dur="500"/>
                                        <p:tgtEl>
                                          <p:spTgt spid="117"/>
                                        </p:tgtEl>
                                      </p:cBhvr>
                                    </p:animEffect>
                                  </p:childTnLst>
                                </p:cTn>
                              </p:par>
                              <p:par>
                                <p:cTn id="109" presetID="22" presetClass="entr" presetSubtype="1" fill="hold" nodeType="with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up)">
                                      <p:cBhvr>
                                        <p:cTn id="111" dur="500"/>
                                        <p:tgtEl>
                                          <p:spTgt spid="120"/>
                                        </p:tgtEl>
                                      </p:cBhvr>
                                    </p:animEffect>
                                  </p:childTnLst>
                                </p:cTn>
                              </p:par>
                              <p:par>
                                <p:cTn id="112" presetID="22" presetClass="entr" presetSubtype="8" fill="hold" grpId="1" nodeType="with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wipe(left)">
                                      <p:cBhvr>
                                        <p:cTn id="114" dur="500"/>
                                        <p:tgtEl>
                                          <p:spTgt spid="65"/>
                                        </p:tgtEl>
                                      </p:cBhvr>
                                    </p:animEffect>
                                  </p:childTnLst>
                                </p:cTn>
                              </p:par>
                              <p:par>
                                <p:cTn id="115" presetID="22" presetClass="entr" presetSubtype="8" fill="hold" grpId="1" nodeType="withEffect">
                                  <p:stCondLst>
                                    <p:cond delay="0"/>
                                  </p:stCondLst>
                                  <p:childTnLst>
                                    <p:set>
                                      <p:cBhvr>
                                        <p:cTn id="116" dur="1" fill="hold">
                                          <p:stCondLst>
                                            <p:cond delay="0"/>
                                          </p:stCondLst>
                                        </p:cTn>
                                        <p:tgtEl>
                                          <p:spTgt spid="87"/>
                                        </p:tgtEl>
                                        <p:attrNameLst>
                                          <p:attrName>style.visibility</p:attrName>
                                        </p:attrNameLst>
                                      </p:cBhvr>
                                      <p:to>
                                        <p:strVal val="visible"/>
                                      </p:to>
                                    </p:set>
                                    <p:animEffect transition="in" filter="wipe(left)">
                                      <p:cBhvr>
                                        <p:cTn id="117" dur="500"/>
                                        <p:tgtEl>
                                          <p:spTgt spid="87"/>
                                        </p:tgtEl>
                                      </p:cBhvr>
                                    </p:animEffect>
                                  </p:childTnLst>
                                </p:cTn>
                              </p:par>
                              <p:par>
                                <p:cTn id="118" presetID="22" presetClass="entr" presetSubtype="1" fill="hold" nodeType="withEffect">
                                  <p:stCondLst>
                                    <p:cond delay="0"/>
                                  </p:stCondLst>
                                  <p:childTnLst>
                                    <p:set>
                                      <p:cBhvr>
                                        <p:cTn id="119" dur="1" fill="hold">
                                          <p:stCondLst>
                                            <p:cond delay="0"/>
                                          </p:stCondLst>
                                        </p:cTn>
                                        <p:tgtEl>
                                          <p:spTgt spid="155"/>
                                        </p:tgtEl>
                                        <p:attrNameLst>
                                          <p:attrName>style.visibility</p:attrName>
                                        </p:attrNameLst>
                                      </p:cBhvr>
                                      <p:to>
                                        <p:strVal val="visible"/>
                                      </p:to>
                                    </p:set>
                                    <p:animEffect transition="in" filter="wipe(up)">
                                      <p:cBhvr>
                                        <p:cTn id="120" dur="500"/>
                                        <p:tgtEl>
                                          <p:spTgt spid="155"/>
                                        </p:tgtEl>
                                      </p:cBhvr>
                                    </p:animEffect>
                                  </p:childTnLst>
                                </p:cTn>
                              </p:par>
                              <p:par>
                                <p:cTn id="121" presetID="22" presetClass="entr" presetSubtype="1" fill="hold" nodeType="withEffect">
                                  <p:stCondLst>
                                    <p:cond delay="0"/>
                                  </p:stCondLst>
                                  <p:childTnLst>
                                    <p:set>
                                      <p:cBhvr>
                                        <p:cTn id="122" dur="1" fill="hold">
                                          <p:stCondLst>
                                            <p:cond delay="0"/>
                                          </p:stCondLst>
                                        </p:cTn>
                                        <p:tgtEl>
                                          <p:spTgt spid="157"/>
                                        </p:tgtEl>
                                        <p:attrNameLst>
                                          <p:attrName>style.visibility</p:attrName>
                                        </p:attrNameLst>
                                      </p:cBhvr>
                                      <p:to>
                                        <p:strVal val="visible"/>
                                      </p:to>
                                    </p:set>
                                    <p:animEffect transition="in" filter="wipe(up)">
                                      <p:cBhvr>
                                        <p:cTn id="123" dur="500"/>
                                        <p:tgtEl>
                                          <p:spTgt spid="157"/>
                                        </p:tgtEl>
                                      </p:cBhvr>
                                    </p:animEffect>
                                  </p:childTnLst>
                                </p:cTn>
                              </p:par>
                              <p:par>
                                <p:cTn id="124" presetID="22" presetClass="entr" presetSubtype="8" fill="hold" nodeType="withEffect">
                                  <p:stCondLst>
                                    <p:cond delay="0"/>
                                  </p:stCondLst>
                                  <p:childTnLst>
                                    <p:set>
                                      <p:cBhvr>
                                        <p:cTn id="125" dur="1" fill="hold">
                                          <p:stCondLst>
                                            <p:cond delay="0"/>
                                          </p:stCondLst>
                                        </p:cTn>
                                        <p:tgtEl>
                                          <p:spTgt spid="123"/>
                                        </p:tgtEl>
                                        <p:attrNameLst>
                                          <p:attrName>style.visibility</p:attrName>
                                        </p:attrNameLst>
                                      </p:cBhvr>
                                      <p:to>
                                        <p:strVal val="visible"/>
                                      </p:to>
                                    </p:set>
                                    <p:animEffect transition="in" filter="wipe(left)">
                                      <p:cBhvr>
                                        <p:cTn id="126" dur="500"/>
                                        <p:tgtEl>
                                          <p:spTgt spid="123"/>
                                        </p:tgtEl>
                                      </p:cBhvr>
                                    </p:animEffect>
                                  </p:childTnLst>
                                </p:cTn>
                              </p:par>
                              <p:par>
                                <p:cTn id="127" presetID="22" presetClass="entr" presetSubtype="8" fill="hold" nodeType="withEffect">
                                  <p:stCondLst>
                                    <p:cond delay="0"/>
                                  </p:stCondLst>
                                  <p:childTnLst>
                                    <p:set>
                                      <p:cBhvr>
                                        <p:cTn id="128" dur="1" fill="hold">
                                          <p:stCondLst>
                                            <p:cond delay="0"/>
                                          </p:stCondLst>
                                        </p:cTn>
                                        <p:tgtEl>
                                          <p:spTgt spid="124"/>
                                        </p:tgtEl>
                                        <p:attrNameLst>
                                          <p:attrName>style.visibility</p:attrName>
                                        </p:attrNameLst>
                                      </p:cBhvr>
                                      <p:to>
                                        <p:strVal val="visible"/>
                                      </p:to>
                                    </p:set>
                                    <p:animEffect transition="in" filter="wipe(left)">
                                      <p:cBhvr>
                                        <p:cTn id="129" dur="500"/>
                                        <p:tgtEl>
                                          <p:spTgt spid="124"/>
                                        </p:tgtEl>
                                      </p:cBhvr>
                                    </p:animEffect>
                                  </p:childTnLst>
                                </p:cTn>
                              </p:par>
                              <p:par>
                                <p:cTn id="130" presetID="22" presetClass="entr" presetSubtype="8" fill="hold" nodeType="withEffect">
                                  <p:stCondLst>
                                    <p:cond delay="0"/>
                                  </p:stCondLst>
                                  <p:childTnLst>
                                    <p:set>
                                      <p:cBhvr>
                                        <p:cTn id="131" dur="1" fill="hold">
                                          <p:stCondLst>
                                            <p:cond delay="0"/>
                                          </p:stCondLst>
                                        </p:cTn>
                                        <p:tgtEl>
                                          <p:spTgt spid="153"/>
                                        </p:tgtEl>
                                        <p:attrNameLst>
                                          <p:attrName>style.visibility</p:attrName>
                                        </p:attrNameLst>
                                      </p:cBhvr>
                                      <p:to>
                                        <p:strVal val="visible"/>
                                      </p:to>
                                    </p:set>
                                    <p:animEffect transition="in" filter="wipe(left)">
                                      <p:cBhvr>
                                        <p:cTn id="132" dur="500"/>
                                        <p:tgtEl>
                                          <p:spTgt spid="153"/>
                                        </p:tgtEl>
                                      </p:cBhvr>
                                    </p:animEffect>
                                  </p:childTnLst>
                                </p:cTn>
                              </p:par>
                            </p:childTnLst>
                          </p:cTn>
                        </p:par>
                        <p:par>
                          <p:cTn id="133" fill="hold">
                            <p:stCondLst>
                              <p:cond delay="500"/>
                            </p:stCondLst>
                            <p:childTnLst>
                              <p:par>
                                <p:cTn id="134" presetID="10" presetClass="entr" presetSubtype="0" fill="hold" nodeType="afterEffect">
                                  <p:stCondLst>
                                    <p:cond delay="0"/>
                                  </p:stCondLst>
                                  <p:childTnLst>
                                    <p:set>
                                      <p:cBhvr>
                                        <p:cTn id="135" dur="1" fill="hold">
                                          <p:stCondLst>
                                            <p:cond delay="0"/>
                                          </p:stCondLst>
                                        </p:cTn>
                                        <p:tgtEl>
                                          <p:spTgt spid="114"/>
                                        </p:tgtEl>
                                        <p:attrNameLst>
                                          <p:attrName>style.visibility</p:attrName>
                                        </p:attrNameLst>
                                      </p:cBhvr>
                                      <p:to>
                                        <p:strVal val="visible"/>
                                      </p:to>
                                    </p:set>
                                    <p:animEffect transition="in" filter="fade">
                                      <p:cBhvr>
                                        <p:cTn id="136" dur="500"/>
                                        <p:tgtEl>
                                          <p:spTgt spid="114"/>
                                        </p:tgtEl>
                                      </p:cBhvr>
                                    </p:animEffect>
                                  </p:childTnLst>
                                </p:cTn>
                              </p:par>
                              <p:par>
                                <p:cTn id="137" presetID="10" presetClass="entr" presetSubtype="0" fill="hold" nodeType="withEffect">
                                  <p:stCondLst>
                                    <p:cond delay="0"/>
                                  </p:stCondLst>
                                  <p:childTnLst>
                                    <p:set>
                                      <p:cBhvr>
                                        <p:cTn id="138" dur="1" fill="hold">
                                          <p:stCondLst>
                                            <p:cond delay="0"/>
                                          </p:stCondLst>
                                        </p:cTn>
                                        <p:tgtEl>
                                          <p:spTgt spid="118"/>
                                        </p:tgtEl>
                                        <p:attrNameLst>
                                          <p:attrName>style.visibility</p:attrName>
                                        </p:attrNameLst>
                                      </p:cBhvr>
                                      <p:to>
                                        <p:strVal val="visible"/>
                                      </p:to>
                                    </p:set>
                                    <p:animEffect transition="in" filter="fade">
                                      <p:cBhvr>
                                        <p:cTn id="139" dur="500"/>
                                        <p:tgtEl>
                                          <p:spTgt spid="118"/>
                                        </p:tgtEl>
                                      </p:cBhvr>
                                    </p:animEffect>
                                  </p:childTnLst>
                                </p:cTn>
                              </p:par>
                              <p:par>
                                <p:cTn id="140" presetID="10" presetClass="entr" presetSubtype="0" fill="hold" nodeType="withEffect">
                                  <p:stCondLst>
                                    <p:cond delay="0"/>
                                  </p:stCondLst>
                                  <p:childTnLst>
                                    <p:set>
                                      <p:cBhvr>
                                        <p:cTn id="141" dur="1" fill="hold">
                                          <p:stCondLst>
                                            <p:cond delay="0"/>
                                          </p:stCondLst>
                                        </p:cTn>
                                        <p:tgtEl>
                                          <p:spTgt spid="141"/>
                                        </p:tgtEl>
                                        <p:attrNameLst>
                                          <p:attrName>style.visibility</p:attrName>
                                        </p:attrNameLst>
                                      </p:cBhvr>
                                      <p:to>
                                        <p:strVal val="visible"/>
                                      </p:to>
                                    </p:set>
                                    <p:animEffect transition="in" filter="fade">
                                      <p:cBhvr>
                                        <p:cTn id="142" dur="500"/>
                                        <p:tgtEl>
                                          <p:spTgt spid="141"/>
                                        </p:tgtEl>
                                      </p:cBhvr>
                                    </p:animEffect>
                                  </p:childTnLst>
                                </p:cTn>
                              </p:par>
                              <p:par>
                                <p:cTn id="143" presetID="10" presetClass="exit" presetSubtype="0" fill="hold" nodeType="withEffect">
                                  <p:stCondLst>
                                    <p:cond delay="0"/>
                                  </p:stCondLst>
                                  <p:childTnLst>
                                    <p:animEffect transition="out" filter="fade">
                                      <p:cBhvr>
                                        <p:cTn id="144" dur="500"/>
                                        <p:tgtEl>
                                          <p:spTgt spid="5"/>
                                        </p:tgtEl>
                                      </p:cBhvr>
                                    </p:animEffect>
                                    <p:set>
                                      <p:cBhvr>
                                        <p:cTn id="145" dur="1" fill="hold">
                                          <p:stCondLst>
                                            <p:cond delay="499"/>
                                          </p:stCondLst>
                                        </p:cTn>
                                        <p:tgtEl>
                                          <p:spTgt spid="5"/>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500"/>
                                        <p:tgtEl>
                                          <p:spTgt spid="3"/>
                                        </p:tgtEl>
                                      </p:cBhvr>
                                    </p:animEffect>
                                    <p:set>
                                      <p:cBhvr>
                                        <p:cTn id="148" dur="1" fill="hold">
                                          <p:stCondLst>
                                            <p:cond delay="499"/>
                                          </p:stCondLst>
                                        </p:cTn>
                                        <p:tgtEl>
                                          <p:spTgt spid="3"/>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13"/>
                                        </p:tgtEl>
                                      </p:cBhvr>
                                    </p:animEffect>
                                    <p:set>
                                      <p:cBhvr>
                                        <p:cTn id="151"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27" grpId="0"/>
      <p:bldP spid="181" grpId="0"/>
      <p:bldP spid="65" grpId="0" animBg="1"/>
      <p:bldP spid="65" grpId="1" animBg="1"/>
      <p:bldP spid="87" grpId="0" animBg="1"/>
      <p:bldP spid="87" grpId="1" animBg="1"/>
      <p:bldP spid="180" grpId="0"/>
      <p:bldP spid="104" grpId="0"/>
      <p:bldP spid="105" grpId="0"/>
      <p:bldP spid="106" grpId="0"/>
      <p:bldP spid="10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8" name="Straight Arrow Connector 167"/>
          <p:cNvCxnSpPr/>
          <p:nvPr/>
        </p:nvCxnSpPr>
        <p:spPr>
          <a:xfrm>
            <a:off x="2670543" y="2820573"/>
            <a:ext cx="289821" cy="494544"/>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3" name="Straight Arrow Connector 153"/>
          <p:cNvCxnSpPr/>
          <p:nvPr/>
        </p:nvCxnSpPr>
        <p:spPr>
          <a:xfrm>
            <a:off x="2310744" y="3274310"/>
            <a:ext cx="649620" cy="40807"/>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4" name="Straight Arrow Connector 153"/>
          <p:cNvCxnSpPr/>
          <p:nvPr/>
        </p:nvCxnSpPr>
        <p:spPr>
          <a:xfrm>
            <a:off x="2546682" y="3195819"/>
            <a:ext cx="413682" cy="11929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3" name="Straight Arrow Connector 153"/>
          <p:cNvCxnSpPr/>
          <p:nvPr/>
        </p:nvCxnSpPr>
        <p:spPr>
          <a:xfrm>
            <a:off x="2624439" y="3031321"/>
            <a:ext cx="335925" cy="283796"/>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5" name="Straight Arrow Connector 153"/>
          <p:cNvCxnSpPr/>
          <p:nvPr/>
        </p:nvCxnSpPr>
        <p:spPr>
          <a:xfrm>
            <a:off x="2780426" y="2660559"/>
            <a:ext cx="179938" cy="654558"/>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7" name="Straight Arrow Connector 153"/>
          <p:cNvCxnSpPr/>
          <p:nvPr/>
        </p:nvCxnSpPr>
        <p:spPr>
          <a:xfrm>
            <a:off x="2957227" y="2619820"/>
            <a:ext cx="3137" cy="695297"/>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a:off x="2677433" y="1101563"/>
            <a:ext cx="282931" cy="518104"/>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07" name="Straight Arrow Connector 153"/>
          <p:cNvCxnSpPr/>
          <p:nvPr/>
        </p:nvCxnSpPr>
        <p:spPr>
          <a:xfrm>
            <a:off x="2310760" y="1577378"/>
            <a:ext cx="649604" cy="42289"/>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1" name="Straight Arrow Connector 153"/>
          <p:cNvCxnSpPr/>
          <p:nvPr/>
        </p:nvCxnSpPr>
        <p:spPr>
          <a:xfrm>
            <a:off x="2546698" y="1498887"/>
            <a:ext cx="413666" cy="120780"/>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3" name="Straight Arrow Connector 153"/>
          <p:cNvCxnSpPr/>
          <p:nvPr/>
        </p:nvCxnSpPr>
        <p:spPr>
          <a:xfrm>
            <a:off x="2624455" y="1334389"/>
            <a:ext cx="335909" cy="285278"/>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7" name="Straight Arrow Connector 153"/>
          <p:cNvCxnSpPr/>
          <p:nvPr/>
        </p:nvCxnSpPr>
        <p:spPr>
          <a:xfrm>
            <a:off x="2780442" y="963627"/>
            <a:ext cx="179922" cy="656040"/>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0" name="Straight Arrow Connector 153"/>
          <p:cNvCxnSpPr/>
          <p:nvPr/>
        </p:nvCxnSpPr>
        <p:spPr>
          <a:xfrm>
            <a:off x="2957243" y="922888"/>
            <a:ext cx="3121" cy="696779"/>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Integration over a Rectangle – Anti-aliasing</a:t>
            </a:r>
          </a:p>
        </p:txBody>
      </p:sp>
      <p:cxnSp>
        <p:nvCxnSpPr>
          <p:cNvPr id="57" name="Elbow Connector 56"/>
          <p:cNvCxnSpPr/>
          <p:nvPr/>
        </p:nvCxnSpPr>
        <p:spPr>
          <a:xfrm flipV="1">
            <a:off x="1527977" y="1370356"/>
            <a:ext cx="640183" cy="836928"/>
          </a:xfrm>
          <a:prstGeom prst="bentConnector3">
            <a:avLst>
              <a:gd name="adj1" fmla="val 50000"/>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p:nvPr/>
        </p:nvCxnSpPr>
        <p:spPr>
          <a:xfrm>
            <a:off x="937973" y="1970947"/>
            <a:ext cx="282291" cy="518586"/>
          </a:xfrm>
          <a:prstGeom prst="straightConnector1">
            <a:avLst/>
          </a:prstGeom>
          <a:ln w="9525">
            <a:solidFill>
              <a:srgbClr val="C0000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a:off x="927985" y="1992571"/>
            <a:ext cx="267023" cy="496962"/>
          </a:xfrm>
          <a:prstGeom prst="straightConnector1">
            <a:avLst/>
          </a:prstGeom>
          <a:ln w="9525">
            <a:solidFill>
              <a:srgbClr val="00B050"/>
            </a:solidFill>
            <a:tailEnd type="triangle" w="sm" len="sm"/>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28" name="Rectangle 127"/>
              <p:cNvSpPr/>
              <p:nvPr/>
            </p:nvSpPr>
            <p:spPr>
              <a:xfrm>
                <a:off x="555015" y="1768739"/>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28" name="Rectangle 127"/>
              <p:cNvSpPr>
                <a:spLocks noRot="1" noChangeAspect="1" noMove="1" noResize="1" noEditPoints="1" noAdjustHandles="1" noChangeArrowheads="1" noChangeShapeType="1" noTextEdit="1"/>
              </p:cNvSpPr>
              <p:nvPr/>
            </p:nvSpPr>
            <p:spPr>
              <a:xfrm>
                <a:off x="555015" y="1768739"/>
                <a:ext cx="437648" cy="246221"/>
              </a:xfrm>
              <a:prstGeom prst="rect">
                <a:avLst/>
              </a:prstGeom>
              <a:blipFill rotWithShape="1">
                <a:blip r:embed="rId3"/>
                <a:stretch>
                  <a:fillRect l="-27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Rectangle 128"/>
              <p:cNvSpPr/>
              <p:nvPr/>
            </p:nvSpPr>
            <p:spPr>
              <a:xfrm>
                <a:off x="526442" y="1901374"/>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129" name="Rectangle 128"/>
              <p:cNvSpPr>
                <a:spLocks noRot="1" noChangeAspect="1" noMove="1" noResize="1" noEditPoints="1" noAdjustHandles="1" noChangeArrowheads="1" noChangeShapeType="1" noTextEdit="1"/>
              </p:cNvSpPr>
              <p:nvPr/>
            </p:nvSpPr>
            <p:spPr>
              <a:xfrm>
                <a:off x="526442" y="1901374"/>
                <a:ext cx="437648" cy="246221"/>
              </a:xfrm>
              <a:prstGeom prst="rect">
                <a:avLst/>
              </a:prstGeom>
              <a:blipFill rotWithShape="1">
                <a:blip r:embed="rId4"/>
                <a:stretch>
                  <a:fillRect l="-6944" r="-5556" b="-7500"/>
                </a:stretch>
              </a:blipFill>
            </p:spPr>
            <p:txBody>
              <a:bodyPr/>
              <a:lstStyle/>
              <a:p>
                <a:r>
                  <a:rPr lang="zh-CN" altLang="en-US">
                    <a:noFill/>
                  </a:rPr>
                  <a:t> </a:t>
                </a:r>
              </a:p>
            </p:txBody>
          </p:sp>
        </mc:Fallback>
      </mc:AlternateContent>
      <p:sp>
        <p:nvSpPr>
          <p:cNvPr id="132" name="Freeform 131"/>
          <p:cNvSpPr/>
          <p:nvPr/>
        </p:nvSpPr>
        <p:spPr>
          <a:xfrm>
            <a:off x="566756" y="1783172"/>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33" name="Rectangle 132"/>
          <p:cNvSpPr/>
          <p:nvPr/>
        </p:nvSpPr>
        <p:spPr>
          <a:xfrm>
            <a:off x="437542" y="1641475"/>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6" name="Rectangle 135"/>
              <p:cNvSpPr/>
              <p:nvPr/>
            </p:nvSpPr>
            <p:spPr>
              <a:xfrm>
                <a:off x="1194779" y="1672576"/>
                <a:ext cx="237010" cy="2308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𝐁</m:t>
                      </m:r>
                    </m:oMath>
                  </m:oMathPara>
                </a14:m>
                <a:endParaRPr lang="zh-CN" altLang="en-US" sz="1050" b="1" dirty="0"/>
              </a:p>
            </p:txBody>
          </p:sp>
        </mc:Choice>
        <mc:Fallback xmlns="">
          <p:sp>
            <p:nvSpPr>
              <p:cNvPr id="136" name="Rectangle 135"/>
              <p:cNvSpPr>
                <a:spLocks noRot="1" noChangeAspect="1" noMove="1" noResize="1" noEditPoints="1" noAdjustHandles="1" noChangeArrowheads="1" noChangeShapeType="1" noTextEdit="1"/>
              </p:cNvSpPr>
              <p:nvPr/>
            </p:nvSpPr>
            <p:spPr>
              <a:xfrm>
                <a:off x="1194779" y="1672576"/>
                <a:ext cx="237010" cy="230832"/>
              </a:xfrm>
              <a:prstGeom prst="rect">
                <a:avLst/>
              </a:prstGeom>
              <a:blipFill rotWithShape="1">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Rectangle 136"/>
              <p:cNvSpPr/>
              <p:nvPr/>
            </p:nvSpPr>
            <p:spPr>
              <a:xfrm>
                <a:off x="409575" y="1650302"/>
                <a:ext cx="300082" cy="2308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900" b="1" i="0" smtClean="0">
                          <a:solidFill>
                            <a:srgbClr val="0000FF"/>
                          </a:solidFill>
                          <a:latin typeface="Cambria Math"/>
                          <a:ea typeface="ＭＳ Ｐゴシック" pitchFamily="-112" charset="-128"/>
                        </a:rPr>
                        <m:t>𝐃</m:t>
                      </m:r>
                    </m:oMath>
                  </m:oMathPara>
                </a14:m>
                <a:endParaRPr lang="zh-CN" altLang="en-US" sz="1050" b="1" dirty="0"/>
              </a:p>
            </p:txBody>
          </p:sp>
        </mc:Choice>
        <mc:Fallback xmlns="">
          <p:sp>
            <p:nvSpPr>
              <p:cNvPr id="137" name="Rectangle 136"/>
              <p:cNvSpPr>
                <a:spLocks noRot="1" noChangeAspect="1" noMove="1" noResize="1" noEditPoints="1" noAdjustHandles="1" noChangeArrowheads="1" noChangeShapeType="1" noTextEdit="1"/>
              </p:cNvSpPr>
              <p:nvPr/>
            </p:nvSpPr>
            <p:spPr>
              <a:xfrm>
                <a:off x="409575" y="1650302"/>
                <a:ext cx="300082" cy="230832"/>
              </a:xfrm>
              <a:prstGeom prst="rect">
                <a:avLst/>
              </a:prstGeom>
              <a:blipFill rotWithShape="1">
                <a:blip r:embed="rId17"/>
                <a:stretch>
                  <a:fillRect/>
                </a:stretch>
              </a:blipFill>
            </p:spPr>
            <p:txBody>
              <a:bodyPr/>
              <a:lstStyle/>
              <a:p>
                <a:r>
                  <a:rPr lang="zh-CN" altLang="en-US">
                    <a:noFill/>
                  </a:rPr>
                  <a:t> </a:t>
                </a:r>
              </a:p>
            </p:txBody>
          </p:sp>
        </mc:Fallback>
      </mc:AlternateContent>
      <p:sp>
        <p:nvSpPr>
          <p:cNvPr id="138" name="Oval 137"/>
          <p:cNvSpPr/>
          <p:nvPr/>
        </p:nvSpPr>
        <p:spPr>
          <a:xfrm>
            <a:off x="913942" y="1961275"/>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9" name="Oval 138"/>
          <p:cNvSpPr/>
          <p:nvPr/>
        </p:nvSpPr>
        <p:spPr>
          <a:xfrm>
            <a:off x="904274" y="1970971"/>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59" name="Freeform 158"/>
          <p:cNvSpPr/>
          <p:nvPr/>
        </p:nvSpPr>
        <p:spPr>
          <a:xfrm>
            <a:off x="2306216" y="913788"/>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60" name="Rectangle 159"/>
          <p:cNvSpPr/>
          <p:nvPr/>
        </p:nvSpPr>
        <p:spPr>
          <a:xfrm>
            <a:off x="2177002" y="772091"/>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294475" y="899355"/>
            <a:ext cx="437648" cy="246221"/>
            <a:chOff x="2294475" y="899355"/>
            <a:chExt cx="437648" cy="246221"/>
          </a:xfrm>
        </p:grpSpPr>
        <mc:AlternateContent xmlns:mc="http://schemas.openxmlformats.org/markup-compatibility/2006" xmlns:a14="http://schemas.microsoft.com/office/drawing/2010/main">
          <mc:Choice Requires="a14">
            <p:sp>
              <p:nvSpPr>
                <p:cNvPr id="156" name="Rectangle 155"/>
                <p:cNvSpPr/>
                <p:nvPr/>
              </p:nvSpPr>
              <p:spPr>
                <a:xfrm>
                  <a:off x="2294475" y="899355"/>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zh-CN" sz="1000" b="0" i="1" smtClean="0">
                            <a:solidFill>
                              <a:srgbClr val="C00000"/>
                            </a:solidFill>
                            <a:latin typeface="Cambria Math"/>
                            <a:ea typeface="ＭＳ Ｐゴシック" pitchFamily="-112" charset="-128"/>
                          </a:rPr>
                          <m:t>𝑊</m:t>
                        </m:r>
                        <m:d>
                          <m:dPr>
                            <m:ctrlPr>
                              <a:rPr lang="en-US" altLang="zh-CN" sz="1000" b="0" i="1" smtClean="0">
                                <a:solidFill>
                                  <a:srgbClr val="C00000"/>
                                </a:solidFill>
                                <a:latin typeface="Cambria Math"/>
                                <a:ea typeface="ＭＳ Ｐゴシック" pitchFamily="-112" charset="-128"/>
                              </a:rPr>
                            </m:ctrlPr>
                          </m:dPr>
                          <m:e>
                            <m:sSup>
                              <m:sSupPr>
                                <m:ctrlPr>
                                  <a:rPr lang="en-US" altLang="zh-CN" sz="1000" b="0" i="1" smtClean="0">
                                    <a:solidFill>
                                      <a:srgbClr val="C00000"/>
                                    </a:solidFill>
                                    <a:latin typeface="Cambria Math"/>
                                    <a:ea typeface="ＭＳ Ｐゴシック" pitchFamily="-112" charset="-128"/>
                                  </a:rPr>
                                </m:ctrlPr>
                              </m:sSupPr>
                              <m:e>
                                <m:r>
                                  <a:rPr lang="en-US" altLang="zh-CN" sz="1000" b="0" i="1" smtClean="0">
                                    <a:solidFill>
                                      <a:srgbClr val="C00000"/>
                                    </a:solidFill>
                                    <a:latin typeface="Cambria Math"/>
                                    <a:ea typeface="ＭＳ Ｐゴシック" pitchFamily="-112" charset="-128"/>
                                  </a:rPr>
                                  <m:t>𝑥</m:t>
                                </m:r>
                              </m:e>
                              <m:sup>
                                <m:r>
                                  <a:rPr lang="en-US" altLang="zh-CN" sz="1000" b="0" i="1" smtClean="0">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56" name="Rectangle 155"/>
                <p:cNvSpPr>
                  <a:spLocks noRot="1" noChangeAspect="1" noMove="1" noResize="1" noEditPoints="1" noAdjustHandles="1" noChangeArrowheads="1" noChangeShapeType="1" noTextEdit="1"/>
                </p:cNvSpPr>
                <p:nvPr/>
              </p:nvSpPr>
              <p:spPr>
                <a:xfrm>
                  <a:off x="2294475" y="899355"/>
                  <a:ext cx="437648" cy="246221"/>
                </a:xfrm>
                <a:prstGeom prst="rect">
                  <a:avLst/>
                </a:prstGeom>
                <a:blipFill rotWithShape="1">
                  <a:blip r:embed="rId18"/>
                  <a:stretch>
                    <a:fillRect l="-2778"/>
                  </a:stretch>
                </a:blipFill>
              </p:spPr>
              <p:txBody>
                <a:bodyPr/>
                <a:lstStyle/>
                <a:p>
                  <a:r>
                    <a:rPr lang="zh-CN" altLang="en-US">
                      <a:noFill/>
                    </a:rPr>
                    <a:t> </a:t>
                  </a:r>
                </a:p>
              </p:txBody>
            </p:sp>
          </mc:Fallback>
        </mc:AlternateContent>
        <p:sp>
          <p:nvSpPr>
            <p:cNvPr id="165" name="Oval 164"/>
            <p:cNvSpPr/>
            <p:nvPr/>
          </p:nvSpPr>
          <p:spPr>
            <a:xfrm>
              <a:off x="2653402" y="1091891"/>
              <a:ext cx="43200" cy="432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sp>
        <p:nvSpPr>
          <p:cNvPr id="172" name="Freeform 171"/>
          <p:cNvSpPr/>
          <p:nvPr/>
        </p:nvSpPr>
        <p:spPr>
          <a:xfrm>
            <a:off x="2310760" y="2611174"/>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3E75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173" name="Rectangle 172"/>
          <p:cNvSpPr/>
          <p:nvPr/>
        </p:nvSpPr>
        <p:spPr>
          <a:xfrm>
            <a:off x="2181546" y="2469477"/>
            <a:ext cx="1080000" cy="10800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2279972" y="2590800"/>
            <a:ext cx="437648" cy="251373"/>
            <a:chOff x="2279972" y="2590800"/>
            <a:chExt cx="437648" cy="251373"/>
          </a:xfrm>
        </p:grpSpPr>
        <mc:AlternateContent xmlns:mc="http://schemas.openxmlformats.org/markup-compatibility/2006" xmlns:a14="http://schemas.microsoft.com/office/drawing/2010/main">
          <mc:Choice Requires="a14">
            <p:sp>
              <p:nvSpPr>
                <p:cNvPr id="170" name="Rectangle 169"/>
                <p:cNvSpPr/>
                <p:nvPr/>
              </p:nvSpPr>
              <p:spPr>
                <a:xfrm>
                  <a:off x="2279972" y="2590800"/>
                  <a:ext cx="43764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𝑊</m:t>
                            </m:r>
                          </m:e>
                          <m:sub>
                            <m:r>
                              <a:rPr lang="en-US" altLang="zh-CN" sz="1000" b="0" i="1" smtClean="0">
                                <a:solidFill>
                                  <a:srgbClr val="00B050"/>
                                </a:solidFill>
                                <a:latin typeface="Cambria Math"/>
                                <a:ea typeface="ＭＳ Ｐゴシック" pitchFamily="-112" charset="-128"/>
                              </a:rPr>
                              <m:t>𝑛</m:t>
                            </m:r>
                          </m:sub>
                        </m:sSub>
                        <m:r>
                          <a:rPr lang="en-US" altLang="zh-CN" sz="1000" i="1" smtClean="0">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800" dirty="0">
                    <a:solidFill>
                      <a:srgbClr val="00B050"/>
                    </a:solidFill>
                  </a:endParaRPr>
                </a:p>
              </p:txBody>
            </p:sp>
          </mc:Choice>
          <mc:Fallback xmlns="">
            <p:sp>
              <p:nvSpPr>
                <p:cNvPr id="170" name="Rectangle 169"/>
                <p:cNvSpPr>
                  <a:spLocks noRot="1" noChangeAspect="1" noMove="1" noResize="1" noEditPoints="1" noAdjustHandles="1" noChangeArrowheads="1" noChangeShapeType="1" noTextEdit="1"/>
                </p:cNvSpPr>
                <p:nvPr/>
              </p:nvSpPr>
              <p:spPr>
                <a:xfrm>
                  <a:off x="2279972" y="2590800"/>
                  <a:ext cx="437648" cy="246221"/>
                </a:xfrm>
                <a:prstGeom prst="rect">
                  <a:avLst/>
                </a:prstGeom>
                <a:blipFill rotWithShape="1">
                  <a:blip r:embed="rId19"/>
                  <a:stretch>
                    <a:fillRect l="-8333" r="-4167" b="-7500"/>
                  </a:stretch>
                </a:blipFill>
              </p:spPr>
              <p:txBody>
                <a:bodyPr/>
                <a:lstStyle/>
                <a:p>
                  <a:r>
                    <a:rPr lang="zh-CN" altLang="en-US">
                      <a:noFill/>
                    </a:rPr>
                    <a:t> </a:t>
                  </a:r>
                </a:p>
              </p:txBody>
            </p:sp>
          </mc:Fallback>
        </mc:AlternateContent>
        <p:sp>
          <p:nvSpPr>
            <p:cNvPr id="179" name="Oval 178"/>
            <p:cNvSpPr/>
            <p:nvPr/>
          </p:nvSpPr>
          <p:spPr>
            <a:xfrm>
              <a:off x="2648278" y="2798973"/>
              <a:ext cx="43200" cy="43200"/>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cxnSp>
        <p:nvCxnSpPr>
          <p:cNvPr id="14" name="肘形连接符 13"/>
          <p:cNvCxnSpPr>
            <a:endCxn id="173" idx="1"/>
          </p:cNvCxnSpPr>
          <p:nvPr/>
        </p:nvCxnSpPr>
        <p:spPr>
          <a:xfrm rot="16200000" flipH="1">
            <a:off x="1612219" y="2440149"/>
            <a:ext cx="805179" cy="333476"/>
          </a:xfrm>
          <a:prstGeom prst="bentConnector2">
            <a:avLst/>
          </a:prstGeom>
          <a:ln w="12700">
            <a:solidFill>
              <a:schemeClr val="bg2"/>
            </a:solidFill>
            <a:tailEnd type="arrow"/>
          </a:ln>
        </p:spPr>
        <p:style>
          <a:lnRef idx="2">
            <a:schemeClr val="accent1"/>
          </a:lnRef>
          <a:fillRef idx="0">
            <a:schemeClr val="accent1"/>
          </a:fillRef>
          <a:effectRef idx="1">
            <a:schemeClr val="accent1"/>
          </a:effectRef>
          <a:fontRef idx="minor">
            <a:schemeClr val="tx1"/>
          </a:fontRef>
        </p:style>
      </p:cxnSp>
      <p:sp>
        <p:nvSpPr>
          <p:cNvPr id="65" name="Freeform 64"/>
          <p:cNvSpPr/>
          <p:nvPr/>
        </p:nvSpPr>
        <p:spPr>
          <a:xfrm>
            <a:off x="2309404" y="905720"/>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7" name="Freeform 86"/>
          <p:cNvSpPr/>
          <p:nvPr/>
        </p:nvSpPr>
        <p:spPr>
          <a:xfrm>
            <a:off x="2309364" y="2609547"/>
            <a:ext cx="652602" cy="663590"/>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grpSp>
        <p:nvGrpSpPr>
          <p:cNvPr id="109" name="组合 108"/>
          <p:cNvGrpSpPr/>
          <p:nvPr/>
        </p:nvGrpSpPr>
        <p:grpSpPr>
          <a:xfrm>
            <a:off x="1022350" y="2489533"/>
            <a:ext cx="504625" cy="285333"/>
            <a:chOff x="1022350" y="2489533"/>
            <a:chExt cx="504625" cy="285333"/>
          </a:xfrm>
        </p:grpSpPr>
        <p:sp>
          <p:nvSpPr>
            <p:cNvPr id="110"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1"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93"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5"/>
                  <a:stretch>
                    <a:fillRect b="-7317"/>
                  </a:stretch>
                </a:blipFill>
              </p:spPr>
              <p:txBody>
                <a:bodyPr/>
                <a:lstStyle/>
                <a:p>
                  <a:r>
                    <a:rPr lang="zh-CN" altLang="en-US">
                      <a:noFill/>
                    </a:rPr>
                    <a:t> </a:t>
                  </a:r>
                </a:p>
              </p:txBody>
            </p:sp>
          </mc:Fallback>
        </mc:AlternateContent>
      </p:grpSp>
      <p:grpSp>
        <p:nvGrpSpPr>
          <p:cNvPr id="144" name="组合 143"/>
          <p:cNvGrpSpPr/>
          <p:nvPr/>
        </p:nvGrpSpPr>
        <p:grpSpPr>
          <a:xfrm>
            <a:off x="1299309" y="1370862"/>
            <a:ext cx="622518" cy="1640614"/>
            <a:chOff x="1315189" y="1373287"/>
            <a:chExt cx="622518" cy="1640614"/>
          </a:xfrm>
        </p:grpSpPr>
        <mc:AlternateContent xmlns:mc="http://schemas.openxmlformats.org/markup-compatibility/2006" xmlns:a14="http://schemas.microsoft.com/office/drawing/2010/main">
          <mc:Choice Requires="a14">
            <p:sp>
              <p:nvSpPr>
                <p:cNvPr id="145" name="Rectangle 180"/>
                <p:cNvSpPr/>
                <p:nvPr/>
              </p:nvSpPr>
              <p:spPr>
                <a:xfrm>
                  <a:off x="1346949" y="1373287"/>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C00000"/>
                                </a:solidFill>
                                <a:latin typeface="Cambria Math"/>
                                <a:ea typeface="ＭＳ Ｐゴシック" pitchFamily="-112" charset="-128"/>
                              </a:rPr>
                            </m:ctrlPr>
                          </m:sSubPr>
                          <m:e>
                            <m:r>
                              <a:rPr lang="en-US" altLang="zh-CN" sz="1000" b="0" i="1" smtClean="0">
                                <a:solidFill>
                                  <a:srgbClr val="C00000"/>
                                </a:solidFill>
                                <a:latin typeface="Cambria Math"/>
                                <a:ea typeface="ＭＳ Ｐゴシック" pitchFamily="-112" charset="-128"/>
                              </a:rPr>
                              <m:t>𝐹</m:t>
                            </m:r>
                          </m:e>
                          <m:sub>
                            <m:r>
                              <a:rPr lang="en-US" altLang="zh-CN" sz="1000" b="0" i="1" smtClean="0">
                                <a:solidFill>
                                  <a:srgbClr val="C00000"/>
                                </a:solidFill>
                                <a:latin typeface="Cambria Math"/>
                                <a:ea typeface="ＭＳ Ｐゴシック" pitchFamily="-112" charset="-128"/>
                              </a:rPr>
                              <m:t>𝐺</m:t>
                            </m:r>
                          </m:sub>
                        </m:sSub>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96" name="Rectangle 180"/>
                <p:cNvSpPr>
                  <a:spLocks noRot="1" noChangeAspect="1" noMove="1" noResize="1" noEditPoints="1" noAdjustHandles="1" noChangeArrowheads="1" noChangeShapeType="1" noTextEdit="1"/>
                </p:cNvSpPr>
                <p:nvPr/>
              </p:nvSpPr>
              <p:spPr>
                <a:xfrm>
                  <a:off x="1346949" y="1373287"/>
                  <a:ext cx="590758" cy="246221"/>
                </a:xfrm>
                <a:prstGeom prst="rect">
                  <a:avLst/>
                </a:prstGeom>
                <a:blipFill rotWithShape="1">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6" name="Rectangle 179"/>
                <p:cNvSpPr/>
                <p:nvPr/>
              </p:nvSpPr>
              <p:spPr>
                <a:xfrm>
                  <a:off x="1315189" y="2748444"/>
                  <a:ext cx="590758" cy="26545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𝐹</m:t>
                            </m:r>
                          </m:e>
                          <m:sub>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𝐺</m:t>
                                </m:r>
                              </m:e>
                              <m:sub>
                                <m:r>
                                  <a:rPr lang="en-US" altLang="zh-CN" sz="1000" b="0" i="1" smtClean="0">
                                    <a:solidFill>
                                      <a:srgbClr val="00B050"/>
                                    </a:solidFill>
                                    <a:latin typeface="Cambria Math"/>
                                    <a:ea typeface="ＭＳ Ｐゴシック" pitchFamily="-112" charset="-128"/>
                                  </a:rPr>
                                  <m:t>𝑛</m:t>
                                </m:r>
                              </m:sub>
                            </m:sSub>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97" name="Rectangle 179"/>
                <p:cNvSpPr>
                  <a:spLocks noRot="1" noChangeAspect="1" noMove="1" noResize="1" noEditPoints="1" noAdjustHandles="1" noChangeArrowheads="1" noChangeShapeType="1" noTextEdit="1"/>
                </p:cNvSpPr>
                <p:nvPr/>
              </p:nvSpPr>
              <p:spPr>
                <a:xfrm>
                  <a:off x="1315189" y="2748444"/>
                  <a:ext cx="590758" cy="265457"/>
                </a:xfrm>
                <a:prstGeom prst="rect">
                  <a:avLst/>
                </a:prstGeom>
                <a:blipFill rotWithShape="1">
                  <a:blip r:embed="rId27"/>
                  <a:stretch>
                    <a:fillRect l="-4124" r="-3093"/>
                  </a:stretch>
                </a:blipFill>
              </p:spPr>
              <p:txBody>
                <a:bodyPr/>
                <a:lstStyle/>
                <a:p>
                  <a:r>
                    <a:rPr lang="zh-CN" altLang="en-US">
                      <a:noFill/>
                    </a:rPr>
                    <a:t> </a:t>
                  </a:r>
                </a:p>
              </p:txBody>
            </p:sp>
          </mc:Fallback>
        </mc:AlternateContent>
      </p:grpSp>
      <p:grpSp>
        <p:nvGrpSpPr>
          <p:cNvPr id="147" name="组合 146"/>
          <p:cNvGrpSpPr/>
          <p:nvPr/>
        </p:nvGrpSpPr>
        <p:grpSpPr>
          <a:xfrm>
            <a:off x="2769813" y="1623060"/>
            <a:ext cx="504625" cy="285333"/>
            <a:chOff x="1022350" y="2489533"/>
            <a:chExt cx="504625" cy="285333"/>
          </a:xfrm>
        </p:grpSpPr>
        <p:sp>
          <p:nvSpPr>
            <p:cNvPr id="148"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9"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00"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8"/>
                  <a:stretch>
                    <a:fillRect b="-4762"/>
                  </a:stretch>
                </a:blipFill>
              </p:spPr>
              <p:txBody>
                <a:bodyPr/>
                <a:lstStyle/>
                <a:p>
                  <a:r>
                    <a:rPr lang="zh-CN" altLang="en-US">
                      <a:noFill/>
                    </a:rPr>
                    <a:t> </a:t>
                  </a:r>
                </a:p>
              </p:txBody>
            </p:sp>
          </mc:Fallback>
        </mc:AlternateContent>
      </p:grpSp>
      <p:grpSp>
        <p:nvGrpSpPr>
          <p:cNvPr id="150" name="组合 149"/>
          <p:cNvGrpSpPr/>
          <p:nvPr/>
        </p:nvGrpSpPr>
        <p:grpSpPr>
          <a:xfrm>
            <a:off x="2766060" y="3318927"/>
            <a:ext cx="504625" cy="285333"/>
            <a:chOff x="1022350" y="2489533"/>
            <a:chExt cx="504625" cy="285333"/>
          </a:xfrm>
        </p:grpSpPr>
        <p:sp>
          <p:nvSpPr>
            <p:cNvPr id="151" name="Rectangle 92"/>
            <p:cNvSpPr/>
            <p:nvPr/>
          </p:nvSpPr>
          <p:spPr>
            <a:xfrm>
              <a:off x="1125338" y="2489533"/>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52" name="Rectangle 93"/>
                <p:cNvSpPr/>
                <p:nvPr/>
              </p:nvSpPr>
              <p:spPr>
                <a:xfrm>
                  <a:off x="1022350" y="2520950"/>
                  <a:ext cx="504625" cy="2539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050" i="1" smtClean="0">
                            <a:solidFill>
                              <a:srgbClr val="0000FF"/>
                            </a:solidFill>
                            <a:latin typeface="Cambria Math"/>
                            <a:ea typeface="ＭＳ Ｐゴシック" pitchFamily="-112" charset="-128"/>
                          </a:rPr>
                          <m:t>𝑢</m:t>
                        </m:r>
                        <m:r>
                          <a:rPr lang="en-US" altLang="zh-CN" sz="1050" b="0" i="1" smtClean="0">
                            <a:solidFill>
                              <a:srgbClr val="0000FF"/>
                            </a:solidFill>
                            <a:latin typeface="Cambria Math"/>
                            <a:ea typeface="ＭＳ Ｐゴシック" pitchFamily="-112" charset="-128"/>
                          </a:rPr>
                          <m:t>(</m:t>
                        </m:r>
                        <m:r>
                          <m:rPr>
                            <m:sty m:val="p"/>
                          </m:rPr>
                          <a:rPr lang="en-US" altLang="zh-CN" sz="1050" b="0" i="0" smtClean="0">
                            <a:solidFill>
                              <a:srgbClr val="0000FF"/>
                            </a:solidFill>
                            <a:latin typeface="Cambria Math"/>
                            <a:ea typeface="ＭＳ Ｐゴシック" pitchFamily="-112" charset="-128"/>
                          </a:rPr>
                          <m:t>R</m:t>
                        </m:r>
                        <m:r>
                          <a:rPr lang="en-US" altLang="zh-CN" sz="1050" b="0" i="1" smtClean="0">
                            <a:solidFill>
                              <a:srgbClr val="0000FF"/>
                            </a:solidFill>
                            <a:latin typeface="Cambria Math"/>
                            <a:ea typeface="ＭＳ Ｐゴシック" pitchFamily="-112" charset="-128"/>
                          </a:rPr>
                          <m:t>)</m:t>
                        </m:r>
                      </m:oMath>
                    </m:oMathPara>
                  </a14:m>
                  <a:endParaRPr lang="zh-CN" altLang="en-US" sz="1050" dirty="0"/>
                </a:p>
              </p:txBody>
            </p:sp>
          </mc:Choice>
          <mc:Fallback xmlns="">
            <p:sp>
              <p:nvSpPr>
                <p:cNvPr id="103" name="Rectangle 93"/>
                <p:cNvSpPr>
                  <a:spLocks noRot="1" noChangeAspect="1" noMove="1" noResize="1" noEditPoints="1" noAdjustHandles="1" noChangeArrowheads="1" noChangeShapeType="1" noTextEdit="1"/>
                </p:cNvSpPr>
                <p:nvPr/>
              </p:nvSpPr>
              <p:spPr>
                <a:xfrm>
                  <a:off x="1022350" y="2520950"/>
                  <a:ext cx="504625" cy="253916"/>
                </a:xfrm>
                <a:prstGeom prst="rect">
                  <a:avLst/>
                </a:prstGeom>
                <a:blipFill rotWithShape="1">
                  <a:blip r:embed="rId29"/>
                  <a:stretch>
                    <a:fillRect b="-7317"/>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58" name="Rectangle 180"/>
              <p:cNvSpPr/>
              <p:nvPr/>
            </p:nvSpPr>
            <p:spPr>
              <a:xfrm>
                <a:off x="2823265" y="1138788"/>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C00000"/>
                              </a:solidFill>
                              <a:latin typeface="Cambria Math"/>
                              <a:ea typeface="ＭＳ Ｐゴシック" pitchFamily="-112" charset="-128"/>
                            </a:rPr>
                          </m:ctrlPr>
                        </m:sSubPr>
                        <m:e>
                          <m:r>
                            <a:rPr lang="en-US" altLang="zh-CN" sz="1000" b="0" i="1" smtClean="0">
                              <a:solidFill>
                                <a:srgbClr val="C00000"/>
                              </a:solidFill>
                              <a:latin typeface="Cambria Math"/>
                              <a:ea typeface="ＭＳ Ｐゴシック" pitchFamily="-112" charset="-128"/>
                            </a:rPr>
                            <m:t>𝐹</m:t>
                          </m:r>
                        </m:e>
                        <m:sub>
                          <m:r>
                            <a:rPr lang="en-US" altLang="zh-CN" sz="1000" b="0" i="1" smtClean="0">
                              <a:solidFill>
                                <a:srgbClr val="C00000"/>
                              </a:solidFill>
                              <a:latin typeface="Cambria Math"/>
                              <a:ea typeface="ＭＳ Ｐゴシック" pitchFamily="-112" charset="-128"/>
                            </a:rPr>
                            <m:t>𝐺</m:t>
                          </m:r>
                        </m:sub>
                      </m:sSub>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58" name="Rectangle 180"/>
              <p:cNvSpPr>
                <a:spLocks noRot="1" noChangeAspect="1" noMove="1" noResize="1" noEditPoints="1" noAdjustHandles="1" noChangeArrowheads="1" noChangeShapeType="1" noTextEdit="1"/>
              </p:cNvSpPr>
              <p:nvPr/>
            </p:nvSpPr>
            <p:spPr>
              <a:xfrm>
                <a:off x="2823265" y="1138788"/>
                <a:ext cx="590758" cy="246221"/>
              </a:xfrm>
              <a:prstGeom prst="rect">
                <a:avLst/>
              </a:prstGeom>
              <a:blipFill rotWithShape="1">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3" name="Rectangle 179"/>
              <p:cNvSpPr/>
              <p:nvPr/>
            </p:nvSpPr>
            <p:spPr>
              <a:xfrm>
                <a:off x="2832102" y="2834849"/>
                <a:ext cx="590758" cy="26545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𝐹</m:t>
                          </m:r>
                        </m:e>
                        <m:sub>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𝐺</m:t>
                              </m:r>
                            </m:e>
                            <m:sub>
                              <m:r>
                                <a:rPr lang="en-US" altLang="zh-CN" sz="1000" b="0" i="1" smtClean="0">
                                  <a:solidFill>
                                    <a:srgbClr val="00B050"/>
                                  </a:solidFill>
                                  <a:latin typeface="Cambria Math"/>
                                  <a:ea typeface="ＭＳ Ｐゴシック" pitchFamily="-112" charset="-128"/>
                                </a:rPr>
                                <m:t>𝑛</m:t>
                              </m:r>
                            </m:sub>
                          </m:sSub>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63" name="Rectangle 179"/>
              <p:cNvSpPr>
                <a:spLocks noRot="1" noChangeAspect="1" noMove="1" noResize="1" noEditPoints="1" noAdjustHandles="1" noChangeArrowheads="1" noChangeShapeType="1" noTextEdit="1"/>
              </p:cNvSpPr>
              <p:nvPr/>
            </p:nvSpPr>
            <p:spPr>
              <a:xfrm>
                <a:off x="2832102" y="2834849"/>
                <a:ext cx="590758" cy="265457"/>
              </a:xfrm>
              <a:prstGeom prst="rect">
                <a:avLst/>
              </a:prstGeom>
              <a:blipFill rotWithShape="1">
                <a:blip r:embed="rId31"/>
                <a:stretch>
                  <a:fillRect l="-4167" r="-41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4" name="Rectangle 179"/>
              <p:cNvSpPr/>
              <p:nvPr/>
            </p:nvSpPr>
            <p:spPr>
              <a:xfrm>
                <a:off x="1079408" y="2082955"/>
                <a:ext cx="590758" cy="26545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𝐹</m:t>
                          </m:r>
                        </m:e>
                        <m:sub>
                          <m:sSub>
                            <m:sSubPr>
                              <m:ctrlPr>
                                <a:rPr lang="en-US" altLang="zh-CN" sz="1000" i="1" smtClean="0">
                                  <a:solidFill>
                                    <a:srgbClr val="00B050"/>
                                  </a:solidFill>
                                  <a:latin typeface="Cambria Math"/>
                                  <a:ea typeface="ＭＳ Ｐゴシック" pitchFamily="-112" charset="-128"/>
                                </a:rPr>
                              </m:ctrlPr>
                            </m:sSubPr>
                            <m:e>
                              <m:r>
                                <a:rPr lang="en-US" altLang="zh-CN" sz="1000" b="0" i="1" smtClean="0">
                                  <a:solidFill>
                                    <a:srgbClr val="00B050"/>
                                  </a:solidFill>
                                  <a:latin typeface="Cambria Math"/>
                                  <a:ea typeface="ＭＳ Ｐゴシック" pitchFamily="-112" charset="-128"/>
                                </a:rPr>
                                <m:t>𝐺</m:t>
                              </m:r>
                            </m:e>
                            <m:sub>
                              <m:r>
                                <a:rPr lang="en-US" altLang="zh-CN" sz="1000" b="0" i="1" smtClean="0">
                                  <a:solidFill>
                                    <a:srgbClr val="00B050"/>
                                  </a:solidFill>
                                  <a:latin typeface="Cambria Math"/>
                                  <a:ea typeface="ＭＳ Ｐゴシック" pitchFamily="-112" charset="-128"/>
                                </a:rPr>
                                <m:t>𝑛</m:t>
                              </m:r>
                            </m:sub>
                          </m:sSub>
                        </m:sub>
                      </m:sSub>
                      <m:r>
                        <a:rPr lang="en-US" altLang="zh-CN" sz="1000" i="1">
                          <a:solidFill>
                            <a:srgbClr val="00B050"/>
                          </a:solidFill>
                          <a:latin typeface="Cambria Math"/>
                          <a:ea typeface="ＭＳ Ｐゴシック" pitchFamily="-112" charset="-128"/>
                        </a:rPr>
                        <m:t>(</m:t>
                      </m:r>
                      <m:sSup>
                        <m:sSupPr>
                          <m:ctrlPr>
                            <a:rPr lang="en-US" altLang="zh-CN" sz="1000" i="1">
                              <a:solidFill>
                                <a:srgbClr val="00B050"/>
                              </a:solidFill>
                              <a:latin typeface="Cambria Math"/>
                              <a:ea typeface="ＭＳ Ｐゴシック" pitchFamily="-112" charset="-128"/>
                            </a:rPr>
                          </m:ctrlPr>
                        </m:sSupPr>
                        <m:e>
                          <m:r>
                            <a:rPr lang="en-US" altLang="zh-CN" sz="1000" i="1">
                              <a:solidFill>
                                <a:srgbClr val="00B050"/>
                              </a:solidFill>
                              <a:latin typeface="Cambria Math"/>
                              <a:ea typeface="ＭＳ Ｐゴシック" pitchFamily="-112" charset="-128"/>
                            </a:rPr>
                            <m:t>𝑥</m:t>
                          </m:r>
                          <m:r>
                            <a:rPr lang="en-US" altLang="zh-CN" sz="1000" i="1">
                              <a:solidFill>
                                <a:srgbClr val="00B050"/>
                              </a:solidFill>
                              <a:latin typeface="Cambria Math"/>
                              <a:ea typeface="ＭＳ Ｐゴシック" pitchFamily="-112" charset="-128"/>
                            </a:rPr>
                            <m:t>,</m:t>
                          </m:r>
                          <m:r>
                            <a:rPr lang="en-US" altLang="zh-CN" sz="1000" i="1">
                              <a:solidFill>
                                <a:srgbClr val="00B050"/>
                              </a:solidFill>
                              <a:latin typeface="Cambria Math"/>
                              <a:ea typeface="ＭＳ Ｐゴシック" pitchFamily="-112" charset="-128"/>
                            </a:rPr>
                            <m:t>𝑥</m:t>
                          </m:r>
                        </m:e>
                        <m:sup>
                          <m:r>
                            <a:rPr lang="en-US" altLang="zh-CN" sz="1000" i="1">
                              <a:solidFill>
                                <a:srgbClr val="00B050"/>
                              </a:solidFill>
                              <a:latin typeface="Cambria Math"/>
                              <a:ea typeface="ＭＳ Ｐゴシック" pitchFamily="-112" charset="-128"/>
                            </a:rPr>
                            <m:t>′</m:t>
                          </m:r>
                        </m:sup>
                      </m:sSup>
                      <m:r>
                        <a:rPr lang="en-US" altLang="zh-CN" sz="1000" i="1">
                          <a:solidFill>
                            <a:srgbClr val="00B050"/>
                          </a:solidFill>
                          <a:latin typeface="Cambria Math"/>
                          <a:ea typeface="ＭＳ Ｐゴシック" pitchFamily="-112" charset="-128"/>
                        </a:rPr>
                        <m:t>)</m:t>
                      </m:r>
                    </m:oMath>
                  </m:oMathPara>
                </a14:m>
                <a:endParaRPr lang="zh-CN" altLang="en-US" sz="1000" i="1" dirty="0">
                  <a:solidFill>
                    <a:srgbClr val="00B050"/>
                  </a:solidFill>
                  <a:latin typeface="Cambria Math"/>
                  <a:ea typeface="ＭＳ Ｐゴシック" pitchFamily="-112" charset="-128"/>
                </a:endParaRPr>
              </a:p>
            </p:txBody>
          </p:sp>
        </mc:Choice>
        <mc:Fallback xmlns="">
          <p:sp>
            <p:nvSpPr>
              <p:cNvPr id="164" name="Rectangle 179"/>
              <p:cNvSpPr>
                <a:spLocks noRot="1" noChangeAspect="1" noMove="1" noResize="1" noEditPoints="1" noAdjustHandles="1" noChangeArrowheads="1" noChangeShapeType="1" noTextEdit="1"/>
              </p:cNvSpPr>
              <p:nvPr/>
            </p:nvSpPr>
            <p:spPr>
              <a:xfrm>
                <a:off x="1079408" y="2082955"/>
                <a:ext cx="590758" cy="265457"/>
              </a:xfrm>
              <a:prstGeom prst="rect">
                <a:avLst/>
              </a:prstGeom>
              <a:blipFill rotWithShape="1">
                <a:blip r:embed="rId32"/>
                <a:stretch>
                  <a:fillRect l="-4124" r="-309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6" name="Rectangle 180"/>
              <p:cNvSpPr/>
              <p:nvPr/>
            </p:nvSpPr>
            <p:spPr>
              <a:xfrm>
                <a:off x="1045220" y="1944487"/>
                <a:ext cx="590758" cy="24622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000" b="0" i="1" smtClean="0">
                              <a:solidFill>
                                <a:srgbClr val="C00000"/>
                              </a:solidFill>
                              <a:latin typeface="Cambria Math"/>
                              <a:ea typeface="ＭＳ Ｐゴシック" pitchFamily="-112" charset="-128"/>
                            </a:rPr>
                          </m:ctrlPr>
                        </m:sSubPr>
                        <m:e>
                          <m:r>
                            <a:rPr lang="en-US" altLang="zh-CN" sz="1000" b="0" i="1" smtClean="0">
                              <a:solidFill>
                                <a:srgbClr val="C00000"/>
                              </a:solidFill>
                              <a:latin typeface="Cambria Math"/>
                              <a:ea typeface="ＭＳ Ｐゴシック" pitchFamily="-112" charset="-128"/>
                            </a:rPr>
                            <m:t>𝐹</m:t>
                          </m:r>
                        </m:e>
                        <m:sub>
                          <m:r>
                            <a:rPr lang="en-US" altLang="zh-CN" sz="1000" b="0" i="1" smtClean="0">
                              <a:solidFill>
                                <a:srgbClr val="C00000"/>
                              </a:solidFill>
                              <a:latin typeface="Cambria Math"/>
                              <a:ea typeface="ＭＳ Ｐゴシック" pitchFamily="-112" charset="-128"/>
                            </a:rPr>
                            <m:t>𝐺</m:t>
                          </m:r>
                        </m:sub>
                      </m:sSub>
                      <m:d>
                        <m:dPr>
                          <m:ctrlPr>
                            <a:rPr lang="en-US" altLang="zh-CN" sz="1000" b="0" i="1" smtClean="0">
                              <a:solidFill>
                                <a:srgbClr val="C00000"/>
                              </a:solidFill>
                              <a:latin typeface="Cambria Math"/>
                              <a:ea typeface="ＭＳ Ｐゴシック" pitchFamily="-112" charset="-128"/>
                            </a:rPr>
                          </m:ctrlPr>
                        </m:dPr>
                        <m:e>
                          <m:r>
                            <a:rPr lang="en-US" altLang="zh-CN" sz="1000" b="0" i="1" smtClean="0">
                              <a:solidFill>
                                <a:srgbClr val="C00000"/>
                              </a:solidFill>
                              <a:latin typeface="Cambria Math"/>
                              <a:ea typeface="ＭＳ Ｐゴシック" pitchFamily="-112" charset="-128"/>
                            </a:rPr>
                            <m:t>𝑥</m:t>
                          </m:r>
                          <m:r>
                            <a:rPr lang="en-US" altLang="zh-CN" sz="1000" b="0" i="1" smtClean="0">
                              <a:solidFill>
                                <a:srgbClr val="C00000"/>
                              </a:solidFill>
                              <a:latin typeface="Cambria Math"/>
                              <a:ea typeface="ＭＳ Ｐゴシック" pitchFamily="-112" charset="-128"/>
                            </a:rPr>
                            <m:t>,</m:t>
                          </m:r>
                          <m:sSup>
                            <m:sSupPr>
                              <m:ctrlPr>
                                <a:rPr lang="en-US" altLang="zh-CN" sz="1000" i="1">
                                  <a:solidFill>
                                    <a:srgbClr val="C00000"/>
                                  </a:solidFill>
                                  <a:latin typeface="Cambria Math"/>
                                  <a:ea typeface="ＭＳ Ｐゴシック" pitchFamily="-112" charset="-128"/>
                                </a:rPr>
                              </m:ctrlPr>
                            </m:sSupPr>
                            <m:e>
                              <m:r>
                                <a:rPr lang="en-US" altLang="zh-CN" sz="1000" i="1">
                                  <a:solidFill>
                                    <a:srgbClr val="C00000"/>
                                  </a:solidFill>
                                  <a:latin typeface="Cambria Math"/>
                                  <a:ea typeface="ＭＳ Ｐゴシック" pitchFamily="-112" charset="-128"/>
                                </a:rPr>
                                <m:t>𝑥</m:t>
                              </m:r>
                            </m:e>
                            <m:sup>
                              <m:r>
                                <a:rPr lang="en-US" altLang="zh-CN" sz="1000" i="1">
                                  <a:solidFill>
                                    <a:srgbClr val="C00000"/>
                                  </a:solidFill>
                                  <a:latin typeface="Cambria Math"/>
                                  <a:ea typeface="ＭＳ Ｐゴシック" pitchFamily="-112" charset="-128"/>
                                </a:rPr>
                                <m:t>′</m:t>
                              </m:r>
                            </m:sup>
                          </m:sSup>
                        </m:e>
                      </m:d>
                    </m:oMath>
                  </m:oMathPara>
                </a14:m>
                <a:endParaRPr lang="en-US" altLang="zh-CN" sz="800" b="0" i="1" dirty="0" smtClean="0">
                  <a:solidFill>
                    <a:srgbClr val="C00000"/>
                  </a:solidFill>
                  <a:latin typeface="Cambria Math"/>
                  <a:ea typeface="ＭＳ Ｐゴシック" pitchFamily="-112" charset="-128"/>
                </a:endParaRPr>
              </a:p>
            </p:txBody>
          </p:sp>
        </mc:Choice>
        <mc:Fallback xmlns="">
          <p:sp>
            <p:nvSpPr>
              <p:cNvPr id="166" name="Rectangle 180"/>
              <p:cNvSpPr>
                <a:spLocks noRot="1" noChangeAspect="1" noMove="1" noResize="1" noEditPoints="1" noAdjustHandles="1" noChangeArrowheads="1" noChangeShapeType="1" noTextEdit="1"/>
              </p:cNvSpPr>
              <p:nvPr/>
            </p:nvSpPr>
            <p:spPr>
              <a:xfrm>
                <a:off x="1045220" y="1944487"/>
                <a:ext cx="590758" cy="246221"/>
              </a:xfrm>
              <a:prstGeom prst="rect">
                <a:avLst/>
              </a:prstGeom>
              <a:blipFill rotWithShape="1">
                <a:blip r:embed="rId33"/>
                <a:stretch>
                  <a:fillRect/>
                </a:stretch>
              </a:blipFill>
            </p:spPr>
            <p:txBody>
              <a:bodyPr/>
              <a:lstStyle/>
              <a:p>
                <a:r>
                  <a:rPr lang="zh-CN" altLang="en-US">
                    <a:noFill/>
                  </a:rPr>
                  <a:t> </a:t>
                </a:r>
              </a:p>
            </p:txBody>
          </p:sp>
        </mc:Fallback>
      </mc:AlternateContent>
      <p:sp>
        <p:nvSpPr>
          <p:cNvPr id="169" name="Rectangle 3"/>
          <p:cNvSpPr>
            <a:spLocks noGrp="1" noChangeArrowheads="1"/>
          </p:cNvSpPr>
          <p:nvPr>
            <p:ph type="body" idx="1"/>
          </p:nvPr>
        </p:nvSpPr>
        <p:spPr>
          <a:xfrm>
            <a:off x="3886200" y="762000"/>
            <a:ext cx="3048000" cy="2842260"/>
          </a:xfrm>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a:ea typeface="ＭＳ Ｐゴシック" pitchFamily="-112" charset="-128"/>
              </a:rPr>
              <a:t>Closed-form solution for integral over a rectangular region</a:t>
            </a:r>
            <a:endParaRPr lang="en-US" altLang="zh-CN" sz="1600" dirty="0"/>
          </a:p>
          <a:p>
            <a:pPr lvl="1" eaLnBrk="1" hangingPunct="1">
              <a:spcBef>
                <a:spcPts val="200"/>
              </a:spcBef>
              <a:spcAft>
                <a:spcPts val="200"/>
              </a:spcAft>
              <a:buFont typeface="Wingdings" pitchFamily="-112" charset="2"/>
              <a:buChar char="§"/>
              <a:defRPr/>
            </a:pPr>
            <a:r>
              <a:rPr lang="en-US" altLang="zh-CN" sz="1400" dirty="0"/>
              <a:t>Constant computation for different size and orientation of regions</a:t>
            </a:r>
          </a:p>
          <a:p>
            <a:pPr lvl="1" eaLnBrk="1" hangingPunct="1">
              <a:spcBef>
                <a:spcPts val="200"/>
              </a:spcBef>
              <a:spcAft>
                <a:spcPts val="200"/>
              </a:spcAft>
              <a:buFont typeface="Wingdings" pitchFamily="-112" charset="2"/>
              <a:buChar char="§"/>
              <a:defRPr/>
            </a:pPr>
            <a:r>
              <a:rPr lang="en-US" altLang="zh-CN" sz="1400" dirty="0"/>
              <a:t>Same processing at arbitrary positions (boundary or other)</a:t>
            </a:r>
          </a:p>
          <a:p>
            <a:pPr marL="0" indent="0" eaLnBrk="1" hangingPunct="1">
              <a:spcBef>
                <a:spcPts val="200"/>
              </a:spcBef>
              <a:spcAft>
                <a:spcPts val="200"/>
              </a:spcAft>
              <a:buNone/>
              <a:defRPr/>
            </a:pPr>
            <a:endParaRPr lang="en-US" altLang="zh-CN" sz="1600" dirty="0" smtClean="0">
              <a:ea typeface="ＭＳ Ｐゴシック" pitchFamily="-112" charset="-128"/>
            </a:endParaRPr>
          </a:p>
        </p:txBody>
      </p:sp>
      <p:sp>
        <p:nvSpPr>
          <p:cNvPr id="176" name="Rectangle 14"/>
          <p:cNvSpPr/>
          <p:nvPr/>
        </p:nvSpPr>
        <p:spPr>
          <a:xfrm rot="19101637">
            <a:off x="2221200" y="2975542"/>
            <a:ext cx="351702" cy="149799"/>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7" name="Rectangle 14"/>
          <p:cNvSpPr/>
          <p:nvPr/>
        </p:nvSpPr>
        <p:spPr>
          <a:xfrm rot="19101637">
            <a:off x="2222756" y="1271399"/>
            <a:ext cx="351702" cy="149799"/>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8" name="Rectangle 14"/>
          <p:cNvSpPr/>
          <p:nvPr/>
        </p:nvSpPr>
        <p:spPr>
          <a:xfrm rot="19101637">
            <a:off x="477776" y="2132459"/>
            <a:ext cx="351702" cy="149799"/>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2" name="Rectangle 92"/>
          <p:cNvSpPr/>
          <p:nvPr/>
        </p:nvSpPr>
        <p:spPr>
          <a:xfrm rot="18138872">
            <a:off x="1039081" y="1776255"/>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3" name="Rectangle 92"/>
          <p:cNvSpPr/>
          <p:nvPr/>
        </p:nvSpPr>
        <p:spPr>
          <a:xfrm rot="18138872">
            <a:off x="2791729" y="2608619"/>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4" name="Rectangle 92"/>
          <p:cNvSpPr/>
          <p:nvPr/>
        </p:nvSpPr>
        <p:spPr>
          <a:xfrm rot="18138872">
            <a:off x="2787711" y="908408"/>
            <a:ext cx="189851" cy="104442"/>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63" name="Picture 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860769" y="3676650"/>
            <a:ext cx="3302445" cy="327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68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9">
                                            <p:txEl>
                                              <p:pRg st="0" end="0"/>
                                            </p:txEl>
                                          </p:spTgt>
                                        </p:tgtEl>
                                        <p:attrNameLst>
                                          <p:attrName>style.visibility</p:attrName>
                                        </p:attrNameLst>
                                      </p:cBhvr>
                                      <p:to>
                                        <p:strVal val="visible"/>
                                      </p:to>
                                    </p:set>
                                    <p:animEffect transition="in" filter="fade">
                                      <p:cBhvr>
                                        <p:cTn id="7" dur="500"/>
                                        <p:tgtEl>
                                          <p:spTgt spid="169">
                                            <p:txEl>
                                              <p:pRg st="0" end="0"/>
                                            </p:txEl>
                                          </p:spTgt>
                                        </p:tgtEl>
                                      </p:cBhvr>
                                    </p:animEffect>
                                  </p:childTnLst>
                                </p:cTn>
                              </p:par>
                              <p:par>
                                <p:cTn id="8" presetID="10" presetClass="exit" presetSubtype="0" fill="hold" nodeType="withEffect">
                                  <p:stCondLst>
                                    <p:cond delay="0"/>
                                  </p:stCondLst>
                                  <p:childTnLst>
                                    <p:animEffect transition="out" filter="fade">
                                      <p:cBhvr>
                                        <p:cTn id="9" dur="500"/>
                                        <p:tgtEl>
                                          <p:spTgt spid="111"/>
                                        </p:tgtEl>
                                      </p:cBhvr>
                                    </p:animEffect>
                                    <p:set>
                                      <p:cBhvr>
                                        <p:cTn id="10" dur="1" fill="hold">
                                          <p:stCondLst>
                                            <p:cond delay="499"/>
                                          </p:stCondLst>
                                        </p:cTn>
                                        <p:tgtEl>
                                          <p:spTgt spid="111"/>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07"/>
                                        </p:tgtEl>
                                      </p:cBhvr>
                                    </p:animEffect>
                                    <p:set>
                                      <p:cBhvr>
                                        <p:cTn id="13" dur="1" fill="hold">
                                          <p:stCondLst>
                                            <p:cond delay="499"/>
                                          </p:stCondLst>
                                        </p:cTn>
                                        <p:tgtEl>
                                          <p:spTgt spid="107"/>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13"/>
                                        </p:tgtEl>
                                      </p:cBhvr>
                                    </p:animEffect>
                                    <p:set>
                                      <p:cBhvr>
                                        <p:cTn id="16" dur="1" fill="hold">
                                          <p:stCondLst>
                                            <p:cond delay="499"/>
                                          </p:stCondLst>
                                        </p:cTn>
                                        <p:tgtEl>
                                          <p:spTgt spid="11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17"/>
                                        </p:tgtEl>
                                      </p:cBhvr>
                                    </p:animEffect>
                                    <p:set>
                                      <p:cBhvr>
                                        <p:cTn id="19" dur="1" fill="hold">
                                          <p:stCondLst>
                                            <p:cond delay="499"/>
                                          </p:stCondLst>
                                        </p:cTn>
                                        <p:tgtEl>
                                          <p:spTgt spid="117"/>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120"/>
                                        </p:tgtEl>
                                      </p:cBhvr>
                                    </p:animEffect>
                                    <p:set>
                                      <p:cBhvr>
                                        <p:cTn id="22" dur="1" fill="hold">
                                          <p:stCondLst>
                                            <p:cond delay="499"/>
                                          </p:stCondLst>
                                        </p:cTn>
                                        <p:tgtEl>
                                          <p:spTgt spid="120"/>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65"/>
                                        </p:tgtEl>
                                      </p:cBhvr>
                                    </p:animEffect>
                                    <p:set>
                                      <p:cBhvr>
                                        <p:cTn id="25" dur="1" fill="hold">
                                          <p:stCondLst>
                                            <p:cond delay="499"/>
                                          </p:stCondLst>
                                        </p:cTn>
                                        <p:tgtEl>
                                          <p:spTgt spid="65"/>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57"/>
                                        </p:tgtEl>
                                      </p:cBhvr>
                                    </p:animEffect>
                                    <p:set>
                                      <p:cBhvr>
                                        <p:cTn id="28" dur="1" fill="hold">
                                          <p:stCondLst>
                                            <p:cond delay="499"/>
                                          </p:stCondLst>
                                        </p:cTn>
                                        <p:tgtEl>
                                          <p:spTgt spid="157"/>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55"/>
                                        </p:tgtEl>
                                      </p:cBhvr>
                                    </p:animEffect>
                                    <p:set>
                                      <p:cBhvr>
                                        <p:cTn id="31" dur="1" fill="hold">
                                          <p:stCondLst>
                                            <p:cond delay="499"/>
                                          </p:stCondLst>
                                        </p:cTn>
                                        <p:tgtEl>
                                          <p:spTgt spid="15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53"/>
                                        </p:tgtEl>
                                      </p:cBhvr>
                                    </p:animEffect>
                                    <p:set>
                                      <p:cBhvr>
                                        <p:cTn id="34" dur="1" fill="hold">
                                          <p:stCondLst>
                                            <p:cond delay="499"/>
                                          </p:stCondLst>
                                        </p:cTn>
                                        <p:tgtEl>
                                          <p:spTgt spid="153"/>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24"/>
                                        </p:tgtEl>
                                      </p:cBhvr>
                                    </p:animEffect>
                                    <p:set>
                                      <p:cBhvr>
                                        <p:cTn id="37" dur="1" fill="hold">
                                          <p:stCondLst>
                                            <p:cond delay="499"/>
                                          </p:stCondLst>
                                        </p:cTn>
                                        <p:tgtEl>
                                          <p:spTgt spid="124"/>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123"/>
                                        </p:tgtEl>
                                      </p:cBhvr>
                                    </p:animEffect>
                                    <p:set>
                                      <p:cBhvr>
                                        <p:cTn id="40" dur="1" fill="hold">
                                          <p:stCondLst>
                                            <p:cond delay="499"/>
                                          </p:stCondLst>
                                        </p:cTn>
                                        <p:tgtEl>
                                          <p:spTgt spid="123"/>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87"/>
                                        </p:tgtEl>
                                      </p:cBhvr>
                                    </p:animEffect>
                                    <p:set>
                                      <p:cBhvr>
                                        <p:cTn id="43" dur="1" fill="hold">
                                          <p:stCondLst>
                                            <p:cond delay="499"/>
                                          </p:stCondLst>
                                        </p:cTn>
                                        <p:tgtEl>
                                          <p:spTgt spid="8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69">
                                            <p:txEl>
                                              <p:pRg st="1" end="1"/>
                                            </p:txEl>
                                          </p:spTgt>
                                        </p:tgtEl>
                                        <p:attrNameLst>
                                          <p:attrName>style.visibility</p:attrName>
                                        </p:attrNameLst>
                                      </p:cBhvr>
                                      <p:to>
                                        <p:strVal val="visible"/>
                                      </p:to>
                                    </p:set>
                                    <p:animEffect transition="in" filter="fade">
                                      <p:cBhvr>
                                        <p:cTn id="48" dur="500"/>
                                        <p:tgtEl>
                                          <p:spTgt spid="169">
                                            <p:txEl>
                                              <p:pRg st="1" end="1"/>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7"/>
                                        </p:tgtEl>
                                        <p:attrNameLst>
                                          <p:attrName>style.visibility</p:attrName>
                                        </p:attrNameLst>
                                      </p:cBhvr>
                                      <p:to>
                                        <p:strVal val="visible"/>
                                      </p:to>
                                    </p:set>
                                    <p:animEffect transition="in" filter="fade">
                                      <p:cBhvr>
                                        <p:cTn id="54" dur="500"/>
                                        <p:tgtEl>
                                          <p:spTgt spid="17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78"/>
                                        </p:tgtEl>
                                        <p:attrNameLst>
                                          <p:attrName>style.visibility</p:attrName>
                                        </p:attrNameLst>
                                      </p:cBhvr>
                                      <p:to>
                                        <p:strVal val="visible"/>
                                      </p:to>
                                    </p:set>
                                    <p:animEffect transition="in" filter="fade">
                                      <p:cBhvr>
                                        <p:cTn id="57" dur="500"/>
                                        <p:tgtEl>
                                          <p:spTgt spid="17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69">
                                            <p:txEl>
                                              <p:pRg st="2" end="2"/>
                                            </p:txEl>
                                          </p:spTgt>
                                        </p:tgtEl>
                                        <p:attrNameLst>
                                          <p:attrName>style.visibility</p:attrName>
                                        </p:attrNameLst>
                                      </p:cBhvr>
                                      <p:to>
                                        <p:strVal val="visible"/>
                                      </p:to>
                                    </p:set>
                                    <p:animEffect transition="in" filter="fade">
                                      <p:cBhvr>
                                        <p:cTn id="62" dur="500"/>
                                        <p:tgtEl>
                                          <p:spTgt spid="169">
                                            <p:txEl>
                                              <p:pRg st="2" end="2"/>
                                            </p:txEl>
                                          </p:spTgt>
                                        </p:tgtEl>
                                      </p:cBhvr>
                                    </p:animEffect>
                                  </p:childTnLst>
                                </p:cTn>
                              </p:par>
                              <p:par>
                                <p:cTn id="63" presetID="10" presetClass="exit" presetSubtype="0" fill="hold" grpId="1" nodeType="withEffect">
                                  <p:stCondLst>
                                    <p:cond delay="0"/>
                                  </p:stCondLst>
                                  <p:childTnLst>
                                    <p:animEffect transition="out" filter="fade">
                                      <p:cBhvr>
                                        <p:cTn id="64" dur="500"/>
                                        <p:tgtEl>
                                          <p:spTgt spid="178"/>
                                        </p:tgtEl>
                                      </p:cBhvr>
                                    </p:animEffect>
                                    <p:set>
                                      <p:cBhvr>
                                        <p:cTn id="65" dur="1" fill="hold">
                                          <p:stCondLst>
                                            <p:cond delay="499"/>
                                          </p:stCondLst>
                                        </p:cTn>
                                        <p:tgtEl>
                                          <p:spTgt spid="178"/>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177"/>
                                        </p:tgtEl>
                                      </p:cBhvr>
                                    </p:animEffect>
                                    <p:set>
                                      <p:cBhvr>
                                        <p:cTn id="68" dur="1" fill="hold">
                                          <p:stCondLst>
                                            <p:cond delay="499"/>
                                          </p:stCondLst>
                                        </p:cTn>
                                        <p:tgtEl>
                                          <p:spTgt spid="177"/>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176"/>
                                        </p:tgtEl>
                                      </p:cBhvr>
                                    </p:animEffect>
                                    <p:set>
                                      <p:cBhvr>
                                        <p:cTn id="71" dur="1" fill="hold">
                                          <p:stCondLst>
                                            <p:cond delay="499"/>
                                          </p:stCondLst>
                                        </p:cTn>
                                        <p:tgtEl>
                                          <p:spTgt spid="176"/>
                                        </p:tgtEl>
                                        <p:attrNameLst>
                                          <p:attrName>style.visibility</p:attrName>
                                        </p:attrNameLst>
                                      </p:cBhvr>
                                      <p:to>
                                        <p:strVal val="hidden"/>
                                      </p:to>
                                    </p:set>
                                  </p:childTnLst>
                                </p:cTn>
                              </p:par>
                              <p:par>
                                <p:cTn id="72" presetID="10" presetClass="entr" presetSubtype="0"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fade">
                                      <p:cBhvr>
                                        <p:cTn id="74" dur="500"/>
                                        <p:tgtEl>
                                          <p:spTgt spid="18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83"/>
                                        </p:tgtEl>
                                        <p:attrNameLst>
                                          <p:attrName>style.visibility</p:attrName>
                                        </p:attrNameLst>
                                      </p:cBhvr>
                                      <p:to>
                                        <p:strVal val="visible"/>
                                      </p:to>
                                    </p:set>
                                    <p:animEffect transition="in" filter="fade">
                                      <p:cBhvr>
                                        <p:cTn id="77" dur="500"/>
                                        <p:tgtEl>
                                          <p:spTgt spid="18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2"/>
                                        </p:tgtEl>
                                        <p:attrNameLst>
                                          <p:attrName>style.visibility</p:attrName>
                                        </p:attrNameLst>
                                      </p:cBhvr>
                                      <p:to>
                                        <p:strVal val="visible"/>
                                      </p:to>
                                    </p:set>
                                    <p:animEffect transition="in" filter="fade">
                                      <p:cBhvr>
                                        <p:cTn id="80"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87" grpId="0" animBg="1"/>
      <p:bldP spid="176" grpId="0" animBg="1"/>
      <p:bldP spid="176" grpId="1" animBg="1"/>
      <p:bldP spid="177" grpId="0" animBg="1"/>
      <p:bldP spid="177" grpId="1" animBg="1"/>
      <p:bldP spid="178" grpId="0" animBg="1"/>
      <p:bldP spid="178" grpId="1" animBg="1"/>
      <p:bldP spid="182" grpId="0" animBg="1"/>
      <p:bldP spid="183" grpId="0" animBg="1"/>
      <p:bldP spid="18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rot="3589232">
            <a:off x="5083241" y="2183961"/>
            <a:ext cx="233809" cy="129670"/>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55" name="Straight Arrow Connector 54"/>
          <p:cNvCxnSpPr>
            <a:stCxn id="36" idx="0"/>
            <a:endCxn id="51" idx="1"/>
          </p:cNvCxnSpPr>
          <p:nvPr/>
        </p:nvCxnSpPr>
        <p:spPr>
          <a:xfrm flipV="1">
            <a:off x="4038600" y="2147737"/>
            <a:ext cx="1102776" cy="415972"/>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36" idx="10"/>
            <a:endCxn id="51" idx="1"/>
          </p:cNvCxnSpPr>
          <p:nvPr/>
        </p:nvCxnSpPr>
        <p:spPr>
          <a:xfrm>
            <a:off x="5136235" y="1579623"/>
            <a:ext cx="5141" cy="568114"/>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a:stCxn id="36" idx="7"/>
            <a:endCxn id="51" idx="1"/>
          </p:cNvCxnSpPr>
          <p:nvPr/>
        </p:nvCxnSpPr>
        <p:spPr>
          <a:xfrm>
            <a:off x="4773048" y="1692899"/>
            <a:ext cx="368328" cy="454838"/>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36" idx="2"/>
            <a:endCxn id="51" idx="1"/>
          </p:cNvCxnSpPr>
          <p:nvPr/>
        </p:nvCxnSpPr>
        <p:spPr>
          <a:xfrm flipV="1">
            <a:off x="4397752" y="2147737"/>
            <a:ext cx="743624" cy="334556"/>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endCxn id="51" idx="1"/>
          </p:cNvCxnSpPr>
          <p:nvPr/>
        </p:nvCxnSpPr>
        <p:spPr>
          <a:xfrm>
            <a:off x="4654714" y="1901722"/>
            <a:ext cx="486662" cy="246015"/>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endCxn id="51" idx="1"/>
          </p:cNvCxnSpPr>
          <p:nvPr/>
        </p:nvCxnSpPr>
        <p:spPr>
          <a:xfrm>
            <a:off x="4596979" y="2111969"/>
            <a:ext cx="544397" cy="35768"/>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36" idx="3"/>
            <a:endCxn id="51" idx="1"/>
          </p:cNvCxnSpPr>
          <p:nvPr/>
        </p:nvCxnSpPr>
        <p:spPr>
          <a:xfrm flipV="1">
            <a:off x="4514781" y="2147737"/>
            <a:ext cx="626595" cy="210660"/>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sp>
        <p:nvSpPr>
          <p:cNvPr id="4"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Texture </a:t>
            </a: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Mapping</a:t>
            </a:r>
            <a:endParaRPr lang="en-US" altLang="zh-CN"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24" name="Picture 2" descr="D:\references\filter\paper\ppt\image\bunny_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50493"/>
            <a:ext cx="2201804" cy="2201804"/>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a:xfrm>
            <a:off x="2213377" y="1861954"/>
            <a:ext cx="61050" cy="58364"/>
          </a:xfrm>
          <a:prstGeom prst="rect">
            <a:avLst/>
          </a:prstGeom>
          <a:no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8" name="Rectangle 27"/>
          <p:cNvSpPr/>
          <p:nvPr/>
        </p:nvSpPr>
        <p:spPr>
          <a:xfrm>
            <a:off x="3810000" y="1219200"/>
            <a:ext cx="1752600" cy="1752600"/>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29" name="Straight Arrow Connector 28"/>
          <p:cNvCxnSpPr>
            <a:stCxn id="36" idx="0"/>
            <a:endCxn id="41" idx="1"/>
          </p:cNvCxnSpPr>
          <p:nvPr/>
        </p:nvCxnSpPr>
        <p:spPr>
          <a:xfrm>
            <a:off x="4038600" y="2563709"/>
            <a:ext cx="855409" cy="3569"/>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36" idx="9"/>
            <a:endCxn id="41" idx="0"/>
          </p:cNvCxnSpPr>
          <p:nvPr/>
        </p:nvCxnSpPr>
        <p:spPr>
          <a:xfrm flipH="1">
            <a:off x="4989669" y="1579623"/>
            <a:ext cx="130424" cy="949835"/>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36" idx="7"/>
            <a:endCxn id="41" idx="0"/>
          </p:cNvCxnSpPr>
          <p:nvPr/>
        </p:nvCxnSpPr>
        <p:spPr>
          <a:xfrm>
            <a:off x="4773048" y="1692899"/>
            <a:ext cx="216621" cy="836559"/>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stCxn id="36" idx="2"/>
            <a:endCxn id="41" idx="1"/>
          </p:cNvCxnSpPr>
          <p:nvPr/>
        </p:nvCxnSpPr>
        <p:spPr>
          <a:xfrm>
            <a:off x="4397752" y="2482293"/>
            <a:ext cx="496257" cy="84985"/>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a:endCxn id="41" idx="0"/>
          </p:cNvCxnSpPr>
          <p:nvPr/>
        </p:nvCxnSpPr>
        <p:spPr>
          <a:xfrm>
            <a:off x="4654714" y="1908472"/>
            <a:ext cx="334955" cy="620986"/>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endCxn id="41" idx="0"/>
          </p:cNvCxnSpPr>
          <p:nvPr/>
        </p:nvCxnSpPr>
        <p:spPr>
          <a:xfrm>
            <a:off x="4607981" y="2121266"/>
            <a:ext cx="381688" cy="408192"/>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36" idx="3"/>
            <a:endCxn id="41" idx="1"/>
          </p:cNvCxnSpPr>
          <p:nvPr/>
        </p:nvCxnSpPr>
        <p:spPr>
          <a:xfrm>
            <a:off x="4514781" y="2358397"/>
            <a:ext cx="379228" cy="208881"/>
          </a:xfrm>
          <a:prstGeom prst="straightConnector1">
            <a:avLst/>
          </a:prstGeom>
          <a:ln w="9525">
            <a:solidFill>
              <a:srgbClr val="00B0F0"/>
            </a:solidFill>
            <a:tailEnd type="triangle" w="sm" len="sm"/>
          </a:ln>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4038600" y="1577240"/>
            <a:ext cx="1105942" cy="986469"/>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37" name="Freeform 36"/>
          <p:cNvSpPr/>
          <p:nvPr/>
        </p:nvSpPr>
        <p:spPr>
          <a:xfrm>
            <a:off x="4059197" y="1604331"/>
            <a:ext cx="1105942" cy="986469"/>
          </a:xfrm>
          <a:custGeom>
            <a:avLst/>
            <a:gdLst>
              <a:gd name="connsiteX0" fmla="*/ 0 w 652602"/>
              <a:gd name="connsiteY0" fmla="*/ 663590 h 663590"/>
              <a:gd name="connsiteX1" fmla="*/ 121444 w 652602"/>
              <a:gd name="connsiteY1" fmla="*/ 651684 h 663590"/>
              <a:gd name="connsiteX2" fmla="*/ 211931 w 652602"/>
              <a:gd name="connsiteY2" fmla="*/ 608822 h 663590"/>
              <a:gd name="connsiteX3" fmla="*/ 280988 w 652602"/>
              <a:gd name="connsiteY3" fmla="*/ 525478 h 663590"/>
              <a:gd name="connsiteX4" fmla="*/ 321469 w 652602"/>
              <a:gd name="connsiteY4" fmla="*/ 404034 h 663590"/>
              <a:gd name="connsiteX5" fmla="*/ 347663 w 652602"/>
              <a:gd name="connsiteY5" fmla="*/ 265922 h 663590"/>
              <a:gd name="connsiteX6" fmla="*/ 381000 w 652602"/>
              <a:gd name="connsiteY6" fmla="*/ 158765 h 663590"/>
              <a:gd name="connsiteX7" fmla="*/ 433388 w 652602"/>
              <a:gd name="connsiteY7" fmla="*/ 77803 h 663590"/>
              <a:gd name="connsiteX8" fmla="*/ 526256 w 652602"/>
              <a:gd name="connsiteY8" fmla="*/ 18272 h 663590"/>
              <a:gd name="connsiteX9" fmla="*/ 638175 w 652602"/>
              <a:gd name="connsiteY9" fmla="*/ 1603 h 663590"/>
              <a:gd name="connsiteX10" fmla="*/ 647700 w 652602"/>
              <a:gd name="connsiteY10" fmla="*/ 1603 h 6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2602" h="663590">
                <a:moveTo>
                  <a:pt x="0" y="663590"/>
                </a:moveTo>
                <a:cubicBezTo>
                  <a:pt x="43061" y="662201"/>
                  <a:pt x="86122" y="660812"/>
                  <a:pt x="121444" y="651684"/>
                </a:cubicBezTo>
                <a:cubicBezTo>
                  <a:pt x="156766" y="642556"/>
                  <a:pt x="185340" y="629856"/>
                  <a:pt x="211931" y="608822"/>
                </a:cubicBezTo>
                <a:cubicBezTo>
                  <a:pt x="238522" y="587788"/>
                  <a:pt x="262732" y="559609"/>
                  <a:pt x="280988" y="525478"/>
                </a:cubicBezTo>
                <a:cubicBezTo>
                  <a:pt x="299244" y="491347"/>
                  <a:pt x="310356" y="447293"/>
                  <a:pt x="321469" y="404034"/>
                </a:cubicBezTo>
                <a:cubicBezTo>
                  <a:pt x="332582" y="360775"/>
                  <a:pt x="337741" y="306800"/>
                  <a:pt x="347663" y="265922"/>
                </a:cubicBezTo>
                <a:cubicBezTo>
                  <a:pt x="357585" y="225044"/>
                  <a:pt x="366713" y="190118"/>
                  <a:pt x="381000" y="158765"/>
                </a:cubicBezTo>
                <a:cubicBezTo>
                  <a:pt x="395287" y="127412"/>
                  <a:pt x="409179" y="101218"/>
                  <a:pt x="433388" y="77803"/>
                </a:cubicBezTo>
                <a:cubicBezTo>
                  <a:pt x="457597" y="54388"/>
                  <a:pt x="492125" y="30972"/>
                  <a:pt x="526256" y="18272"/>
                </a:cubicBezTo>
                <a:cubicBezTo>
                  <a:pt x="560387" y="5572"/>
                  <a:pt x="617934" y="4381"/>
                  <a:pt x="638175" y="1603"/>
                </a:cubicBezTo>
                <a:cubicBezTo>
                  <a:pt x="658416" y="-1175"/>
                  <a:pt x="653058" y="214"/>
                  <a:pt x="647700" y="1603"/>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41" name="Rectangle 40"/>
          <p:cNvSpPr/>
          <p:nvPr/>
        </p:nvSpPr>
        <p:spPr>
          <a:xfrm>
            <a:off x="4894009" y="2529458"/>
            <a:ext cx="191320" cy="75640"/>
          </a:xfrm>
          <a:prstGeom prst="rect">
            <a:avLst/>
          </a:prstGeom>
          <a:solidFill>
            <a:srgbClr val="0000FF">
              <a:alpha val="0"/>
            </a:srgb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27" name="Straight Arrow Connector 26"/>
          <p:cNvCxnSpPr>
            <a:endCxn id="41" idx="1"/>
          </p:cNvCxnSpPr>
          <p:nvPr/>
        </p:nvCxnSpPr>
        <p:spPr>
          <a:xfrm>
            <a:off x="2274427" y="1920318"/>
            <a:ext cx="2619582" cy="646960"/>
          </a:xfrm>
          <a:prstGeom prst="straightConnector1">
            <a:avLst/>
          </a:prstGeom>
          <a:ln w="9525">
            <a:solidFill>
              <a:srgbClr val="0000FF"/>
            </a:solidFill>
            <a:tailEnd type="triangle" w="sm" len="sm"/>
          </a:ln>
        </p:spPr>
        <p:style>
          <a:lnRef idx="2">
            <a:schemeClr val="accent1"/>
          </a:lnRef>
          <a:fillRef idx="0">
            <a:schemeClr val="accent1"/>
          </a:fillRef>
          <a:effectRef idx="1">
            <a:schemeClr val="accent1"/>
          </a:effectRef>
          <a:fontRef idx="minor">
            <a:schemeClr val="tx1"/>
          </a:fontRef>
        </p:style>
      </p:cxnSp>
      <p:sp>
        <p:nvSpPr>
          <p:cNvPr id="49" name="Rectangle 48"/>
          <p:cNvSpPr/>
          <p:nvPr/>
        </p:nvSpPr>
        <p:spPr>
          <a:xfrm>
            <a:off x="2498646" y="1752600"/>
            <a:ext cx="61050" cy="58364"/>
          </a:xfrm>
          <a:prstGeom prst="rect">
            <a:avLst/>
          </a:prstGeom>
          <a:no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50" name="Straight Arrow Connector 49"/>
          <p:cNvCxnSpPr>
            <a:stCxn id="49" idx="3"/>
            <a:endCxn id="51" idx="2"/>
          </p:cNvCxnSpPr>
          <p:nvPr/>
        </p:nvCxnSpPr>
        <p:spPr>
          <a:xfrm>
            <a:off x="2559696" y="1781782"/>
            <a:ext cx="2584403" cy="499608"/>
          </a:xfrm>
          <a:prstGeom prst="straightConnector1">
            <a:avLst/>
          </a:prstGeom>
          <a:ln w="9525">
            <a:solidFill>
              <a:srgbClr val="0000FF"/>
            </a:solidFill>
            <a:tailEnd type="triangle" w="sm" len="sm"/>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1997905" y="3046511"/>
            <a:ext cx="622286" cy="307777"/>
          </a:xfrm>
          <a:prstGeom prst="rect">
            <a:avLst/>
          </a:prstGeom>
          <a:noFill/>
        </p:spPr>
        <p:txBody>
          <a:bodyPr wrap="none" rtlCol="0">
            <a:spAutoFit/>
          </a:bodyPr>
          <a:lstStyle/>
          <a:p>
            <a:r>
              <a:rPr lang="en-US" altLang="zh-CN" sz="1400" dirty="0" smtClean="0"/>
              <a:t>Mesh</a:t>
            </a:r>
            <a:endParaRPr lang="zh-CN" altLang="en-US" sz="1400" dirty="0"/>
          </a:p>
        </p:txBody>
      </p:sp>
      <p:sp>
        <p:nvSpPr>
          <p:cNvPr id="54" name="TextBox 53"/>
          <p:cNvSpPr txBox="1"/>
          <p:nvPr/>
        </p:nvSpPr>
        <p:spPr>
          <a:xfrm>
            <a:off x="4194054" y="3046510"/>
            <a:ext cx="1134642" cy="307777"/>
          </a:xfrm>
          <a:prstGeom prst="rect">
            <a:avLst/>
          </a:prstGeom>
          <a:noFill/>
        </p:spPr>
        <p:txBody>
          <a:bodyPr wrap="square" rtlCol="0">
            <a:spAutoFit/>
          </a:bodyPr>
          <a:lstStyle/>
          <a:p>
            <a:r>
              <a:rPr lang="en-US" altLang="zh-CN" sz="1400" dirty="0" smtClean="0"/>
              <a:t>DCI texture</a:t>
            </a:r>
            <a:endParaRPr lang="zh-CN" altLang="en-US" sz="1400" dirty="0"/>
          </a:p>
        </p:txBody>
      </p:sp>
      <p:sp>
        <p:nvSpPr>
          <p:cNvPr id="86" name="Freeform 85"/>
          <p:cNvSpPr/>
          <p:nvPr/>
        </p:nvSpPr>
        <p:spPr>
          <a:xfrm rot="10409035">
            <a:off x="3982079" y="1359945"/>
            <a:ext cx="638175" cy="242915"/>
          </a:xfrm>
          <a:custGeom>
            <a:avLst/>
            <a:gdLst>
              <a:gd name="connsiteX0" fmla="*/ 0 w 638175"/>
              <a:gd name="connsiteY0" fmla="*/ 38100 h 242915"/>
              <a:gd name="connsiteX1" fmla="*/ 180975 w 638175"/>
              <a:gd name="connsiteY1" fmla="*/ 242888 h 242915"/>
              <a:gd name="connsiteX2" fmla="*/ 552450 w 638175"/>
              <a:gd name="connsiteY2" fmla="*/ 52388 h 242915"/>
              <a:gd name="connsiteX3" fmla="*/ 638175 w 638175"/>
              <a:gd name="connsiteY3" fmla="*/ 0 h 242915"/>
            </a:gdLst>
            <a:ahLst/>
            <a:cxnLst>
              <a:cxn ang="0">
                <a:pos x="connsiteX0" y="connsiteY0"/>
              </a:cxn>
              <a:cxn ang="0">
                <a:pos x="connsiteX1" y="connsiteY1"/>
              </a:cxn>
              <a:cxn ang="0">
                <a:pos x="connsiteX2" y="connsiteY2"/>
              </a:cxn>
              <a:cxn ang="0">
                <a:pos x="connsiteX3" y="connsiteY3"/>
              </a:cxn>
            </a:cxnLst>
            <a:rect l="l" t="t" r="r" b="b"/>
            <a:pathLst>
              <a:path w="638175" h="242915">
                <a:moveTo>
                  <a:pt x="0" y="38100"/>
                </a:moveTo>
                <a:cubicBezTo>
                  <a:pt x="44450" y="139303"/>
                  <a:pt x="88900" y="240507"/>
                  <a:pt x="180975" y="242888"/>
                </a:cubicBezTo>
                <a:cubicBezTo>
                  <a:pt x="273050" y="245269"/>
                  <a:pt x="476250" y="92869"/>
                  <a:pt x="552450" y="52388"/>
                </a:cubicBezTo>
                <a:cubicBezTo>
                  <a:pt x="628650" y="11907"/>
                  <a:pt x="633412" y="5953"/>
                  <a:pt x="638175" y="0"/>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7" name="Freeform 86"/>
          <p:cNvSpPr/>
          <p:nvPr/>
        </p:nvSpPr>
        <p:spPr>
          <a:xfrm rot="10409035">
            <a:off x="3974122" y="1398058"/>
            <a:ext cx="638175" cy="242915"/>
          </a:xfrm>
          <a:custGeom>
            <a:avLst/>
            <a:gdLst>
              <a:gd name="connsiteX0" fmla="*/ 0 w 638175"/>
              <a:gd name="connsiteY0" fmla="*/ 38100 h 242915"/>
              <a:gd name="connsiteX1" fmla="*/ 180975 w 638175"/>
              <a:gd name="connsiteY1" fmla="*/ 242888 h 242915"/>
              <a:gd name="connsiteX2" fmla="*/ 552450 w 638175"/>
              <a:gd name="connsiteY2" fmla="*/ 52388 h 242915"/>
              <a:gd name="connsiteX3" fmla="*/ 638175 w 638175"/>
              <a:gd name="connsiteY3" fmla="*/ 0 h 242915"/>
            </a:gdLst>
            <a:ahLst/>
            <a:cxnLst>
              <a:cxn ang="0">
                <a:pos x="connsiteX0" y="connsiteY0"/>
              </a:cxn>
              <a:cxn ang="0">
                <a:pos x="connsiteX1" y="connsiteY1"/>
              </a:cxn>
              <a:cxn ang="0">
                <a:pos x="connsiteX2" y="connsiteY2"/>
              </a:cxn>
              <a:cxn ang="0">
                <a:pos x="connsiteX3" y="connsiteY3"/>
              </a:cxn>
            </a:cxnLst>
            <a:rect l="l" t="t" r="r" b="b"/>
            <a:pathLst>
              <a:path w="638175" h="242915">
                <a:moveTo>
                  <a:pt x="0" y="38100"/>
                </a:moveTo>
                <a:cubicBezTo>
                  <a:pt x="44450" y="139303"/>
                  <a:pt x="88900" y="240507"/>
                  <a:pt x="180975" y="242888"/>
                </a:cubicBezTo>
                <a:cubicBezTo>
                  <a:pt x="273050" y="245269"/>
                  <a:pt x="476250" y="92869"/>
                  <a:pt x="552450" y="52388"/>
                </a:cubicBezTo>
                <a:cubicBezTo>
                  <a:pt x="628650" y="11907"/>
                  <a:pt x="633412" y="5953"/>
                  <a:pt x="638175" y="0"/>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8" name="Freeform 87"/>
          <p:cNvSpPr/>
          <p:nvPr/>
        </p:nvSpPr>
        <p:spPr>
          <a:xfrm>
            <a:off x="4208724" y="2667000"/>
            <a:ext cx="361950" cy="154781"/>
          </a:xfrm>
          <a:custGeom>
            <a:avLst/>
            <a:gdLst>
              <a:gd name="connsiteX0" fmla="*/ 0 w 361950"/>
              <a:gd name="connsiteY0" fmla="*/ 0 h 154781"/>
              <a:gd name="connsiteX1" fmla="*/ 92869 w 361950"/>
              <a:gd name="connsiteY1" fmla="*/ 123825 h 154781"/>
              <a:gd name="connsiteX2" fmla="*/ 361950 w 361950"/>
              <a:gd name="connsiteY2" fmla="*/ 154781 h 154781"/>
            </a:gdLst>
            <a:ahLst/>
            <a:cxnLst>
              <a:cxn ang="0">
                <a:pos x="connsiteX0" y="connsiteY0"/>
              </a:cxn>
              <a:cxn ang="0">
                <a:pos x="connsiteX1" y="connsiteY1"/>
              </a:cxn>
              <a:cxn ang="0">
                <a:pos x="connsiteX2" y="connsiteY2"/>
              </a:cxn>
            </a:cxnLst>
            <a:rect l="l" t="t" r="r" b="b"/>
            <a:pathLst>
              <a:path w="361950" h="154781">
                <a:moveTo>
                  <a:pt x="0" y="0"/>
                </a:moveTo>
                <a:cubicBezTo>
                  <a:pt x="16272" y="49014"/>
                  <a:pt x="32544" y="98028"/>
                  <a:pt x="92869" y="123825"/>
                </a:cubicBezTo>
                <a:cubicBezTo>
                  <a:pt x="153194" y="149622"/>
                  <a:pt x="319088" y="149622"/>
                  <a:pt x="361950" y="154781"/>
                </a:cubicBezTo>
              </a:path>
            </a:pathLst>
          </a:custGeom>
          <a:noFill/>
          <a:ln w="12700">
            <a:solidFill>
              <a:srgbClr val="8FA3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89" name="Freeform 88"/>
          <p:cNvSpPr/>
          <p:nvPr/>
        </p:nvSpPr>
        <p:spPr>
          <a:xfrm>
            <a:off x="4191000" y="2684276"/>
            <a:ext cx="361950" cy="154781"/>
          </a:xfrm>
          <a:custGeom>
            <a:avLst/>
            <a:gdLst>
              <a:gd name="connsiteX0" fmla="*/ 0 w 361950"/>
              <a:gd name="connsiteY0" fmla="*/ 0 h 154781"/>
              <a:gd name="connsiteX1" fmla="*/ 92869 w 361950"/>
              <a:gd name="connsiteY1" fmla="*/ 123825 h 154781"/>
              <a:gd name="connsiteX2" fmla="*/ 361950 w 361950"/>
              <a:gd name="connsiteY2" fmla="*/ 154781 h 154781"/>
            </a:gdLst>
            <a:ahLst/>
            <a:cxnLst>
              <a:cxn ang="0">
                <a:pos x="connsiteX0" y="connsiteY0"/>
              </a:cxn>
              <a:cxn ang="0">
                <a:pos x="connsiteX1" y="connsiteY1"/>
              </a:cxn>
              <a:cxn ang="0">
                <a:pos x="connsiteX2" y="connsiteY2"/>
              </a:cxn>
            </a:cxnLst>
            <a:rect l="l" t="t" r="r" b="b"/>
            <a:pathLst>
              <a:path w="361950" h="154781">
                <a:moveTo>
                  <a:pt x="0" y="0"/>
                </a:moveTo>
                <a:cubicBezTo>
                  <a:pt x="16272" y="49014"/>
                  <a:pt x="32544" y="98028"/>
                  <a:pt x="92869" y="123825"/>
                </a:cubicBezTo>
                <a:cubicBezTo>
                  <a:pt x="153194" y="149622"/>
                  <a:pt x="319088" y="149622"/>
                  <a:pt x="361950" y="154781"/>
                </a:cubicBezTo>
              </a:path>
            </a:pathLst>
          </a:custGeom>
          <a:noFill/>
          <a:ln w="12700">
            <a:solidFill>
              <a:srgbClr val="D26D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C00000"/>
              </a:solidFill>
            </a:endParaRPr>
          </a:p>
        </p:txBody>
      </p:sp>
      <p:sp>
        <p:nvSpPr>
          <p:cNvPr id="38" name="Rectangle 37"/>
          <p:cNvSpPr/>
          <p:nvPr/>
        </p:nvSpPr>
        <p:spPr>
          <a:xfrm>
            <a:off x="4892400" y="2530800"/>
            <a:ext cx="191320" cy="75640"/>
          </a:xfrm>
          <a:prstGeom prst="rect">
            <a:avLst/>
          </a:prstGeom>
          <a:solidFill>
            <a:schemeClr val="bg2">
              <a:lumMod val="50000"/>
              <a:lumOff val="50000"/>
            </a:scheme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9" name="Rectangle 38"/>
          <p:cNvSpPr/>
          <p:nvPr/>
        </p:nvSpPr>
        <p:spPr>
          <a:xfrm rot="3589232">
            <a:off x="5083241" y="2182763"/>
            <a:ext cx="233809" cy="129670"/>
          </a:xfrm>
          <a:prstGeom prst="rect">
            <a:avLst/>
          </a:prstGeom>
          <a:solidFill>
            <a:schemeClr val="tx1">
              <a:lumMod val="40000"/>
              <a:lumOff val="60000"/>
            </a:schemeClr>
          </a:solidFill>
          <a:ln w="12700">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40" name="Straight Arrow Connector 26"/>
          <p:cNvCxnSpPr/>
          <p:nvPr/>
        </p:nvCxnSpPr>
        <p:spPr>
          <a:xfrm>
            <a:off x="2287105" y="1895485"/>
            <a:ext cx="2619582" cy="646960"/>
          </a:xfrm>
          <a:prstGeom prst="straightConnector1">
            <a:avLst/>
          </a:prstGeom>
          <a:ln w="9525">
            <a:solidFill>
              <a:srgbClr val="0000FF"/>
            </a:solidFill>
            <a:headEnd type="triangle"/>
            <a:tailEnd type="none" w="sm" len="sm"/>
          </a:ln>
        </p:spPr>
        <p:style>
          <a:lnRef idx="2">
            <a:schemeClr val="accent1"/>
          </a:lnRef>
          <a:fillRef idx="0">
            <a:schemeClr val="accent1"/>
          </a:fillRef>
          <a:effectRef idx="1">
            <a:schemeClr val="accent1"/>
          </a:effectRef>
          <a:fontRef idx="minor">
            <a:schemeClr val="tx1"/>
          </a:fontRef>
        </p:style>
      </p:cxnSp>
      <p:cxnSp>
        <p:nvCxnSpPr>
          <p:cNvPr id="42" name="Straight Arrow Connector 49"/>
          <p:cNvCxnSpPr/>
          <p:nvPr/>
        </p:nvCxnSpPr>
        <p:spPr>
          <a:xfrm>
            <a:off x="2547069" y="1747990"/>
            <a:ext cx="2584403" cy="499608"/>
          </a:xfrm>
          <a:prstGeom prst="straightConnector1">
            <a:avLst/>
          </a:prstGeom>
          <a:ln w="9525">
            <a:solidFill>
              <a:srgbClr val="0000FF"/>
            </a:solidFill>
            <a:headEnd type="triangle"/>
            <a:tailEnd type="none" w="sm" len="sm"/>
          </a:ln>
        </p:spPr>
        <p:style>
          <a:lnRef idx="2">
            <a:schemeClr val="accent1"/>
          </a:lnRef>
          <a:fillRef idx="0">
            <a:schemeClr val="accent1"/>
          </a:fillRef>
          <a:effectRef idx="1">
            <a:schemeClr val="accent1"/>
          </a:effectRef>
          <a:fontRef idx="minor">
            <a:schemeClr val="tx1"/>
          </a:fontRef>
        </p:style>
      </p:cxnSp>
      <p:sp>
        <p:nvSpPr>
          <p:cNvPr id="8" name="Snip Single Corner Rectangle 7"/>
          <p:cNvSpPr/>
          <p:nvPr/>
        </p:nvSpPr>
        <p:spPr>
          <a:xfrm>
            <a:off x="4902807" y="2542445"/>
            <a:ext cx="175233" cy="62653"/>
          </a:xfrm>
          <a:custGeom>
            <a:avLst/>
            <a:gdLst>
              <a:gd name="connsiteX0" fmla="*/ 0 w 185675"/>
              <a:gd name="connsiteY0" fmla="*/ 0 h 62653"/>
              <a:gd name="connsiteX1" fmla="*/ 175233 w 185675"/>
              <a:gd name="connsiteY1" fmla="*/ 0 h 62653"/>
              <a:gd name="connsiteX2" fmla="*/ 185675 w 185675"/>
              <a:gd name="connsiteY2" fmla="*/ 10442 h 62653"/>
              <a:gd name="connsiteX3" fmla="*/ 185675 w 185675"/>
              <a:gd name="connsiteY3" fmla="*/ 62653 h 62653"/>
              <a:gd name="connsiteX4" fmla="*/ 0 w 185675"/>
              <a:gd name="connsiteY4" fmla="*/ 62653 h 62653"/>
              <a:gd name="connsiteX5" fmla="*/ 0 w 185675"/>
              <a:gd name="connsiteY5" fmla="*/ 0 h 62653"/>
              <a:gd name="connsiteX0" fmla="*/ 0 w 185675"/>
              <a:gd name="connsiteY0" fmla="*/ 0 h 62653"/>
              <a:gd name="connsiteX1" fmla="*/ 175233 w 185675"/>
              <a:gd name="connsiteY1" fmla="*/ 0 h 62653"/>
              <a:gd name="connsiteX2" fmla="*/ 185675 w 185675"/>
              <a:gd name="connsiteY2" fmla="*/ 10442 h 62653"/>
              <a:gd name="connsiteX3" fmla="*/ 171387 w 185675"/>
              <a:gd name="connsiteY3" fmla="*/ 55509 h 62653"/>
              <a:gd name="connsiteX4" fmla="*/ 0 w 185675"/>
              <a:gd name="connsiteY4" fmla="*/ 62653 h 62653"/>
              <a:gd name="connsiteX5" fmla="*/ 0 w 185675"/>
              <a:gd name="connsiteY5" fmla="*/ 0 h 62653"/>
              <a:gd name="connsiteX0" fmla="*/ 0 w 183293"/>
              <a:gd name="connsiteY0" fmla="*/ 0 h 62653"/>
              <a:gd name="connsiteX1" fmla="*/ 175233 w 183293"/>
              <a:gd name="connsiteY1" fmla="*/ 0 h 62653"/>
              <a:gd name="connsiteX2" fmla="*/ 183293 w 183293"/>
              <a:gd name="connsiteY2" fmla="*/ 24730 h 62653"/>
              <a:gd name="connsiteX3" fmla="*/ 171387 w 183293"/>
              <a:gd name="connsiteY3" fmla="*/ 55509 h 62653"/>
              <a:gd name="connsiteX4" fmla="*/ 0 w 183293"/>
              <a:gd name="connsiteY4" fmla="*/ 62653 h 62653"/>
              <a:gd name="connsiteX5" fmla="*/ 0 w 183293"/>
              <a:gd name="connsiteY5" fmla="*/ 0 h 62653"/>
              <a:gd name="connsiteX0" fmla="*/ 0 w 190437"/>
              <a:gd name="connsiteY0" fmla="*/ 0 h 62653"/>
              <a:gd name="connsiteX1" fmla="*/ 175233 w 190437"/>
              <a:gd name="connsiteY1" fmla="*/ 0 h 62653"/>
              <a:gd name="connsiteX2" fmla="*/ 190437 w 190437"/>
              <a:gd name="connsiteY2" fmla="*/ 24730 h 62653"/>
              <a:gd name="connsiteX3" fmla="*/ 171387 w 190437"/>
              <a:gd name="connsiteY3" fmla="*/ 55509 h 62653"/>
              <a:gd name="connsiteX4" fmla="*/ 0 w 190437"/>
              <a:gd name="connsiteY4" fmla="*/ 62653 h 62653"/>
              <a:gd name="connsiteX5" fmla="*/ 0 w 190437"/>
              <a:gd name="connsiteY5" fmla="*/ 0 h 62653"/>
              <a:gd name="connsiteX0" fmla="*/ 0 w 190437"/>
              <a:gd name="connsiteY0" fmla="*/ 0 h 62653"/>
              <a:gd name="connsiteX1" fmla="*/ 175233 w 190437"/>
              <a:gd name="connsiteY1" fmla="*/ 0 h 62653"/>
              <a:gd name="connsiteX2" fmla="*/ 190437 w 190437"/>
              <a:gd name="connsiteY2" fmla="*/ 24730 h 62653"/>
              <a:gd name="connsiteX3" fmla="*/ 166625 w 190437"/>
              <a:gd name="connsiteY3" fmla="*/ 48365 h 62653"/>
              <a:gd name="connsiteX4" fmla="*/ 0 w 190437"/>
              <a:gd name="connsiteY4" fmla="*/ 62653 h 62653"/>
              <a:gd name="connsiteX5" fmla="*/ 0 w 190437"/>
              <a:gd name="connsiteY5" fmla="*/ 0 h 62653"/>
              <a:gd name="connsiteX0" fmla="*/ 0 w 183293"/>
              <a:gd name="connsiteY0" fmla="*/ 0 h 62653"/>
              <a:gd name="connsiteX1" fmla="*/ 175233 w 183293"/>
              <a:gd name="connsiteY1" fmla="*/ 0 h 62653"/>
              <a:gd name="connsiteX2" fmla="*/ 183293 w 183293"/>
              <a:gd name="connsiteY2" fmla="*/ 27111 h 62653"/>
              <a:gd name="connsiteX3" fmla="*/ 166625 w 183293"/>
              <a:gd name="connsiteY3" fmla="*/ 48365 h 62653"/>
              <a:gd name="connsiteX4" fmla="*/ 0 w 183293"/>
              <a:gd name="connsiteY4" fmla="*/ 62653 h 62653"/>
              <a:gd name="connsiteX5" fmla="*/ 0 w 183293"/>
              <a:gd name="connsiteY5" fmla="*/ 0 h 62653"/>
              <a:gd name="connsiteX0" fmla="*/ 0 w 175233"/>
              <a:gd name="connsiteY0" fmla="*/ 0 h 62653"/>
              <a:gd name="connsiteX1" fmla="*/ 175233 w 175233"/>
              <a:gd name="connsiteY1" fmla="*/ 0 h 62653"/>
              <a:gd name="connsiteX2" fmla="*/ 171387 w 175233"/>
              <a:gd name="connsiteY2" fmla="*/ 27111 h 62653"/>
              <a:gd name="connsiteX3" fmla="*/ 166625 w 175233"/>
              <a:gd name="connsiteY3" fmla="*/ 48365 h 62653"/>
              <a:gd name="connsiteX4" fmla="*/ 0 w 175233"/>
              <a:gd name="connsiteY4" fmla="*/ 62653 h 62653"/>
              <a:gd name="connsiteX5" fmla="*/ 0 w 175233"/>
              <a:gd name="connsiteY5" fmla="*/ 0 h 62653"/>
              <a:gd name="connsiteX0" fmla="*/ 0 w 175233"/>
              <a:gd name="connsiteY0" fmla="*/ 0 h 62653"/>
              <a:gd name="connsiteX1" fmla="*/ 175233 w 175233"/>
              <a:gd name="connsiteY1" fmla="*/ 0 h 62653"/>
              <a:gd name="connsiteX2" fmla="*/ 171387 w 175233"/>
              <a:gd name="connsiteY2" fmla="*/ 27111 h 62653"/>
              <a:gd name="connsiteX3" fmla="*/ 159481 w 175233"/>
              <a:gd name="connsiteY3" fmla="*/ 48365 h 62653"/>
              <a:gd name="connsiteX4" fmla="*/ 0 w 175233"/>
              <a:gd name="connsiteY4" fmla="*/ 62653 h 62653"/>
              <a:gd name="connsiteX5" fmla="*/ 0 w 175233"/>
              <a:gd name="connsiteY5" fmla="*/ 0 h 62653"/>
              <a:gd name="connsiteX0" fmla="*/ 0 w 175233"/>
              <a:gd name="connsiteY0" fmla="*/ 0 h 62653"/>
              <a:gd name="connsiteX1" fmla="*/ 175233 w 175233"/>
              <a:gd name="connsiteY1" fmla="*/ 0 h 62653"/>
              <a:gd name="connsiteX2" fmla="*/ 164243 w 175233"/>
              <a:gd name="connsiteY2" fmla="*/ 27111 h 62653"/>
              <a:gd name="connsiteX3" fmla="*/ 159481 w 175233"/>
              <a:gd name="connsiteY3" fmla="*/ 48365 h 62653"/>
              <a:gd name="connsiteX4" fmla="*/ 0 w 175233"/>
              <a:gd name="connsiteY4" fmla="*/ 62653 h 62653"/>
              <a:gd name="connsiteX5" fmla="*/ 0 w 175233"/>
              <a:gd name="connsiteY5" fmla="*/ 0 h 62653"/>
              <a:gd name="connsiteX0" fmla="*/ 0 w 175233"/>
              <a:gd name="connsiteY0" fmla="*/ 0 h 62653"/>
              <a:gd name="connsiteX1" fmla="*/ 175233 w 175233"/>
              <a:gd name="connsiteY1" fmla="*/ 0 h 62653"/>
              <a:gd name="connsiteX2" fmla="*/ 171386 w 175233"/>
              <a:gd name="connsiteY2" fmla="*/ 27111 h 62653"/>
              <a:gd name="connsiteX3" fmla="*/ 159481 w 175233"/>
              <a:gd name="connsiteY3" fmla="*/ 48365 h 62653"/>
              <a:gd name="connsiteX4" fmla="*/ 0 w 175233"/>
              <a:gd name="connsiteY4" fmla="*/ 62653 h 62653"/>
              <a:gd name="connsiteX5" fmla="*/ 0 w 175233"/>
              <a:gd name="connsiteY5" fmla="*/ 0 h 62653"/>
              <a:gd name="connsiteX0" fmla="*/ 0 w 175233"/>
              <a:gd name="connsiteY0" fmla="*/ 0 h 62653"/>
              <a:gd name="connsiteX1" fmla="*/ 175233 w 175233"/>
              <a:gd name="connsiteY1" fmla="*/ 0 h 62653"/>
              <a:gd name="connsiteX2" fmla="*/ 164242 w 175233"/>
              <a:gd name="connsiteY2" fmla="*/ 27111 h 62653"/>
              <a:gd name="connsiteX3" fmla="*/ 159481 w 175233"/>
              <a:gd name="connsiteY3" fmla="*/ 48365 h 62653"/>
              <a:gd name="connsiteX4" fmla="*/ 0 w 175233"/>
              <a:gd name="connsiteY4" fmla="*/ 62653 h 62653"/>
              <a:gd name="connsiteX5" fmla="*/ 0 w 175233"/>
              <a:gd name="connsiteY5" fmla="*/ 0 h 6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33" h="62653">
                <a:moveTo>
                  <a:pt x="0" y="0"/>
                </a:moveTo>
                <a:lnTo>
                  <a:pt x="175233" y="0"/>
                </a:lnTo>
                <a:lnTo>
                  <a:pt x="164242" y="27111"/>
                </a:lnTo>
                <a:lnTo>
                  <a:pt x="159481" y="48365"/>
                </a:lnTo>
                <a:lnTo>
                  <a:pt x="0" y="62653"/>
                </a:lnTo>
                <a:lnTo>
                  <a:pt x="0" y="0"/>
                </a:lnTo>
                <a:close/>
              </a:path>
            </a:pathLst>
          </a:cu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532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500"/>
                            </p:stCondLst>
                            <p:childTnLst>
                              <p:par>
                                <p:cTn id="34" presetID="10" presetClass="exit" presetSubtype="0" fill="hold" nodeType="afterEffect">
                                  <p:stCondLst>
                                    <p:cond delay="0"/>
                                  </p:stCondLst>
                                  <p:childTnLst>
                                    <p:animEffect transition="out" filter="fade">
                                      <p:cBhvr>
                                        <p:cTn id="35" dur="500"/>
                                        <p:tgtEl>
                                          <p:spTgt spid="27"/>
                                        </p:tgtEl>
                                      </p:cBhvr>
                                    </p:animEffect>
                                    <p:set>
                                      <p:cBhvr>
                                        <p:cTn id="36" dur="1" fill="hold">
                                          <p:stCondLst>
                                            <p:cond delay="499"/>
                                          </p:stCondLst>
                                        </p:cTn>
                                        <p:tgtEl>
                                          <p:spTgt spid="27"/>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xit" presetSubtype="0" fill="hold" grpId="1" nodeType="with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500"/>
                                        <p:tgtEl>
                                          <p:spTgt spid="30"/>
                                        </p:tgtEl>
                                      </p:cBhvr>
                                    </p:animEffect>
                                  </p:childTnLst>
                                </p:cTn>
                              </p:par>
                              <p:par>
                                <p:cTn id="52" presetID="22" presetClass="entr" presetSubtype="1"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up)">
                                      <p:cBhvr>
                                        <p:cTn id="54" dur="500"/>
                                        <p:tgtEl>
                                          <p:spTgt spid="31"/>
                                        </p:tgtEl>
                                      </p:cBhvr>
                                    </p:animEffect>
                                  </p:childTnLst>
                                </p:cTn>
                              </p:par>
                              <p:par>
                                <p:cTn id="55" presetID="22" presetClass="entr" presetSubtype="1"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up)">
                                      <p:cBhvr>
                                        <p:cTn id="57" dur="500"/>
                                        <p:tgtEl>
                                          <p:spTgt spid="33"/>
                                        </p:tgtEl>
                                      </p:cBhvr>
                                    </p:animEffect>
                                  </p:childTnLst>
                                </p:cTn>
                              </p:par>
                              <p:par>
                                <p:cTn id="58" presetID="22" presetClass="entr" presetSubtype="8"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500"/>
                                        <p:tgtEl>
                                          <p:spTgt spid="34"/>
                                        </p:tgtEl>
                                      </p:cBhvr>
                                    </p:animEffect>
                                  </p:childTnLst>
                                </p:cTn>
                              </p:par>
                              <p:par>
                                <p:cTn id="61" presetID="22" presetClass="entr" presetSubtype="8"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par>
                                <p:cTn id="64" presetID="22" presetClass="entr" presetSubtype="8" fill="hold"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left)">
                                      <p:cBhvr>
                                        <p:cTn id="66" dur="500"/>
                                        <p:tgtEl>
                                          <p:spTgt spid="32"/>
                                        </p:tgtEl>
                                      </p:cBhvr>
                                    </p:animEffect>
                                  </p:childTnLst>
                                </p:cTn>
                              </p:par>
                              <p:par>
                                <p:cTn id="67" presetID="22" presetClass="entr" presetSubtype="8" fill="hold"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left)">
                                      <p:cBhvr>
                                        <p:cTn id="69" dur="500"/>
                                        <p:tgtEl>
                                          <p:spTgt spid="29"/>
                                        </p:tgtEl>
                                      </p:cBhvr>
                                    </p:animEffect>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par>
                                <p:cTn id="74" presetID="10" presetClass="exit" presetSubtype="0" fill="hold" nodeType="withEffect">
                                  <p:stCondLst>
                                    <p:cond delay="0"/>
                                  </p:stCondLst>
                                  <p:childTnLst>
                                    <p:animEffect transition="out" filter="fade">
                                      <p:cBhvr>
                                        <p:cTn id="75" dur="500"/>
                                        <p:tgtEl>
                                          <p:spTgt spid="30"/>
                                        </p:tgtEl>
                                      </p:cBhvr>
                                    </p:animEffect>
                                    <p:set>
                                      <p:cBhvr>
                                        <p:cTn id="76" dur="1" fill="hold">
                                          <p:stCondLst>
                                            <p:cond delay="499"/>
                                          </p:stCondLst>
                                        </p:cTn>
                                        <p:tgtEl>
                                          <p:spTgt spid="3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31"/>
                                        </p:tgtEl>
                                      </p:cBhvr>
                                    </p:animEffect>
                                    <p:set>
                                      <p:cBhvr>
                                        <p:cTn id="79" dur="1" fill="hold">
                                          <p:stCondLst>
                                            <p:cond delay="499"/>
                                          </p:stCondLst>
                                        </p:cTn>
                                        <p:tgtEl>
                                          <p:spTgt spid="31"/>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33"/>
                                        </p:tgtEl>
                                      </p:cBhvr>
                                    </p:animEffect>
                                    <p:set>
                                      <p:cBhvr>
                                        <p:cTn id="82" dur="1" fill="hold">
                                          <p:stCondLst>
                                            <p:cond delay="499"/>
                                          </p:stCondLst>
                                        </p:cTn>
                                        <p:tgtEl>
                                          <p:spTgt spid="33"/>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34"/>
                                        </p:tgtEl>
                                      </p:cBhvr>
                                    </p:animEffect>
                                    <p:set>
                                      <p:cBhvr>
                                        <p:cTn id="85" dur="1" fill="hold">
                                          <p:stCondLst>
                                            <p:cond delay="499"/>
                                          </p:stCondLst>
                                        </p:cTn>
                                        <p:tgtEl>
                                          <p:spTgt spid="34"/>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35"/>
                                        </p:tgtEl>
                                      </p:cBhvr>
                                    </p:animEffect>
                                    <p:set>
                                      <p:cBhvr>
                                        <p:cTn id="88" dur="1" fill="hold">
                                          <p:stCondLst>
                                            <p:cond delay="499"/>
                                          </p:stCondLst>
                                        </p:cTn>
                                        <p:tgtEl>
                                          <p:spTgt spid="3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32"/>
                                        </p:tgtEl>
                                      </p:cBhvr>
                                    </p:animEffect>
                                    <p:set>
                                      <p:cBhvr>
                                        <p:cTn id="91" dur="1" fill="hold">
                                          <p:stCondLst>
                                            <p:cond delay="499"/>
                                          </p:stCondLst>
                                        </p:cTn>
                                        <p:tgtEl>
                                          <p:spTgt spid="32"/>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29"/>
                                        </p:tgtEl>
                                      </p:cBhvr>
                                    </p:animEffect>
                                    <p:set>
                                      <p:cBhvr>
                                        <p:cTn id="94" dur="1" fill="hold">
                                          <p:stCondLst>
                                            <p:cond delay="499"/>
                                          </p:stCondLst>
                                        </p:cTn>
                                        <p:tgtEl>
                                          <p:spTgt spid="29"/>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nodeType="click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wipe(right)">
                                      <p:cBhvr>
                                        <p:cTn id="99" dur="500"/>
                                        <p:tgtEl>
                                          <p:spTgt spid="40"/>
                                        </p:tgtEl>
                                      </p:cBhvr>
                                    </p:animEffect>
                                  </p:childTnLst>
                                </p:cTn>
                              </p:par>
                            </p:childTnLst>
                          </p:cTn>
                        </p:par>
                        <p:par>
                          <p:cTn id="100" fill="hold">
                            <p:stCondLst>
                              <p:cond delay="500"/>
                            </p:stCondLst>
                            <p:childTnLst>
                              <p:par>
                                <p:cTn id="101" presetID="10" presetClass="exit" presetSubtype="0" fill="hold" nodeType="afterEffect">
                                  <p:stCondLst>
                                    <p:cond delay="0"/>
                                  </p:stCondLst>
                                  <p:childTnLst>
                                    <p:animEffect transition="out" filter="fade">
                                      <p:cBhvr>
                                        <p:cTn id="102" dur="500"/>
                                        <p:tgtEl>
                                          <p:spTgt spid="40"/>
                                        </p:tgtEl>
                                      </p:cBhvr>
                                    </p:animEffect>
                                    <p:set>
                                      <p:cBhvr>
                                        <p:cTn id="103" dur="1" fill="hold">
                                          <p:stCondLst>
                                            <p:cond delay="499"/>
                                          </p:stCondLst>
                                        </p:cTn>
                                        <p:tgtEl>
                                          <p:spTgt spid="40"/>
                                        </p:tgtEl>
                                        <p:attrNameLst>
                                          <p:attrName>style.visibility</p:attrName>
                                        </p:attrNameLst>
                                      </p:cBhvr>
                                      <p:to>
                                        <p:strVal val="hidden"/>
                                      </p:to>
                                    </p:set>
                                  </p:childTnLst>
                                </p:cTn>
                              </p:par>
                              <p:par>
                                <p:cTn id="104" presetID="27" presetClass="emph" presetSubtype="0" fill="remove" grpId="1" nodeType="withEffect">
                                  <p:stCondLst>
                                    <p:cond delay="0"/>
                                  </p:stCondLst>
                                  <p:childTnLst>
                                    <p:animClr clrSpc="rgb" dir="cw">
                                      <p:cBhvr override="childStyle">
                                        <p:cTn id="105" dur="500" autoRev="1" fill="remove"/>
                                        <p:tgtEl>
                                          <p:spTgt spid="26"/>
                                        </p:tgtEl>
                                        <p:attrNameLst>
                                          <p:attrName>style.color</p:attrName>
                                        </p:attrNameLst>
                                      </p:cBhvr>
                                      <p:to>
                                        <a:srgbClr val="FFFFFE"/>
                                      </p:to>
                                    </p:animClr>
                                    <p:animClr clrSpc="rgb" dir="cw">
                                      <p:cBhvr>
                                        <p:cTn id="106" dur="500" autoRev="1" fill="remove"/>
                                        <p:tgtEl>
                                          <p:spTgt spid="26"/>
                                        </p:tgtEl>
                                        <p:attrNameLst>
                                          <p:attrName>fillcolor</p:attrName>
                                        </p:attrNameLst>
                                      </p:cBhvr>
                                      <p:to>
                                        <a:srgbClr val="FFFFFE"/>
                                      </p:to>
                                    </p:animClr>
                                    <p:set>
                                      <p:cBhvr>
                                        <p:cTn id="107" dur="500" autoRev="1" fill="remove"/>
                                        <p:tgtEl>
                                          <p:spTgt spid="26"/>
                                        </p:tgtEl>
                                        <p:attrNameLst>
                                          <p:attrName>fill.type</p:attrName>
                                        </p:attrNameLst>
                                      </p:cBhvr>
                                      <p:to>
                                        <p:strVal val="solid"/>
                                      </p:to>
                                    </p:set>
                                    <p:set>
                                      <p:cBhvr>
                                        <p:cTn id="108" dur="500" autoRev="1" fill="remove"/>
                                        <p:tgtEl>
                                          <p:spTgt spid="26"/>
                                        </p:tgtEl>
                                        <p:attrNameLst>
                                          <p:attrName>fill.on</p:attrName>
                                        </p:attrNameLst>
                                      </p:cBhvr>
                                      <p:to>
                                        <p:strVal val="true"/>
                                      </p:to>
                                    </p:se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childTnLst>
                                </p:cTn>
                              </p:par>
                            </p:childTnLst>
                          </p:cTn>
                        </p:par>
                        <p:par>
                          <p:cTn id="114" fill="hold">
                            <p:stCondLst>
                              <p:cond delay="500"/>
                            </p:stCondLst>
                            <p:childTnLst>
                              <p:par>
                                <p:cTn id="115" presetID="22" presetClass="entr" presetSubtype="8" fill="hold" nodeType="after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wipe(left)">
                                      <p:cBhvr>
                                        <p:cTn id="117" dur="500"/>
                                        <p:tgtEl>
                                          <p:spTgt spid="50"/>
                                        </p:tgtEl>
                                      </p:cBhvr>
                                    </p:animEffect>
                                  </p:childTnLst>
                                </p:cTn>
                              </p:par>
                            </p:childTnLst>
                          </p:cTn>
                        </p:par>
                        <p:par>
                          <p:cTn id="118" fill="hold">
                            <p:stCondLst>
                              <p:cond delay="1000"/>
                            </p:stCondLst>
                            <p:childTnLst>
                              <p:par>
                                <p:cTn id="119" presetID="10" presetClass="entr" presetSubtype="0" fill="hold" grpId="0" nodeType="afterEffect">
                                  <p:stCondLst>
                                    <p:cond delay="0"/>
                                  </p:stCondLst>
                                  <p:childTnLst>
                                    <p:set>
                                      <p:cBhvr>
                                        <p:cTn id="120" dur="1" fill="hold">
                                          <p:stCondLst>
                                            <p:cond delay="0"/>
                                          </p:stCondLst>
                                        </p:cTn>
                                        <p:tgtEl>
                                          <p:spTgt spid="51"/>
                                        </p:tgtEl>
                                        <p:attrNameLst>
                                          <p:attrName>style.visibility</p:attrName>
                                        </p:attrNameLst>
                                      </p:cBhvr>
                                      <p:to>
                                        <p:strVal val="visible"/>
                                      </p:to>
                                    </p:set>
                                    <p:animEffect transition="in" filter="fade">
                                      <p:cBhvr>
                                        <p:cTn id="121" dur="500"/>
                                        <p:tgtEl>
                                          <p:spTgt spid="51"/>
                                        </p:tgtEl>
                                      </p:cBhvr>
                                    </p:animEffect>
                                  </p:childTnLst>
                                </p:cTn>
                              </p:par>
                            </p:childTnLst>
                          </p:cTn>
                        </p:par>
                        <p:par>
                          <p:cTn id="122" fill="hold">
                            <p:stCondLst>
                              <p:cond delay="1500"/>
                            </p:stCondLst>
                            <p:childTnLst>
                              <p:par>
                                <p:cTn id="123" presetID="10" presetClass="exit" presetSubtype="0" fill="hold" nodeType="afterEffect">
                                  <p:stCondLst>
                                    <p:cond delay="0"/>
                                  </p:stCondLst>
                                  <p:childTnLst>
                                    <p:animEffect transition="out" filter="fade">
                                      <p:cBhvr>
                                        <p:cTn id="124" dur="500"/>
                                        <p:tgtEl>
                                          <p:spTgt spid="50"/>
                                        </p:tgtEl>
                                      </p:cBhvr>
                                    </p:animEffect>
                                    <p:set>
                                      <p:cBhvr>
                                        <p:cTn id="125" dur="1" fill="hold">
                                          <p:stCondLst>
                                            <p:cond delay="499"/>
                                          </p:stCondLst>
                                        </p:cTn>
                                        <p:tgtEl>
                                          <p:spTgt spid="50"/>
                                        </p:tgtEl>
                                        <p:attrNameLst>
                                          <p:attrName>style.visibility</p:attrName>
                                        </p:attrNameLst>
                                      </p:cBhvr>
                                      <p:to>
                                        <p:strVal val="hidden"/>
                                      </p:to>
                                    </p:set>
                                  </p:childTnLst>
                                </p:cTn>
                              </p:par>
                            </p:childTnLst>
                          </p:cTn>
                        </p:par>
                        <p:par>
                          <p:cTn id="126" fill="hold">
                            <p:stCondLst>
                              <p:cond delay="2000"/>
                            </p:stCondLst>
                            <p:childTnLst>
                              <p:par>
                                <p:cTn id="127" presetID="22" presetClass="entr" presetSubtype="1" fill="hold" nodeType="after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wipe(up)">
                                      <p:cBhvr>
                                        <p:cTn id="129" dur="500"/>
                                        <p:tgtEl>
                                          <p:spTgt spid="56"/>
                                        </p:tgtEl>
                                      </p:cBhvr>
                                    </p:animEffect>
                                  </p:childTnLst>
                                </p:cTn>
                              </p:par>
                              <p:par>
                                <p:cTn id="130" presetID="22" presetClass="entr" presetSubtype="1" fill="hold" nodeType="with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wipe(up)">
                                      <p:cBhvr>
                                        <p:cTn id="132" dur="500"/>
                                        <p:tgtEl>
                                          <p:spTgt spid="57"/>
                                        </p:tgtEl>
                                      </p:cBhvr>
                                    </p:animEffect>
                                  </p:childTnLst>
                                </p:cTn>
                              </p:par>
                              <p:par>
                                <p:cTn id="133" presetID="22" presetClass="entr" presetSubtype="1" fill="hold" nodeType="with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wipe(up)">
                                      <p:cBhvr>
                                        <p:cTn id="135" dur="500"/>
                                        <p:tgtEl>
                                          <p:spTgt spid="59"/>
                                        </p:tgtEl>
                                      </p:cBhvr>
                                    </p:animEffect>
                                  </p:childTnLst>
                                </p:cTn>
                              </p:par>
                              <p:par>
                                <p:cTn id="136" presetID="22" presetClass="entr" presetSubtype="8" fill="hold" nodeType="with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wipe(left)">
                                      <p:cBhvr>
                                        <p:cTn id="138" dur="500"/>
                                        <p:tgtEl>
                                          <p:spTgt spid="60"/>
                                        </p:tgtEl>
                                      </p:cBhvr>
                                    </p:animEffect>
                                  </p:childTnLst>
                                </p:cTn>
                              </p:par>
                              <p:par>
                                <p:cTn id="139" presetID="22" presetClass="entr" presetSubtype="8" fill="hold" nodeType="withEffect">
                                  <p:stCondLst>
                                    <p:cond delay="0"/>
                                  </p:stCondLst>
                                  <p:childTnLst>
                                    <p:set>
                                      <p:cBhvr>
                                        <p:cTn id="140" dur="1" fill="hold">
                                          <p:stCondLst>
                                            <p:cond delay="0"/>
                                          </p:stCondLst>
                                        </p:cTn>
                                        <p:tgtEl>
                                          <p:spTgt spid="61"/>
                                        </p:tgtEl>
                                        <p:attrNameLst>
                                          <p:attrName>style.visibility</p:attrName>
                                        </p:attrNameLst>
                                      </p:cBhvr>
                                      <p:to>
                                        <p:strVal val="visible"/>
                                      </p:to>
                                    </p:set>
                                    <p:animEffect transition="in" filter="wipe(left)">
                                      <p:cBhvr>
                                        <p:cTn id="141" dur="500"/>
                                        <p:tgtEl>
                                          <p:spTgt spid="61"/>
                                        </p:tgtEl>
                                      </p:cBhvr>
                                    </p:animEffect>
                                  </p:childTnLst>
                                </p:cTn>
                              </p:par>
                              <p:par>
                                <p:cTn id="142" presetID="22" presetClass="entr" presetSubtype="8" fill="hold" nodeType="withEffect">
                                  <p:stCondLst>
                                    <p:cond delay="0"/>
                                  </p:stCondLst>
                                  <p:childTnLst>
                                    <p:set>
                                      <p:cBhvr>
                                        <p:cTn id="143" dur="1" fill="hold">
                                          <p:stCondLst>
                                            <p:cond delay="0"/>
                                          </p:stCondLst>
                                        </p:cTn>
                                        <p:tgtEl>
                                          <p:spTgt spid="58"/>
                                        </p:tgtEl>
                                        <p:attrNameLst>
                                          <p:attrName>style.visibility</p:attrName>
                                        </p:attrNameLst>
                                      </p:cBhvr>
                                      <p:to>
                                        <p:strVal val="visible"/>
                                      </p:to>
                                    </p:set>
                                    <p:animEffect transition="in" filter="wipe(left)">
                                      <p:cBhvr>
                                        <p:cTn id="144" dur="500"/>
                                        <p:tgtEl>
                                          <p:spTgt spid="58"/>
                                        </p:tgtEl>
                                      </p:cBhvr>
                                    </p:animEffect>
                                  </p:childTnLst>
                                </p:cTn>
                              </p:par>
                              <p:par>
                                <p:cTn id="145" presetID="22" presetClass="entr" presetSubtype="8" fill="hold"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wipe(left)">
                                      <p:cBhvr>
                                        <p:cTn id="147" dur="500"/>
                                        <p:tgtEl>
                                          <p:spTgt spid="55"/>
                                        </p:tgtEl>
                                      </p:cBhvr>
                                    </p:animEffect>
                                  </p:childTnLst>
                                </p:cTn>
                              </p:par>
                            </p:childTnLst>
                          </p:cTn>
                        </p:par>
                        <p:par>
                          <p:cTn id="148" fill="hold">
                            <p:stCondLst>
                              <p:cond delay="2500"/>
                            </p:stCondLst>
                            <p:childTnLst>
                              <p:par>
                                <p:cTn id="149" presetID="10" presetClass="exit" presetSubtype="0" fill="hold" nodeType="afterEffect">
                                  <p:stCondLst>
                                    <p:cond delay="0"/>
                                  </p:stCondLst>
                                  <p:childTnLst>
                                    <p:animEffect transition="out" filter="fade">
                                      <p:cBhvr>
                                        <p:cTn id="150" dur="500"/>
                                        <p:tgtEl>
                                          <p:spTgt spid="56"/>
                                        </p:tgtEl>
                                      </p:cBhvr>
                                    </p:animEffect>
                                    <p:set>
                                      <p:cBhvr>
                                        <p:cTn id="151" dur="1" fill="hold">
                                          <p:stCondLst>
                                            <p:cond delay="499"/>
                                          </p:stCondLst>
                                        </p:cTn>
                                        <p:tgtEl>
                                          <p:spTgt spid="56"/>
                                        </p:tgtEl>
                                        <p:attrNameLst>
                                          <p:attrName>style.visibility</p:attrName>
                                        </p:attrNameLst>
                                      </p:cBhvr>
                                      <p:to>
                                        <p:strVal val="hidden"/>
                                      </p:to>
                                    </p:set>
                                  </p:childTnLst>
                                </p:cTn>
                              </p:par>
                              <p:par>
                                <p:cTn id="152" presetID="10" presetClass="entr" presetSubtype="0" fill="hold" grpId="0" nodeType="withEffect">
                                  <p:stCondLst>
                                    <p:cond delay="0"/>
                                  </p:stCondLst>
                                  <p:childTnLst>
                                    <p:set>
                                      <p:cBhvr>
                                        <p:cTn id="153" dur="1" fill="hold">
                                          <p:stCondLst>
                                            <p:cond delay="0"/>
                                          </p:stCondLst>
                                        </p:cTn>
                                        <p:tgtEl>
                                          <p:spTgt spid="39"/>
                                        </p:tgtEl>
                                        <p:attrNameLst>
                                          <p:attrName>style.visibility</p:attrName>
                                        </p:attrNameLst>
                                      </p:cBhvr>
                                      <p:to>
                                        <p:strVal val="visible"/>
                                      </p:to>
                                    </p:set>
                                    <p:animEffect transition="in" filter="fade">
                                      <p:cBhvr>
                                        <p:cTn id="154" dur="500"/>
                                        <p:tgtEl>
                                          <p:spTgt spid="39"/>
                                        </p:tgtEl>
                                      </p:cBhvr>
                                    </p:animEffect>
                                  </p:childTnLst>
                                </p:cTn>
                              </p:par>
                              <p:par>
                                <p:cTn id="155" presetID="10" presetClass="exit" presetSubtype="0" fill="hold" nodeType="withEffect">
                                  <p:stCondLst>
                                    <p:cond delay="0"/>
                                  </p:stCondLst>
                                  <p:childTnLst>
                                    <p:animEffect transition="out" filter="fade">
                                      <p:cBhvr>
                                        <p:cTn id="156" dur="500"/>
                                        <p:tgtEl>
                                          <p:spTgt spid="57"/>
                                        </p:tgtEl>
                                      </p:cBhvr>
                                    </p:animEffect>
                                    <p:set>
                                      <p:cBhvr>
                                        <p:cTn id="157" dur="1" fill="hold">
                                          <p:stCondLst>
                                            <p:cond delay="499"/>
                                          </p:stCondLst>
                                        </p:cTn>
                                        <p:tgtEl>
                                          <p:spTgt spid="57"/>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59"/>
                                        </p:tgtEl>
                                      </p:cBhvr>
                                    </p:animEffect>
                                    <p:set>
                                      <p:cBhvr>
                                        <p:cTn id="160" dur="1" fill="hold">
                                          <p:stCondLst>
                                            <p:cond delay="499"/>
                                          </p:stCondLst>
                                        </p:cTn>
                                        <p:tgtEl>
                                          <p:spTgt spid="59"/>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60"/>
                                        </p:tgtEl>
                                      </p:cBhvr>
                                    </p:animEffect>
                                    <p:set>
                                      <p:cBhvr>
                                        <p:cTn id="163" dur="1" fill="hold">
                                          <p:stCondLst>
                                            <p:cond delay="499"/>
                                          </p:stCondLst>
                                        </p:cTn>
                                        <p:tgtEl>
                                          <p:spTgt spid="60"/>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61"/>
                                        </p:tgtEl>
                                      </p:cBhvr>
                                    </p:animEffect>
                                    <p:set>
                                      <p:cBhvr>
                                        <p:cTn id="166" dur="1" fill="hold">
                                          <p:stCondLst>
                                            <p:cond delay="499"/>
                                          </p:stCondLst>
                                        </p:cTn>
                                        <p:tgtEl>
                                          <p:spTgt spid="61"/>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58"/>
                                        </p:tgtEl>
                                      </p:cBhvr>
                                    </p:animEffect>
                                    <p:set>
                                      <p:cBhvr>
                                        <p:cTn id="169" dur="1" fill="hold">
                                          <p:stCondLst>
                                            <p:cond delay="499"/>
                                          </p:stCondLst>
                                        </p:cTn>
                                        <p:tgtEl>
                                          <p:spTgt spid="58"/>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55"/>
                                        </p:tgtEl>
                                      </p:cBhvr>
                                    </p:animEffect>
                                    <p:set>
                                      <p:cBhvr>
                                        <p:cTn id="172" dur="1" fill="hold">
                                          <p:stCondLst>
                                            <p:cond delay="499"/>
                                          </p:stCondLst>
                                        </p:cTn>
                                        <p:tgtEl>
                                          <p:spTgt spid="55"/>
                                        </p:tgtEl>
                                        <p:attrNameLst>
                                          <p:attrName>style.visibility</p:attrName>
                                        </p:attrNameLst>
                                      </p:cBhvr>
                                      <p:to>
                                        <p:strVal val="hidden"/>
                                      </p:to>
                                    </p:set>
                                  </p:childTnLst>
                                </p:cTn>
                              </p:par>
                            </p:childTnLst>
                          </p:cTn>
                        </p:par>
                        <p:par>
                          <p:cTn id="173" fill="hold">
                            <p:stCondLst>
                              <p:cond delay="3000"/>
                            </p:stCondLst>
                            <p:childTnLst>
                              <p:par>
                                <p:cTn id="174" presetID="22" presetClass="entr" presetSubtype="2" fill="hold" nodeType="afterEffect">
                                  <p:stCondLst>
                                    <p:cond delay="0"/>
                                  </p:stCondLst>
                                  <p:childTnLst>
                                    <p:set>
                                      <p:cBhvr>
                                        <p:cTn id="175" dur="1" fill="hold">
                                          <p:stCondLst>
                                            <p:cond delay="0"/>
                                          </p:stCondLst>
                                        </p:cTn>
                                        <p:tgtEl>
                                          <p:spTgt spid="42"/>
                                        </p:tgtEl>
                                        <p:attrNameLst>
                                          <p:attrName>style.visibility</p:attrName>
                                        </p:attrNameLst>
                                      </p:cBhvr>
                                      <p:to>
                                        <p:strVal val="visible"/>
                                      </p:to>
                                    </p:set>
                                    <p:animEffect transition="in" filter="wipe(right)">
                                      <p:cBhvr>
                                        <p:cTn id="176" dur="500"/>
                                        <p:tgtEl>
                                          <p:spTgt spid="42"/>
                                        </p:tgtEl>
                                      </p:cBhvr>
                                    </p:animEffect>
                                  </p:childTnLst>
                                </p:cTn>
                              </p:par>
                            </p:childTnLst>
                          </p:cTn>
                        </p:par>
                        <p:par>
                          <p:cTn id="177" fill="hold">
                            <p:stCondLst>
                              <p:cond delay="3500"/>
                            </p:stCondLst>
                            <p:childTnLst>
                              <p:par>
                                <p:cTn id="178" presetID="10" presetClass="exit" presetSubtype="0" fill="hold" nodeType="afterEffect">
                                  <p:stCondLst>
                                    <p:cond delay="0"/>
                                  </p:stCondLst>
                                  <p:childTnLst>
                                    <p:animEffect transition="out" filter="fade">
                                      <p:cBhvr>
                                        <p:cTn id="179" dur="500"/>
                                        <p:tgtEl>
                                          <p:spTgt spid="42"/>
                                        </p:tgtEl>
                                      </p:cBhvr>
                                    </p:animEffect>
                                    <p:set>
                                      <p:cBhvr>
                                        <p:cTn id="180" dur="1" fill="hold">
                                          <p:stCondLst>
                                            <p:cond delay="499"/>
                                          </p:stCondLst>
                                        </p:cTn>
                                        <p:tgtEl>
                                          <p:spTgt spid="42"/>
                                        </p:tgtEl>
                                        <p:attrNameLst>
                                          <p:attrName>style.visibility</p:attrName>
                                        </p:attrNameLst>
                                      </p:cBhvr>
                                      <p:to>
                                        <p:strVal val="hidden"/>
                                      </p:to>
                                    </p:set>
                                  </p:childTnLst>
                                </p:cTn>
                              </p:par>
                              <p:par>
                                <p:cTn id="181" presetID="27" presetClass="emph" presetSubtype="0" fill="remove" grpId="1" nodeType="withEffect">
                                  <p:stCondLst>
                                    <p:cond delay="0"/>
                                  </p:stCondLst>
                                  <p:childTnLst>
                                    <p:animClr clrSpc="rgb" dir="cw">
                                      <p:cBhvr override="childStyle">
                                        <p:cTn id="182" dur="500" autoRev="1" fill="remove"/>
                                        <p:tgtEl>
                                          <p:spTgt spid="49"/>
                                        </p:tgtEl>
                                        <p:attrNameLst>
                                          <p:attrName>style.color</p:attrName>
                                        </p:attrNameLst>
                                      </p:cBhvr>
                                      <p:to>
                                        <a:srgbClr val="FFFFFE"/>
                                      </p:to>
                                    </p:animClr>
                                    <p:animClr clrSpc="rgb" dir="cw">
                                      <p:cBhvr>
                                        <p:cTn id="183" dur="500" autoRev="1" fill="remove"/>
                                        <p:tgtEl>
                                          <p:spTgt spid="49"/>
                                        </p:tgtEl>
                                        <p:attrNameLst>
                                          <p:attrName>fillcolor</p:attrName>
                                        </p:attrNameLst>
                                      </p:cBhvr>
                                      <p:to>
                                        <a:srgbClr val="FFFFFE"/>
                                      </p:to>
                                    </p:animClr>
                                    <p:set>
                                      <p:cBhvr>
                                        <p:cTn id="184" dur="500" autoRev="1" fill="remove"/>
                                        <p:tgtEl>
                                          <p:spTgt spid="49"/>
                                        </p:tgtEl>
                                        <p:attrNameLst>
                                          <p:attrName>fill.type</p:attrName>
                                        </p:attrNameLst>
                                      </p:cBhvr>
                                      <p:to>
                                        <p:strVal val="solid"/>
                                      </p:to>
                                    </p:set>
                                    <p:set>
                                      <p:cBhvr>
                                        <p:cTn id="185" dur="500" autoRev="1" fill="remove"/>
                                        <p:tgtEl>
                                          <p:spTgt spid="49"/>
                                        </p:tgtEl>
                                        <p:attrNameLst>
                                          <p:attrName>fill.on</p:attrName>
                                        </p:attrNameLst>
                                      </p:cBhvr>
                                      <p:to>
                                        <p:strVal val="true"/>
                                      </p:to>
                                    </p:se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grpId="0" nodeType="clickEffect">
                                  <p:stCondLst>
                                    <p:cond delay="0"/>
                                  </p:stCondLst>
                                  <p:childTnLst>
                                    <p:set>
                                      <p:cBhvr>
                                        <p:cTn id="189" dur="1" fill="hold">
                                          <p:stCondLst>
                                            <p:cond delay="0"/>
                                          </p:stCondLst>
                                        </p:cTn>
                                        <p:tgtEl>
                                          <p:spTgt spid="88"/>
                                        </p:tgtEl>
                                        <p:attrNameLst>
                                          <p:attrName>style.visibility</p:attrName>
                                        </p:attrNameLst>
                                      </p:cBhvr>
                                      <p:to>
                                        <p:strVal val="visible"/>
                                      </p:to>
                                    </p:set>
                                    <p:animEffect transition="in" filter="fade">
                                      <p:cBhvr>
                                        <p:cTn id="190" dur="500"/>
                                        <p:tgtEl>
                                          <p:spTgt spid="88"/>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89"/>
                                        </p:tgtEl>
                                        <p:attrNameLst>
                                          <p:attrName>style.visibility</p:attrName>
                                        </p:attrNameLst>
                                      </p:cBhvr>
                                      <p:to>
                                        <p:strVal val="visible"/>
                                      </p:to>
                                    </p:set>
                                    <p:animEffect transition="in" filter="fade">
                                      <p:cBhvr>
                                        <p:cTn id="193" dur="500"/>
                                        <p:tgtEl>
                                          <p:spTgt spid="89"/>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87"/>
                                        </p:tgtEl>
                                        <p:attrNameLst>
                                          <p:attrName>style.visibility</p:attrName>
                                        </p:attrNameLst>
                                      </p:cBhvr>
                                      <p:to>
                                        <p:strVal val="visible"/>
                                      </p:to>
                                    </p:set>
                                    <p:animEffect transition="in" filter="fade">
                                      <p:cBhvr>
                                        <p:cTn id="196" dur="500"/>
                                        <p:tgtEl>
                                          <p:spTgt spid="87"/>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86"/>
                                        </p:tgtEl>
                                        <p:attrNameLst>
                                          <p:attrName>style.visibility</p:attrName>
                                        </p:attrNameLst>
                                      </p:cBhvr>
                                      <p:to>
                                        <p:strVal val="visible"/>
                                      </p:to>
                                    </p:set>
                                    <p:animEffect transition="in" filter="fade">
                                      <p:cBhvr>
                                        <p:cTn id="19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26" grpId="0" animBg="1"/>
      <p:bldP spid="26" grpId="1" animBg="1"/>
      <p:bldP spid="28" grpId="0" animBg="1"/>
      <p:bldP spid="36" grpId="0" animBg="1"/>
      <p:bldP spid="37" grpId="0" animBg="1"/>
      <p:bldP spid="41" grpId="0" animBg="1"/>
      <p:bldP spid="49" grpId="0" animBg="1"/>
      <p:bldP spid="49" grpId="1" animBg="1"/>
      <p:bldP spid="53" grpId="0"/>
      <p:bldP spid="54" grpId="0"/>
      <p:bldP spid="86" grpId="0" animBg="1"/>
      <p:bldP spid="87" grpId="0" animBg="1"/>
      <p:bldP spid="88" grpId="0" animBg="1"/>
      <p:bldP spid="89" grpId="0" animBg="1"/>
      <p:bldP spid="38" grpId="0" animBg="1"/>
      <p:bldP spid="39" grpId="0" animBg="1"/>
      <p:bldP spid="8" grpId="0" animBg="1"/>
      <p:bldP spid="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a:t>Adaptive Sampling on Control Curves</a:t>
            </a:r>
          </a:p>
          <a:p>
            <a:pPr eaLnBrk="1" hangingPunct="1">
              <a:spcBef>
                <a:spcPts val="200"/>
              </a:spcBef>
              <a:spcAft>
                <a:spcPts val="200"/>
              </a:spcAft>
              <a:buFont typeface="Wingdings" pitchFamily="-112" charset="2"/>
              <a:buChar char="§"/>
              <a:defRPr/>
            </a:pPr>
            <a:endParaRPr lang="en-US" altLang="zh-CN" sz="1200" dirty="0" smtClean="0"/>
          </a:p>
        </p:txBody>
      </p:sp>
      <p:sp>
        <p:nvSpPr>
          <p:cNvPr id="4"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Texture Mapping Acceleration</a:t>
            </a:r>
          </a:p>
        </p:txBody>
      </p:sp>
      <p:pic>
        <p:nvPicPr>
          <p:cNvPr id="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5000" y="1224000"/>
            <a:ext cx="2160000" cy="216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800" y="1224000"/>
            <a:ext cx="2160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656056" y="3380400"/>
            <a:ext cx="1371600" cy="276999"/>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Uniform sampling</a:t>
            </a:r>
            <a:endParaRPr lang="zh-CN" altLang="en-US" sz="1200" dirty="0">
              <a:latin typeface="+mn-lt"/>
              <a:ea typeface="ＭＳ Ｐゴシック" pitchFamily="-112" charset="-128"/>
              <a:cs typeface="ＭＳ Ｐゴシック" pitchFamily="-108" charset="-128"/>
            </a:endParaRPr>
          </a:p>
        </p:txBody>
      </p:sp>
      <p:sp>
        <p:nvSpPr>
          <p:cNvPr id="8" name="TextBox 7"/>
          <p:cNvSpPr txBox="1"/>
          <p:nvPr/>
        </p:nvSpPr>
        <p:spPr>
          <a:xfrm>
            <a:off x="3904500" y="3380400"/>
            <a:ext cx="1461000" cy="276999"/>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Adaptive sampling</a:t>
            </a:r>
            <a:endParaRPr lang="zh-CN" altLang="en-US" sz="1200" dirty="0">
              <a:latin typeface="+mn-lt"/>
              <a:ea typeface="ＭＳ Ｐゴシック" pitchFamily="-112" charset="-128"/>
              <a:cs typeface="ＭＳ Ｐゴシック" pitchFamily="-108" charset="-128"/>
            </a:endParaRPr>
          </a:p>
        </p:txBody>
      </p:sp>
    </p:spTree>
    <p:extLst>
      <p:ext uri="{BB962C8B-B14F-4D97-AF65-F5344CB8AC3E}">
        <p14:creationId xmlns:p14="http://schemas.microsoft.com/office/powerpoint/2010/main" val="27604763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prstGeom prst="rect">
            <a:avLst/>
          </a:prstGeom>
        </p:spPr>
        <p:txBody>
          <a:bodyPr/>
          <a:lstStyle/>
          <a:p>
            <a:pPr eaLnBrk="1" hangingPunct="1">
              <a:spcBef>
                <a:spcPts val="200"/>
              </a:spcBef>
              <a:spcAft>
                <a:spcPts val="200"/>
              </a:spcAft>
              <a:buFont typeface="Wingdings" pitchFamily="-112" charset="2"/>
              <a:buChar char="§"/>
              <a:defRPr/>
            </a:pPr>
            <a:r>
              <a:rPr lang="en-US" altLang="zh-CN" sz="1600" dirty="0"/>
              <a:t>Culling of Control </a:t>
            </a:r>
            <a:r>
              <a:rPr lang="en-US" altLang="zh-CN" sz="1600" dirty="0" smtClean="0"/>
              <a:t>Curves</a:t>
            </a:r>
            <a:endParaRPr lang="en-US" altLang="zh-CN" sz="1600" dirty="0"/>
          </a:p>
        </p:txBody>
      </p:sp>
      <p:sp>
        <p:nvSpPr>
          <p:cNvPr id="4"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Texture Mapping Acceleration</a:t>
            </a: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800" y="1222500"/>
            <a:ext cx="2160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800" y="1222500"/>
            <a:ext cx="2160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800" y="1222500"/>
            <a:ext cx="2160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800" y="1222500"/>
            <a:ext cx="2160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Connector 12"/>
          <p:cNvCxnSpPr/>
          <p:nvPr/>
        </p:nvCxnSpPr>
        <p:spPr>
          <a:xfrm flipV="1">
            <a:off x="2144940" y="1982100"/>
            <a:ext cx="210535" cy="204742"/>
          </a:xfrm>
          <a:prstGeom prst="lin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178485" y="1982100"/>
            <a:ext cx="176990" cy="204742"/>
          </a:xfrm>
          <a:prstGeom prst="lin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4233655" y="2363100"/>
            <a:ext cx="210535" cy="204742"/>
          </a:xfrm>
          <a:prstGeom prst="lin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67200" y="2363100"/>
            <a:ext cx="176990" cy="204742"/>
          </a:xfrm>
          <a:prstGeom prst="lin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cxnSp>
      <p:sp>
        <p:nvSpPr>
          <p:cNvPr id="17" name="矩形 13"/>
          <p:cNvSpPr/>
          <p:nvPr/>
        </p:nvSpPr>
        <p:spPr>
          <a:xfrm>
            <a:off x="2133600" y="1677300"/>
            <a:ext cx="57600" cy="57600"/>
          </a:xfrm>
          <a:prstGeom prst="rect">
            <a:avLst/>
          </a:prstGeom>
          <a:noFill/>
          <a:ln w="19050">
            <a:solidFill>
              <a:srgbClr val="FF0000"/>
            </a:solidFill>
          </a:ln>
          <a:effectLst>
            <a:outerShdw blurRad="1270000" sx="78000" sy="78000" algn="tl"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3"/>
          <p:cNvSpPr/>
          <p:nvPr/>
        </p:nvSpPr>
        <p:spPr>
          <a:xfrm>
            <a:off x="3939562" y="2145900"/>
            <a:ext cx="57600" cy="57600"/>
          </a:xfrm>
          <a:prstGeom prst="rect">
            <a:avLst/>
          </a:prstGeom>
          <a:noFill/>
          <a:ln w="19050">
            <a:solidFill>
              <a:srgbClr val="FF0000"/>
            </a:solidFill>
          </a:ln>
          <a:effectLst>
            <a:outerShdw blurRad="1270000" sx="78000" sy="78000" algn="tl"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1600200" y="3380601"/>
            <a:ext cx="1524000" cy="276999"/>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Culling inner curves</a:t>
            </a:r>
            <a:endParaRPr lang="zh-CN" altLang="en-US" sz="1200" dirty="0">
              <a:latin typeface="+mn-lt"/>
              <a:ea typeface="ＭＳ Ｐゴシック" pitchFamily="-112" charset="-128"/>
              <a:cs typeface="ＭＳ Ｐゴシック" pitchFamily="-108" charset="-128"/>
            </a:endParaRPr>
          </a:p>
        </p:txBody>
      </p:sp>
      <p:sp>
        <p:nvSpPr>
          <p:cNvPr id="20" name="TextBox 19"/>
          <p:cNvSpPr txBox="1"/>
          <p:nvPr/>
        </p:nvSpPr>
        <p:spPr>
          <a:xfrm>
            <a:off x="3874800" y="3380600"/>
            <a:ext cx="1535400" cy="276999"/>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Culling outer curves</a:t>
            </a:r>
            <a:endParaRPr lang="zh-CN" altLang="en-US" sz="1200" dirty="0">
              <a:latin typeface="+mn-lt"/>
              <a:ea typeface="ＭＳ Ｐゴシック" pitchFamily="-112" charset="-128"/>
              <a:cs typeface="ＭＳ Ｐゴシック" pitchFamily="-108" charset="-128"/>
            </a:endParaRPr>
          </a:p>
        </p:txBody>
      </p:sp>
    </p:spTree>
    <p:extLst>
      <p:ext uri="{BB962C8B-B14F-4D97-AF65-F5344CB8AC3E}">
        <p14:creationId xmlns:p14="http://schemas.microsoft.com/office/powerpoint/2010/main" val="128567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Performance for Acceleration Schemes</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609600"/>
            <a:ext cx="1800000" cy="27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608400"/>
            <a:ext cx="1800000" cy="27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608400"/>
            <a:ext cx="1800000" cy="27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900000" y="3308400"/>
            <a:ext cx="1524000" cy="461665"/>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Uniform sampling</a:t>
            </a:r>
          </a:p>
          <a:p>
            <a:pPr algn="ctr"/>
            <a:r>
              <a:rPr lang="en-US" altLang="zh-CN" sz="1200" dirty="0" smtClean="0">
                <a:latin typeface="+mn-lt"/>
                <a:ea typeface="ＭＳ Ｐゴシック" pitchFamily="-112" charset="-128"/>
                <a:cs typeface="ＭＳ Ｐゴシック" pitchFamily="-108" charset="-128"/>
              </a:rPr>
              <a:t>444.5s</a:t>
            </a:r>
            <a:endParaRPr lang="zh-CN" altLang="en-US" sz="1200" dirty="0">
              <a:latin typeface="+mn-lt"/>
              <a:ea typeface="ＭＳ Ｐゴシック" pitchFamily="-112" charset="-128"/>
              <a:cs typeface="ＭＳ Ｐゴシック" pitchFamily="-108" charset="-128"/>
            </a:endParaRPr>
          </a:p>
        </p:txBody>
      </p:sp>
      <p:sp>
        <p:nvSpPr>
          <p:cNvPr id="11" name="TextBox 10"/>
          <p:cNvSpPr txBox="1"/>
          <p:nvPr/>
        </p:nvSpPr>
        <p:spPr>
          <a:xfrm>
            <a:off x="2976450" y="3309600"/>
            <a:ext cx="1524000" cy="461665"/>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Adaptive sampling</a:t>
            </a:r>
          </a:p>
          <a:p>
            <a:pPr algn="ctr"/>
            <a:r>
              <a:rPr lang="en-US" altLang="zh-CN" sz="1200" dirty="0" smtClean="0">
                <a:latin typeface="+mn-lt"/>
                <a:ea typeface="ＭＳ Ｐゴシック" pitchFamily="-112" charset="-128"/>
                <a:cs typeface="ＭＳ Ｐゴシック" pitchFamily="-108" charset="-128"/>
              </a:rPr>
              <a:t>7.938s </a:t>
            </a:r>
            <a:r>
              <a:rPr lang="en-US" altLang="zh-CN" sz="1200" dirty="0">
                <a:solidFill>
                  <a:srgbClr val="0000FF"/>
                </a:solidFill>
                <a:latin typeface="+mn-lt"/>
                <a:ea typeface="ＭＳ Ｐゴシック" pitchFamily="-112" charset="-128"/>
                <a:cs typeface="ＭＳ Ｐゴシック" pitchFamily="-108" charset="-128"/>
              </a:rPr>
              <a:t>5</a:t>
            </a:r>
            <a:r>
              <a:rPr lang="en-US" altLang="zh-CN" sz="1200" dirty="0" smtClean="0">
                <a:solidFill>
                  <a:srgbClr val="0000FF"/>
                </a:solidFill>
                <a:latin typeface="+mn-lt"/>
                <a:ea typeface="ＭＳ Ｐゴシック" pitchFamily="-112" charset="-128"/>
                <a:cs typeface="ＭＳ Ｐゴシック" pitchFamily="-108" charset="-128"/>
              </a:rPr>
              <a:t>0x</a:t>
            </a:r>
            <a:endParaRPr lang="zh-CN" altLang="en-US" sz="1200" dirty="0">
              <a:solidFill>
                <a:srgbClr val="0000FF"/>
              </a:solidFill>
              <a:latin typeface="+mn-lt"/>
              <a:ea typeface="ＭＳ Ｐゴシック" pitchFamily="-112" charset="-128"/>
              <a:cs typeface="ＭＳ Ｐゴシック" pitchFamily="-108" charset="-128"/>
            </a:endParaRPr>
          </a:p>
        </p:txBody>
      </p:sp>
      <p:sp>
        <p:nvSpPr>
          <p:cNvPr id="12" name="TextBox 11"/>
          <p:cNvSpPr txBox="1"/>
          <p:nvPr/>
        </p:nvSpPr>
        <p:spPr>
          <a:xfrm>
            <a:off x="4779600" y="3308400"/>
            <a:ext cx="2057400" cy="461665"/>
          </a:xfrm>
          <a:prstGeom prst="rect">
            <a:avLst/>
          </a:prstGeom>
          <a:noFill/>
        </p:spPr>
        <p:txBody>
          <a:bodyPr wrap="square" rtlCol="0">
            <a:spAutoFit/>
          </a:bodyPr>
          <a:lstStyle/>
          <a:p>
            <a:r>
              <a:rPr lang="en-US" altLang="zh-CN" sz="1200" dirty="0" smtClean="0">
                <a:latin typeface="+mn-lt"/>
                <a:ea typeface="ＭＳ Ｐゴシック" pitchFamily="-112" charset="-128"/>
                <a:cs typeface="ＭＳ Ｐゴシック" pitchFamily="-108" charset="-128"/>
              </a:rPr>
              <a:t>Adaptive sampling &amp; culling</a:t>
            </a:r>
          </a:p>
          <a:p>
            <a:pPr algn="ctr"/>
            <a:r>
              <a:rPr lang="en-US" altLang="zh-CN" sz="1200" dirty="0" smtClean="0">
                <a:latin typeface="+mn-lt"/>
                <a:ea typeface="ＭＳ Ｐゴシック" pitchFamily="-112" charset="-128"/>
                <a:cs typeface="ＭＳ Ｐゴシック" pitchFamily="-108" charset="-128"/>
              </a:rPr>
              <a:t>0.098s </a:t>
            </a:r>
            <a:r>
              <a:rPr lang="en-US" altLang="zh-CN" sz="1200" dirty="0">
                <a:solidFill>
                  <a:srgbClr val="0000FF"/>
                </a:solidFill>
                <a:latin typeface="+mn-lt"/>
                <a:ea typeface="ＭＳ Ｐゴシック" pitchFamily="-112" charset="-128"/>
                <a:cs typeface="ＭＳ Ｐゴシック" pitchFamily="-108" charset="-128"/>
              </a:rPr>
              <a:t>5</a:t>
            </a:r>
            <a:r>
              <a:rPr lang="en-US" altLang="zh-CN" sz="1200" dirty="0" smtClean="0">
                <a:solidFill>
                  <a:srgbClr val="0000FF"/>
                </a:solidFill>
                <a:latin typeface="+mn-lt"/>
                <a:ea typeface="ＭＳ Ｐゴシック" pitchFamily="-112" charset="-128"/>
                <a:cs typeface="ＭＳ Ｐゴシック" pitchFamily="-108" charset="-128"/>
              </a:rPr>
              <a:t>000x</a:t>
            </a:r>
            <a:endParaRPr lang="zh-CN" altLang="en-US" sz="1200" dirty="0">
              <a:solidFill>
                <a:srgbClr val="0000FF"/>
              </a:solidFill>
              <a:latin typeface="+mn-lt"/>
              <a:ea typeface="ＭＳ Ｐゴシック" pitchFamily="-112" charset="-128"/>
              <a:cs typeface="ＭＳ Ｐゴシック" pitchFamily="-108" charset="-128"/>
            </a:endParaRPr>
          </a:p>
        </p:txBody>
      </p:sp>
    </p:spTree>
    <p:extLst>
      <p:ext uri="{BB962C8B-B14F-4D97-AF65-F5344CB8AC3E}">
        <p14:creationId xmlns:p14="http://schemas.microsoft.com/office/powerpoint/2010/main" val="4249386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prstGeom prst="rect">
            <a:avLst/>
          </a:prstGeom>
        </p:spPr>
        <p:txBody>
          <a:bodyPr/>
          <a:lstStyle/>
          <a:p>
            <a:pPr eaLnBrk="1" hangingPunct="1">
              <a:spcBef>
                <a:spcPts val="200"/>
              </a:spcBef>
              <a:spcAft>
                <a:spcPts val="200"/>
              </a:spcAft>
              <a:buFont typeface="Wingdings" pitchFamily="-112" charset="2"/>
              <a:buChar char="§"/>
              <a:defRPr/>
            </a:pPr>
            <a:r>
              <a:rPr lang="en-US" altLang="zh-CN" sz="1800" dirty="0">
                <a:ea typeface="ＭＳ Ｐゴシック" pitchFamily="-112" charset="-128"/>
              </a:rPr>
              <a:t>Two Intel Xeon E5620 2.44GHz CPUs and an NVIDIA GeForce GTX 480 </a:t>
            </a:r>
            <a:endParaRPr lang="en-US" altLang="zh-CN" sz="1800" dirty="0" smtClean="0">
              <a:ea typeface="ＭＳ Ｐゴシック" pitchFamily="-112" charset="-128"/>
            </a:endParaRPr>
          </a:p>
          <a:p>
            <a:pPr eaLnBrk="1" hangingPunct="1">
              <a:spcBef>
                <a:spcPts val="200"/>
              </a:spcBef>
              <a:spcAft>
                <a:spcPts val="200"/>
              </a:spcAft>
              <a:buFont typeface="Wingdings" pitchFamily="-112" charset="2"/>
              <a:buChar char="§"/>
              <a:defRPr/>
            </a:pPr>
            <a:r>
              <a:rPr lang="en-US" altLang="zh-CN" sz="1800" dirty="0" smtClean="0">
                <a:ea typeface="ＭＳ Ｐゴシック" pitchFamily="-112" charset="-128"/>
              </a:rPr>
              <a:t>Number of curves: 160 ~ 37K</a:t>
            </a:r>
          </a:p>
          <a:p>
            <a:pPr eaLnBrk="1" hangingPunct="1">
              <a:spcBef>
                <a:spcPts val="200"/>
              </a:spcBef>
              <a:spcAft>
                <a:spcPts val="200"/>
              </a:spcAft>
              <a:buFont typeface="Wingdings" pitchFamily="-112" charset="2"/>
              <a:buChar char="§"/>
              <a:defRPr/>
            </a:pPr>
            <a:r>
              <a:rPr lang="en-US" altLang="zh-CN" sz="1800" dirty="0" smtClean="0">
                <a:ea typeface="ＭＳ Ｐゴシック" pitchFamily="-112" charset="-128"/>
              </a:rPr>
              <a:t>Storage: 13KBytes ~ 3MBytes</a:t>
            </a:r>
          </a:p>
          <a:p>
            <a:pPr eaLnBrk="1" hangingPunct="1">
              <a:spcBef>
                <a:spcPts val="200"/>
              </a:spcBef>
              <a:spcAft>
                <a:spcPts val="200"/>
              </a:spcAft>
              <a:buFont typeface="Wingdings" pitchFamily="-112" charset="2"/>
              <a:buChar char="§"/>
              <a:defRPr/>
            </a:pPr>
            <a:r>
              <a:rPr lang="en-US" altLang="zh-CN" sz="1800" dirty="0" smtClean="0">
                <a:ea typeface="ＭＳ Ｐゴシック" pitchFamily="-112" charset="-128"/>
              </a:rPr>
              <a:t>Performance: 10 ~ 30 fps</a:t>
            </a:r>
          </a:p>
          <a:p>
            <a:pPr lvl="1" eaLnBrk="1" hangingPunct="1">
              <a:spcBef>
                <a:spcPts val="200"/>
              </a:spcBef>
              <a:spcAft>
                <a:spcPts val="200"/>
              </a:spcAft>
              <a:buFont typeface="Wingdings" pitchFamily="-112" charset="2"/>
              <a:buChar char="§"/>
              <a:defRPr/>
            </a:pPr>
            <a:r>
              <a:rPr lang="en-US" altLang="zh-CN" sz="1400" dirty="0" smtClean="0">
                <a:ea typeface="ＭＳ Ｐゴシック" pitchFamily="-112" charset="-128"/>
              </a:rPr>
              <a:t>Resolution: 800*600</a:t>
            </a:r>
            <a:endParaRPr lang="en-US" altLang="zh-CN" sz="1400" dirty="0">
              <a:ea typeface="ＭＳ Ｐゴシック" pitchFamily="-112" charset="-128"/>
            </a:endParaRPr>
          </a:p>
          <a:p>
            <a:pPr eaLnBrk="1" hangingPunct="1">
              <a:spcBef>
                <a:spcPts val="200"/>
              </a:spcBef>
              <a:spcAft>
                <a:spcPts val="200"/>
              </a:spcAft>
              <a:buFont typeface="Wingdings" pitchFamily="-112" charset="2"/>
              <a:buChar char="§"/>
              <a:defRPr/>
            </a:pPr>
            <a:endParaRPr lang="en-US" altLang="zh-CN" sz="1600" dirty="0" smtClean="0"/>
          </a:p>
          <a:p>
            <a:pPr eaLnBrk="1" hangingPunct="1">
              <a:spcBef>
                <a:spcPts val="200"/>
              </a:spcBef>
              <a:spcAft>
                <a:spcPts val="200"/>
              </a:spcAft>
              <a:buFont typeface="Wingdings" pitchFamily="-112" charset="2"/>
              <a:buChar char="§"/>
              <a:defRPr/>
            </a:pPr>
            <a:endParaRPr lang="en-US" altLang="zh-CN" sz="1200" dirty="0" smtClean="0"/>
          </a:p>
        </p:txBody>
      </p:sp>
      <p:sp>
        <p:nvSpPr>
          <p:cNvPr id="4"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Implementation Details</a:t>
            </a:r>
            <a:endParaRPr lang="en-US" altLang="zh-CN" sz="2000" b="1" dirty="0">
              <a:solidFill>
                <a:schemeClr val="bg2"/>
              </a:solidFill>
              <a:effectLst>
                <a:outerShdw blurRad="50800" dist="38100" dir="2700000" algn="tl" rotWithShape="0">
                  <a:schemeClr val="accent4">
                    <a:alpha val="43000"/>
                  </a:schemeClr>
                </a:outerShdw>
              </a:effectLst>
              <a:latin typeface="Arial Bold" charset="0"/>
            </a:endParaRPr>
          </a:p>
        </p:txBody>
      </p:sp>
    </p:spTree>
    <p:extLst>
      <p:ext uri="{BB962C8B-B14F-4D97-AF65-F5344CB8AC3E}">
        <p14:creationId xmlns:p14="http://schemas.microsoft.com/office/powerpoint/2010/main" val="32039415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Sharp Boundaries in Close-up </a:t>
            </a:r>
            <a:r>
              <a:rPr lang="en-US" altLang="zh-CN" sz="2000" b="1" dirty="0">
                <a:solidFill>
                  <a:schemeClr val="bg2"/>
                </a:solidFill>
                <a:effectLst>
                  <a:outerShdw blurRad="50800" dist="38100" dir="2700000" algn="tl" rotWithShape="0">
                    <a:schemeClr val="accent4">
                      <a:alpha val="43000"/>
                    </a:schemeClr>
                  </a:outerShdw>
                </a:effectLst>
                <a:latin typeface="Arial Bold" charset="0"/>
              </a:rPr>
              <a:t>Views</a:t>
            </a:r>
          </a:p>
        </p:txBody>
      </p:sp>
      <p:sp>
        <p:nvSpPr>
          <p:cNvPr id="11" name="TextBox 10"/>
          <p:cNvSpPr txBox="1"/>
          <p:nvPr/>
        </p:nvSpPr>
        <p:spPr>
          <a:xfrm>
            <a:off x="1539240" y="3609201"/>
            <a:ext cx="1371600" cy="307777"/>
          </a:xfrm>
          <a:prstGeom prst="rect">
            <a:avLst/>
          </a:prstGeom>
          <a:noFill/>
        </p:spPr>
        <p:txBody>
          <a:bodyPr wrap="square" rtlCol="0">
            <a:spAutoFit/>
          </a:bodyPr>
          <a:lstStyle/>
          <a:p>
            <a:pPr algn="ctr"/>
            <a:r>
              <a:rPr lang="en-US" altLang="zh-CN" sz="1400" dirty="0">
                <a:ea typeface="ＭＳ Ｐゴシック" pitchFamily="-112" charset="-128"/>
                <a:cs typeface="ＭＳ Ｐゴシック" pitchFamily="-108" charset="-128"/>
              </a:rPr>
              <a:t>8192</a:t>
            </a:r>
            <a:r>
              <a:rPr lang="en-US" altLang="zh-CN" sz="1400" baseline="30000" dirty="0">
                <a:ea typeface="ＭＳ Ｐゴシック" pitchFamily="-112" charset="-128"/>
                <a:cs typeface="ＭＳ Ｐゴシック" pitchFamily="-108" charset="-128"/>
              </a:rPr>
              <a:t>2</a:t>
            </a:r>
            <a:r>
              <a:rPr lang="en-US" altLang="zh-CN" sz="1400" dirty="0">
                <a:ea typeface="ＭＳ Ｐゴシック" pitchFamily="-112" charset="-128"/>
                <a:cs typeface="ＭＳ Ｐゴシック" pitchFamily="-108" charset="-128"/>
              </a:rPr>
              <a:t> </a:t>
            </a:r>
            <a:r>
              <a:rPr lang="en-US" altLang="zh-CN" sz="1400" dirty="0" smtClean="0">
                <a:ea typeface="ＭＳ Ｐゴシック" pitchFamily="-112" charset="-128"/>
                <a:cs typeface="ＭＳ Ｐゴシック" pitchFamily="-108" charset="-128"/>
              </a:rPr>
              <a:t>texture</a:t>
            </a:r>
            <a:endParaRPr lang="zh-CN" altLang="en-US" sz="1400" dirty="0">
              <a:ea typeface="ＭＳ Ｐゴシック" pitchFamily="-112" charset="-128"/>
              <a:cs typeface="ＭＳ Ｐゴシック" pitchFamily="-108" charset="-128"/>
            </a:endParaRPr>
          </a:p>
        </p:txBody>
      </p:sp>
      <p:sp>
        <p:nvSpPr>
          <p:cNvPr id="12" name="TextBox 11"/>
          <p:cNvSpPr txBox="1"/>
          <p:nvPr/>
        </p:nvSpPr>
        <p:spPr>
          <a:xfrm>
            <a:off x="4922520" y="3610800"/>
            <a:ext cx="716280" cy="307777"/>
          </a:xfrm>
          <a:prstGeom prst="rect">
            <a:avLst/>
          </a:prstGeom>
          <a:noFill/>
        </p:spPr>
        <p:txBody>
          <a:bodyPr wrap="square" rtlCol="0">
            <a:spAutoFit/>
          </a:bodyPr>
          <a:lstStyle/>
          <a:p>
            <a:pPr algn="ctr"/>
            <a:r>
              <a:rPr lang="en-US" altLang="zh-CN" sz="1400" dirty="0" smtClean="0">
                <a:latin typeface="+mn-lt"/>
                <a:ea typeface="ＭＳ Ｐゴシック" pitchFamily="-112" charset="-128"/>
                <a:cs typeface="ＭＳ Ｐゴシック" pitchFamily="-108" charset="-128"/>
              </a:rPr>
              <a:t>Ours</a:t>
            </a:r>
            <a:endParaRPr lang="zh-CN" altLang="en-US" sz="1400" dirty="0">
              <a:latin typeface="+mn-lt"/>
              <a:ea typeface="ＭＳ Ｐゴシック" pitchFamily="-112" charset="-128"/>
              <a:cs typeface="ＭＳ Ｐゴシック" pitchFamily="-108" charset="-128"/>
            </a:endParaRPr>
          </a:p>
        </p:txBody>
      </p:sp>
      <p:pic>
        <p:nvPicPr>
          <p:cNvPr id="3" name="Zoom_i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3200" y="640800"/>
            <a:ext cx="5760000" cy="2880000"/>
          </a:xfrm>
          <a:prstGeom prst="rect">
            <a:avLst/>
          </a:prstGeom>
        </p:spPr>
      </p:pic>
    </p:spTree>
    <p:extLst>
      <p:ext uri="{BB962C8B-B14F-4D97-AF65-F5344CB8AC3E}">
        <p14:creationId xmlns:p14="http://schemas.microsoft.com/office/powerpoint/2010/main" val="238056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Anti-aliasing </a:t>
            </a:r>
            <a:r>
              <a:rPr lang="en-US" altLang="zh-CN" sz="2000" b="1" dirty="0" smtClean="0">
                <a:solidFill>
                  <a:schemeClr val="bg2"/>
                </a:solidFill>
                <a:effectLst>
                  <a:outerShdw blurRad="50800" dist="38100" dir="2700000" algn="tl" rotWithShape="0">
                    <a:schemeClr val="accent4">
                      <a:alpha val="43000"/>
                    </a:schemeClr>
                  </a:outerShdw>
                </a:effectLst>
                <a:latin typeface="Arial Bold" charset="0"/>
              </a:rPr>
              <a:t>in Zoomed-out </a:t>
            </a:r>
            <a:r>
              <a:rPr lang="en-US" altLang="zh-CN" sz="2000" b="1" dirty="0">
                <a:solidFill>
                  <a:schemeClr val="bg2"/>
                </a:solidFill>
                <a:effectLst>
                  <a:outerShdw blurRad="50800" dist="38100" dir="2700000" algn="tl" rotWithShape="0">
                    <a:schemeClr val="accent4">
                      <a:alpha val="43000"/>
                    </a:schemeClr>
                  </a:outerShdw>
                </a:effectLst>
                <a:latin typeface="Arial Bold" charset="0"/>
              </a:rPr>
              <a:t>Views</a:t>
            </a:r>
          </a:p>
        </p:txBody>
      </p:sp>
      <p:sp>
        <p:nvSpPr>
          <p:cNvPr id="6" name="TextBox 5"/>
          <p:cNvSpPr txBox="1"/>
          <p:nvPr/>
        </p:nvSpPr>
        <p:spPr>
          <a:xfrm>
            <a:off x="1539240" y="3609201"/>
            <a:ext cx="1371600" cy="307777"/>
          </a:xfrm>
          <a:prstGeom prst="rect">
            <a:avLst/>
          </a:prstGeom>
          <a:noFill/>
        </p:spPr>
        <p:txBody>
          <a:bodyPr wrap="square" rtlCol="0">
            <a:spAutoFit/>
          </a:bodyPr>
          <a:lstStyle/>
          <a:p>
            <a:pPr algn="ctr"/>
            <a:r>
              <a:rPr lang="en-US" altLang="zh-CN" sz="1400" dirty="0">
                <a:ea typeface="ＭＳ Ｐゴシック" pitchFamily="-112" charset="-128"/>
                <a:cs typeface="ＭＳ Ｐゴシック" pitchFamily="-108" charset="-128"/>
              </a:rPr>
              <a:t>8192</a:t>
            </a:r>
            <a:r>
              <a:rPr lang="en-US" altLang="zh-CN" sz="1400" baseline="30000" dirty="0">
                <a:ea typeface="ＭＳ Ｐゴシック" pitchFamily="-112" charset="-128"/>
                <a:cs typeface="ＭＳ Ｐゴシック" pitchFamily="-108" charset="-128"/>
              </a:rPr>
              <a:t>2</a:t>
            </a:r>
            <a:r>
              <a:rPr lang="en-US" altLang="zh-CN" sz="1400" dirty="0">
                <a:ea typeface="ＭＳ Ｐゴシック" pitchFamily="-112" charset="-128"/>
                <a:cs typeface="ＭＳ Ｐゴシック" pitchFamily="-108" charset="-128"/>
              </a:rPr>
              <a:t> </a:t>
            </a:r>
            <a:r>
              <a:rPr lang="en-US" altLang="zh-CN" sz="1400" dirty="0" smtClean="0">
                <a:ea typeface="ＭＳ Ｐゴシック" pitchFamily="-112" charset="-128"/>
                <a:cs typeface="ＭＳ Ｐゴシック" pitchFamily="-108" charset="-128"/>
              </a:rPr>
              <a:t>texture</a:t>
            </a:r>
            <a:endParaRPr lang="zh-CN" altLang="en-US" sz="1400" dirty="0">
              <a:ea typeface="ＭＳ Ｐゴシック" pitchFamily="-112" charset="-128"/>
              <a:cs typeface="ＭＳ Ｐゴシック" pitchFamily="-108" charset="-128"/>
            </a:endParaRPr>
          </a:p>
        </p:txBody>
      </p:sp>
      <p:sp>
        <p:nvSpPr>
          <p:cNvPr id="7" name="TextBox 6"/>
          <p:cNvSpPr txBox="1"/>
          <p:nvPr/>
        </p:nvSpPr>
        <p:spPr>
          <a:xfrm>
            <a:off x="4922520" y="3610800"/>
            <a:ext cx="716280" cy="307777"/>
          </a:xfrm>
          <a:prstGeom prst="rect">
            <a:avLst/>
          </a:prstGeom>
          <a:noFill/>
        </p:spPr>
        <p:txBody>
          <a:bodyPr wrap="square" rtlCol="0">
            <a:spAutoFit/>
          </a:bodyPr>
          <a:lstStyle/>
          <a:p>
            <a:pPr algn="ctr"/>
            <a:r>
              <a:rPr lang="en-US" altLang="zh-CN" sz="1400" dirty="0" smtClean="0">
                <a:latin typeface="+mn-lt"/>
                <a:ea typeface="ＭＳ Ｐゴシック" pitchFamily="-112" charset="-128"/>
                <a:cs typeface="ＭＳ Ｐゴシック" pitchFamily="-108" charset="-128"/>
              </a:rPr>
              <a:t>Ours</a:t>
            </a:r>
            <a:endParaRPr lang="zh-CN" altLang="en-US" sz="1400" dirty="0">
              <a:latin typeface="+mn-lt"/>
              <a:ea typeface="ＭＳ Ｐゴシック" pitchFamily="-112" charset="-128"/>
              <a:cs typeface="ＭＳ Ｐゴシック" pitchFamily="-108" charset="-128"/>
            </a:endParaRPr>
          </a:p>
        </p:txBody>
      </p:sp>
      <p:pic>
        <p:nvPicPr>
          <p:cNvPr id="2" name="Zoom_ou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3200" y="640800"/>
            <a:ext cx="5760000" cy="2880000"/>
          </a:xfrm>
          <a:prstGeom prst="rect">
            <a:avLst/>
          </a:prstGeom>
        </p:spPr>
      </p:pic>
    </p:spTree>
    <p:extLst>
      <p:ext uri="{BB962C8B-B14F-4D97-AF65-F5344CB8AC3E}">
        <p14:creationId xmlns:p14="http://schemas.microsoft.com/office/powerpoint/2010/main" val="198577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Results</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4" name="demo3.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 y="608400"/>
            <a:ext cx="6120000" cy="3444743"/>
          </a:xfrm>
          <a:prstGeom prst="rect">
            <a:avLst/>
          </a:prstGeom>
        </p:spPr>
      </p:pic>
    </p:spTree>
    <p:extLst>
      <p:ext uri="{BB962C8B-B14F-4D97-AF65-F5344CB8AC3E}">
        <p14:creationId xmlns:p14="http://schemas.microsoft.com/office/powerpoint/2010/main" val="310334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Contributions</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9939" name="Rectangle 3"/>
          <p:cNvSpPr>
            <a:spLocks noGrp="1" noChangeArrowheads="1"/>
          </p:cNvSpPr>
          <p:nvPr>
            <p:ph type="body" idx="4294967295"/>
          </p:nvPr>
        </p:nvSpPr>
        <p:spPr>
          <a:xfrm>
            <a:off x="279400" y="762000"/>
            <a:ext cx="6807200" cy="3124200"/>
          </a:xfrm>
          <a:prstGeom prst="rect">
            <a:avLst/>
          </a:prstGeom>
        </p:spPr>
        <p:txBody>
          <a:bodyPr/>
          <a:lstStyle/>
          <a:p>
            <a:pPr eaLnBrk="1" hangingPunct="1">
              <a:spcBef>
                <a:spcPts val="200"/>
              </a:spcBef>
              <a:spcAft>
                <a:spcPts val="200"/>
              </a:spcAft>
              <a:buClr>
                <a:schemeClr val="accent6"/>
              </a:buClr>
              <a:buFont typeface="Wingdings" pitchFamily="-112" charset="2"/>
              <a:buChar char="§"/>
              <a:defRPr/>
            </a:pPr>
            <a:r>
              <a:rPr lang="en-US" sz="1800" dirty="0" smtClean="0">
                <a:ea typeface="ＭＳ Ｐゴシック" pitchFamily="-112" charset="-128"/>
              </a:rPr>
              <a:t>Diffusion curve textures based on Green’s functions</a:t>
            </a:r>
          </a:p>
          <a:p>
            <a:pPr eaLnBrk="1" hangingPunct="1">
              <a:spcBef>
                <a:spcPts val="200"/>
              </a:spcBef>
              <a:spcAft>
                <a:spcPts val="200"/>
              </a:spcAft>
              <a:buClr>
                <a:schemeClr val="accent6"/>
              </a:buClr>
              <a:buFont typeface="Wingdings" pitchFamily="-112" charset="2"/>
              <a:buChar char="§"/>
              <a:defRPr/>
            </a:pPr>
            <a:endParaRPr lang="en-US" sz="1800" dirty="0" smtClean="0">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r>
              <a:rPr lang="en-US" sz="1800" dirty="0" smtClean="0">
                <a:ea typeface="ＭＳ Ｐゴシック" pitchFamily="-112" charset="-128"/>
              </a:rPr>
              <a:t>Anti-aliased texture mapping of diffusion curve images</a:t>
            </a:r>
          </a:p>
          <a:p>
            <a:pPr eaLnBrk="1" hangingPunct="1">
              <a:spcBef>
                <a:spcPts val="200"/>
              </a:spcBef>
              <a:spcAft>
                <a:spcPts val="200"/>
              </a:spcAft>
              <a:buClr>
                <a:schemeClr val="accent6"/>
              </a:buClr>
              <a:buFont typeface="Wingdings" pitchFamily="-112" charset="2"/>
              <a:buChar char="§"/>
              <a:defRPr/>
            </a:pPr>
            <a:endParaRPr lang="en-US" sz="1800" dirty="0" smtClean="0">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r>
              <a:rPr lang="en-US" sz="1800" dirty="0" smtClean="0">
                <a:ea typeface="ＭＳ Ｐゴシック" pitchFamily="-112" charset="-128"/>
              </a:rPr>
              <a:t>Exact reconstruction and real-time rendering performance</a:t>
            </a:r>
          </a:p>
        </p:txBody>
      </p:sp>
    </p:spTree>
    <p:extLst>
      <p:ext uri="{BB962C8B-B14F-4D97-AF65-F5344CB8AC3E}">
        <p14:creationId xmlns:p14="http://schemas.microsoft.com/office/powerpoint/2010/main" val="4212579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b="1" dirty="0" smtClean="0">
                <a:solidFill>
                  <a:schemeClr val="bg2"/>
                </a:solidFill>
                <a:effectLst>
                  <a:outerShdw blurRad="50800" dist="38100" dir="2700000" algn="tl" rotWithShape="0">
                    <a:schemeClr val="accent4">
                      <a:alpha val="43000"/>
                    </a:schemeClr>
                  </a:outerShdw>
                </a:effectLst>
                <a:latin typeface="Arial Bold" charset="0"/>
              </a:rPr>
              <a:t>Future Work</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9939" name="Rectangle 3"/>
          <p:cNvSpPr>
            <a:spLocks noGrp="1" noChangeArrowheads="1"/>
          </p:cNvSpPr>
          <p:nvPr>
            <p:ph type="body" idx="4294967295"/>
          </p:nvPr>
        </p:nvSpPr>
        <p:spPr>
          <a:xfrm>
            <a:off x="279400" y="762000"/>
            <a:ext cx="6807200" cy="3124200"/>
          </a:xfrm>
          <a:prstGeom prst="rect">
            <a:avLst/>
          </a:prstGeom>
        </p:spPr>
        <p:txBody>
          <a:bodyPr/>
          <a:lstStyle/>
          <a:p>
            <a:pPr eaLnBrk="1" hangingPunct="1">
              <a:spcBef>
                <a:spcPts val="200"/>
              </a:spcBef>
              <a:spcAft>
                <a:spcPts val="200"/>
              </a:spcAft>
              <a:buFont typeface="Wingdings" pitchFamily="-112" charset="2"/>
              <a:buChar char="§"/>
              <a:defRPr/>
            </a:pPr>
            <a:r>
              <a:rPr lang="en-US" sz="1800" dirty="0" smtClean="0">
                <a:ea typeface="ＭＳ Ｐゴシック" pitchFamily="-112" charset="-128"/>
              </a:rPr>
              <a:t>Acceleration for computing the weights of the Green’s function based kernels</a:t>
            </a:r>
            <a:endParaRPr lang="en-US" sz="1800" dirty="0" smtClean="0">
              <a:solidFill>
                <a:schemeClr val="tx1"/>
              </a:solidFill>
              <a:ea typeface="ＭＳ Ｐゴシック" pitchFamily="-112" charset="-128"/>
            </a:endParaRPr>
          </a:p>
          <a:p>
            <a:pPr lvl="1" eaLnBrk="1" hangingPunct="1">
              <a:spcBef>
                <a:spcPts val="200"/>
              </a:spcBef>
              <a:spcAft>
                <a:spcPts val="200"/>
              </a:spcAft>
              <a:buFont typeface="Wingdings" pitchFamily="-112" charset="2"/>
              <a:buChar char="§"/>
              <a:defRPr/>
            </a:pPr>
            <a:endParaRPr lang="en-US" sz="1400" dirty="0">
              <a:ea typeface="ＭＳ Ｐゴシック" pitchFamily="-112" charset="-128"/>
            </a:endParaRPr>
          </a:p>
          <a:p>
            <a:pPr eaLnBrk="1" hangingPunct="1">
              <a:spcBef>
                <a:spcPts val="200"/>
              </a:spcBef>
              <a:spcAft>
                <a:spcPts val="200"/>
              </a:spcAft>
              <a:buFont typeface="Wingdings" pitchFamily="-112" charset="2"/>
              <a:buChar char="§"/>
              <a:defRPr/>
            </a:pPr>
            <a:r>
              <a:rPr lang="en-US" sz="1800" dirty="0" smtClean="0">
                <a:solidFill>
                  <a:schemeClr val="tx1"/>
                </a:solidFill>
                <a:ea typeface="ＭＳ Ｐゴシック" pitchFamily="-112" charset="-128"/>
              </a:rPr>
              <a:t>Further acceleration of the rendering algorithm</a:t>
            </a:r>
          </a:p>
          <a:p>
            <a:pPr lvl="1" eaLnBrk="1" hangingPunct="1">
              <a:spcBef>
                <a:spcPts val="200"/>
              </a:spcBef>
              <a:spcAft>
                <a:spcPts val="200"/>
              </a:spcAft>
              <a:buFont typeface="Wingdings" pitchFamily="-112" charset="2"/>
              <a:buChar char="§"/>
              <a:defRPr/>
            </a:pPr>
            <a:endParaRPr lang="en-US" sz="1400" dirty="0">
              <a:ea typeface="ＭＳ Ｐゴシック" pitchFamily="-112" charset="-128"/>
            </a:endParaRPr>
          </a:p>
          <a:p>
            <a:pPr eaLnBrk="1" hangingPunct="1">
              <a:spcBef>
                <a:spcPts val="200"/>
              </a:spcBef>
              <a:spcAft>
                <a:spcPts val="200"/>
              </a:spcAft>
              <a:buFont typeface="Wingdings" pitchFamily="-112" charset="2"/>
              <a:buChar char="§"/>
              <a:defRPr/>
            </a:pPr>
            <a:r>
              <a:rPr lang="en-US" altLang="zh-CN" sz="1800" kern="1200" dirty="0" smtClean="0">
                <a:latin typeface="Arial" pitchFamily="-108" charset="0"/>
                <a:cs typeface="ＭＳ Ｐゴシック" charset="0"/>
              </a:rPr>
              <a:t>Extend </a:t>
            </a:r>
            <a:r>
              <a:rPr lang="en-US" altLang="zh-CN" sz="1800" kern="1200" dirty="0">
                <a:latin typeface="Arial" pitchFamily="-108" charset="0"/>
                <a:cs typeface="ＭＳ Ｐゴシック" charset="0"/>
              </a:rPr>
              <a:t>our framework </a:t>
            </a:r>
            <a:r>
              <a:rPr lang="en-US" altLang="zh-CN" sz="1800" kern="1200" dirty="0" smtClean="0">
                <a:latin typeface="Arial" pitchFamily="-108" charset="0"/>
                <a:cs typeface="ＭＳ Ｐゴシック" charset="0"/>
              </a:rPr>
              <a:t>to o</a:t>
            </a:r>
            <a:r>
              <a:rPr lang="en-US" sz="1800" dirty="0" smtClean="0">
                <a:solidFill>
                  <a:schemeClr val="tx1"/>
                </a:solidFill>
                <a:ea typeface="ＭＳ Ｐゴシック" pitchFamily="-112" charset="-128"/>
              </a:rPr>
              <a:t>ther differential operators</a:t>
            </a:r>
          </a:p>
          <a:p>
            <a:pPr lvl="1" eaLnBrk="1" hangingPunct="1">
              <a:spcBef>
                <a:spcPts val="200"/>
              </a:spcBef>
              <a:spcAft>
                <a:spcPts val="200"/>
              </a:spcAft>
              <a:buFont typeface="Wingdings" pitchFamily="-112" charset="2"/>
              <a:buChar char="§"/>
              <a:defRPr/>
            </a:pPr>
            <a:endParaRPr lang="en-US" sz="1400" dirty="0">
              <a:ea typeface="ＭＳ Ｐゴシック" pitchFamily="-112" charset="-128"/>
            </a:endParaRPr>
          </a:p>
          <a:p>
            <a:pPr eaLnBrk="1" hangingPunct="1">
              <a:spcBef>
                <a:spcPts val="200"/>
              </a:spcBef>
              <a:spcAft>
                <a:spcPts val="200"/>
              </a:spcAft>
              <a:buFont typeface="Wingdings" pitchFamily="-112" charset="2"/>
              <a:buChar char="§"/>
              <a:defRPr/>
            </a:pPr>
            <a:r>
              <a:rPr lang="en-US" sz="1800" dirty="0" smtClean="0">
                <a:solidFill>
                  <a:schemeClr val="tx1"/>
                </a:solidFill>
                <a:ea typeface="ＭＳ Ｐゴシック" pitchFamily="-112" charset="-128"/>
              </a:rPr>
              <a:t>Diffusion surfaces in vector volume graphics</a:t>
            </a:r>
          </a:p>
        </p:txBody>
      </p:sp>
    </p:spTree>
    <p:extLst>
      <p:ext uri="{BB962C8B-B14F-4D97-AF65-F5344CB8AC3E}">
        <p14:creationId xmlns:p14="http://schemas.microsoft.com/office/powerpoint/2010/main" val="3444934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0"/>
          <p:cNvSpPr txBox="1">
            <a:spLocks noChangeArrowheads="1"/>
          </p:cNvSpPr>
          <p:nvPr/>
        </p:nvSpPr>
        <p:spPr bwMode="auto">
          <a:xfrm>
            <a:off x="295275" y="227957"/>
            <a:ext cx="6345238"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ltLang="zh-CN" sz="2000" b="1" dirty="0">
                <a:solidFill>
                  <a:schemeClr val="bg2"/>
                </a:solidFill>
                <a:effectLst>
                  <a:outerShdw blurRad="50800" dist="38100" dir="2700000" algn="tl" rotWithShape="0">
                    <a:schemeClr val="accent4">
                      <a:alpha val="43000"/>
                    </a:schemeClr>
                  </a:outerShdw>
                </a:effectLst>
                <a:latin typeface="Arial Bold" charset="0"/>
              </a:rPr>
              <a:t>Acknowledgements</a:t>
            </a:r>
            <a:endParaRPr lang="en-US" sz="2000"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9939" name="Rectangle 3"/>
          <p:cNvSpPr>
            <a:spLocks noGrp="1" noChangeArrowheads="1"/>
          </p:cNvSpPr>
          <p:nvPr>
            <p:ph type="body" idx="4294967295"/>
          </p:nvPr>
        </p:nvSpPr>
        <p:spPr>
          <a:xfrm>
            <a:off x="279400" y="762000"/>
            <a:ext cx="6807200" cy="3124200"/>
          </a:xfrm>
          <a:prstGeom prst="rect">
            <a:avLst/>
          </a:prstGeom>
        </p:spPr>
        <p:txBody>
          <a:bodyPr/>
          <a:lstStyle/>
          <a:p>
            <a:pPr eaLnBrk="1" hangingPunct="1">
              <a:spcBef>
                <a:spcPts val="200"/>
              </a:spcBef>
              <a:spcAft>
                <a:spcPts val="200"/>
              </a:spcAft>
              <a:buFont typeface="Wingdings" pitchFamily="-112" charset="2"/>
              <a:buChar char="§"/>
              <a:defRPr/>
            </a:pPr>
            <a:r>
              <a:rPr lang="en-US" altLang="zh-CN" sz="1800" dirty="0">
                <a:ea typeface="ＭＳ Ｐゴシック" pitchFamily="-112" charset="-128"/>
              </a:rPr>
              <a:t>Anonymous reviewers</a:t>
            </a:r>
          </a:p>
          <a:p>
            <a:pPr lvl="1" eaLnBrk="1" hangingPunct="1">
              <a:spcBef>
                <a:spcPts val="200"/>
              </a:spcBef>
              <a:spcAft>
                <a:spcPts val="200"/>
              </a:spcAft>
              <a:buFont typeface="Wingdings" pitchFamily="-112" charset="2"/>
              <a:buChar char="§"/>
              <a:defRPr/>
            </a:pPr>
            <a:r>
              <a:rPr lang="en-US" altLang="zh-CN" sz="1400" kern="1200" dirty="0">
                <a:latin typeface="Arial" pitchFamily="-108" charset="0"/>
                <a:cs typeface="ＭＳ Ｐゴシック" pitchFamily="-108" charset="-128"/>
              </a:rPr>
              <a:t>Valuable s</a:t>
            </a:r>
            <a:r>
              <a:rPr lang="en-US" altLang="zh-CN" sz="1400" dirty="0">
                <a:ea typeface="宋体" charset="-122"/>
              </a:rPr>
              <a:t>uggestions and comments</a:t>
            </a:r>
            <a:endParaRPr lang="zh-CN" altLang="en-US" sz="1400" dirty="0">
              <a:ea typeface="宋体" charset="-122"/>
            </a:endParaRPr>
          </a:p>
          <a:p>
            <a:pPr eaLnBrk="1" hangingPunct="1">
              <a:spcBef>
                <a:spcPts val="200"/>
              </a:spcBef>
              <a:spcAft>
                <a:spcPts val="200"/>
              </a:spcAft>
              <a:buFont typeface="Wingdings" pitchFamily="-112" charset="2"/>
              <a:buChar char="§"/>
              <a:defRPr/>
            </a:pPr>
            <a:endParaRPr lang="en-US" altLang="zh-CN" sz="1800" dirty="0">
              <a:ea typeface="ＭＳ Ｐゴシック" pitchFamily="-112" charset="-128"/>
            </a:endParaRPr>
          </a:p>
          <a:p>
            <a:pPr eaLnBrk="1" hangingPunct="1">
              <a:spcBef>
                <a:spcPts val="200"/>
              </a:spcBef>
              <a:spcAft>
                <a:spcPts val="200"/>
              </a:spcAft>
              <a:buFont typeface="Wingdings" pitchFamily="-112" charset="2"/>
              <a:buChar char="§"/>
              <a:defRPr/>
            </a:pPr>
            <a:r>
              <a:rPr lang="en-US" altLang="zh-CN" sz="1800" dirty="0">
                <a:ea typeface="ＭＳ Ｐゴシック" pitchFamily="-112" charset="-128"/>
              </a:rPr>
              <a:t>Yuan Tian and Shuitian Yan</a:t>
            </a:r>
          </a:p>
          <a:p>
            <a:pPr lvl="1" eaLnBrk="1" hangingPunct="1">
              <a:spcBef>
                <a:spcPts val="200"/>
              </a:spcBef>
              <a:spcAft>
                <a:spcPts val="200"/>
              </a:spcAft>
              <a:buFont typeface="Wingdings" pitchFamily="-112" charset="2"/>
              <a:buChar char="§"/>
              <a:defRPr/>
            </a:pPr>
            <a:r>
              <a:rPr lang="en-US" altLang="zh-CN" sz="1400" kern="1200" dirty="0">
                <a:latin typeface="Arial" pitchFamily="-108" charset="0"/>
                <a:cs typeface="ＭＳ Ｐゴシック" pitchFamily="-108" charset="-128"/>
              </a:rPr>
              <a:t>3D modeling and texture design</a:t>
            </a:r>
          </a:p>
          <a:p>
            <a:pPr lvl="1" eaLnBrk="1" hangingPunct="1">
              <a:spcBef>
                <a:spcPts val="200"/>
              </a:spcBef>
              <a:spcAft>
                <a:spcPts val="200"/>
              </a:spcAft>
              <a:buFont typeface="Wingdings" pitchFamily="-112" charset="2"/>
              <a:buChar char="§"/>
              <a:defRPr/>
            </a:pPr>
            <a:endParaRPr lang="en-US" altLang="zh-CN" sz="1400" kern="1200" dirty="0">
              <a:latin typeface="Arial" pitchFamily="-108" charset="0"/>
              <a:cs typeface="ＭＳ Ｐゴシック" pitchFamily="-108" charset="-128"/>
            </a:endParaRPr>
          </a:p>
          <a:p>
            <a:pPr eaLnBrk="1" hangingPunct="1">
              <a:spcBef>
                <a:spcPts val="200"/>
              </a:spcBef>
              <a:spcAft>
                <a:spcPts val="200"/>
              </a:spcAft>
              <a:buFont typeface="Wingdings" pitchFamily="-112" charset="2"/>
              <a:buChar char="§"/>
              <a:defRPr/>
            </a:pPr>
            <a:r>
              <a:rPr lang="en-US" altLang="zh-CN" sz="1800" kern="1200" dirty="0">
                <a:latin typeface="Arial" pitchFamily="-108" charset="0"/>
              </a:rPr>
              <a:t>NSF of China (60833007)</a:t>
            </a:r>
          </a:p>
          <a:p>
            <a:pPr lvl="1" eaLnBrk="1" hangingPunct="1">
              <a:spcBef>
                <a:spcPts val="200"/>
              </a:spcBef>
              <a:spcAft>
                <a:spcPts val="200"/>
              </a:spcAft>
              <a:buFont typeface="Wingdings" pitchFamily="-112" charset="2"/>
              <a:buChar char="§"/>
              <a:defRPr/>
            </a:pPr>
            <a:r>
              <a:rPr lang="en-US" altLang="zh-CN" sz="1400" kern="1200" dirty="0" smtClean="0">
                <a:latin typeface="Arial" pitchFamily="-108" charset="0"/>
                <a:cs typeface="ＭＳ Ｐゴシック" pitchFamily="-108" charset="-128"/>
              </a:rPr>
              <a:t>Partial support for </a:t>
            </a:r>
            <a:r>
              <a:rPr lang="en-US" altLang="zh-CN" sz="1400" kern="1200" dirty="0">
                <a:latin typeface="Arial" pitchFamily="-108" charset="0"/>
                <a:cs typeface="ＭＳ Ｐゴシック" pitchFamily="-108" charset="-128"/>
              </a:rPr>
              <a:t>Guofu Xie and </a:t>
            </a:r>
            <a:r>
              <a:rPr lang="en-US" altLang="zh-CN" sz="1400" kern="1200" dirty="0" err="1">
                <a:latin typeface="Arial" pitchFamily="-108" charset="0"/>
                <a:cs typeface="ＭＳ Ｐゴシック" pitchFamily="-108" charset="-128"/>
              </a:rPr>
              <a:t>Wencheng</a:t>
            </a:r>
            <a:r>
              <a:rPr lang="en-US" altLang="zh-CN" sz="1400" kern="1200" dirty="0">
                <a:latin typeface="Arial" pitchFamily="-108" charset="0"/>
                <a:cs typeface="ＭＳ Ｐゴシック" pitchFamily="-108" charset="-128"/>
              </a:rPr>
              <a:t> Wang </a:t>
            </a:r>
            <a:endParaRPr lang="en-US" altLang="zh-CN" sz="1400" dirty="0">
              <a:ea typeface="ＭＳ Ｐゴシック" pitchFamily="-112" charset="-128"/>
            </a:endParaRPr>
          </a:p>
          <a:p>
            <a:pPr eaLnBrk="1" hangingPunct="1">
              <a:spcBef>
                <a:spcPts val="200"/>
              </a:spcBef>
              <a:spcAft>
                <a:spcPts val="200"/>
              </a:spcAft>
              <a:buFont typeface="Wingdings" pitchFamily="-112" charset="2"/>
              <a:buChar char="§"/>
              <a:defRPr/>
            </a:pPr>
            <a:endParaRPr lang="en-US" sz="1800" dirty="0" smtClean="0">
              <a:solidFill>
                <a:schemeClr val="tx1"/>
              </a:solidFill>
              <a:ea typeface="ＭＳ Ｐゴシック" pitchFamily="-112" charset="-128"/>
            </a:endParaRPr>
          </a:p>
        </p:txBody>
      </p:sp>
    </p:spTree>
    <p:extLst>
      <p:ext uri="{BB962C8B-B14F-4D97-AF65-F5344CB8AC3E}">
        <p14:creationId xmlns:p14="http://schemas.microsoft.com/office/powerpoint/2010/main" val="1670971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4294967295"/>
          </p:nvPr>
        </p:nvSpPr>
        <p:spPr>
          <a:xfrm>
            <a:off x="279400" y="762000"/>
            <a:ext cx="6807200" cy="3124200"/>
          </a:xfrm>
          <a:prstGeom prst="rect">
            <a:avLst/>
          </a:prstGeom>
        </p:spPr>
        <p:txBody>
          <a:bodyPr/>
          <a:lstStyle/>
          <a:p>
            <a:pPr eaLnBrk="1" hangingPunct="1">
              <a:spcBef>
                <a:spcPts val="200"/>
              </a:spcBef>
              <a:spcAft>
                <a:spcPts val="200"/>
              </a:spcAft>
              <a:buClr>
                <a:schemeClr val="accent6"/>
              </a:buClr>
              <a:buFont typeface="Wingdings" pitchFamily="-112" charset="2"/>
              <a:buChar char="§"/>
              <a:defRPr/>
            </a:pPr>
            <a:endParaRPr lang="en-US" sz="1400" dirty="0" smtClean="0">
              <a:solidFill>
                <a:schemeClr val="tx1"/>
              </a:solidFill>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endParaRPr lang="en-US" sz="1400" dirty="0">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endParaRPr lang="en-US" sz="1400" dirty="0" smtClean="0">
              <a:solidFill>
                <a:schemeClr val="tx1"/>
              </a:solidFill>
              <a:ea typeface="ＭＳ Ｐゴシック" pitchFamily="-112" charset="-128"/>
            </a:endParaRPr>
          </a:p>
          <a:p>
            <a:pPr eaLnBrk="1" hangingPunct="1">
              <a:spcBef>
                <a:spcPts val="200"/>
              </a:spcBef>
              <a:spcAft>
                <a:spcPts val="200"/>
              </a:spcAft>
              <a:buClr>
                <a:schemeClr val="accent6"/>
              </a:buClr>
              <a:buFont typeface="Wingdings" pitchFamily="-112" charset="2"/>
              <a:buChar char="§"/>
              <a:defRPr/>
            </a:pPr>
            <a:endParaRPr lang="en-US" sz="1400" dirty="0">
              <a:ea typeface="ＭＳ Ｐゴシック" pitchFamily="-112" charset="-128"/>
            </a:endParaRPr>
          </a:p>
          <a:p>
            <a:pPr eaLnBrk="1" hangingPunct="1">
              <a:spcBef>
                <a:spcPts val="200"/>
              </a:spcBef>
              <a:spcAft>
                <a:spcPts val="200"/>
              </a:spcAft>
              <a:buFont typeface="Wingdings" pitchFamily="-112" charset="2"/>
              <a:buChar char="§"/>
              <a:defRPr/>
            </a:pPr>
            <a:r>
              <a:rPr lang="en-US" altLang="zh-CN" sz="2800" dirty="0"/>
              <a:t>Thank you!</a:t>
            </a:r>
            <a:endParaRPr lang="zh-CN" altLang="en-US" sz="2800" dirty="0"/>
          </a:p>
          <a:p>
            <a:pPr marL="0" indent="0" eaLnBrk="1" hangingPunct="1">
              <a:spcBef>
                <a:spcPts val="200"/>
              </a:spcBef>
              <a:spcAft>
                <a:spcPts val="200"/>
              </a:spcAft>
              <a:buClr>
                <a:schemeClr val="accent6"/>
              </a:buClr>
              <a:buNone/>
              <a:defRPr/>
            </a:pPr>
            <a:endParaRPr lang="en-US" sz="1400" dirty="0" smtClean="0">
              <a:solidFill>
                <a:schemeClr val="tx1"/>
              </a:solidFill>
              <a:ea typeface="ＭＳ Ｐゴシック" pitchFamily="-112" charset="-128"/>
            </a:endParaRPr>
          </a:p>
        </p:txBody>
      </p:sp>
    </p:spTree>
    <p:extLst>
      <p:ext uri="{BB962C8B-B14F-4D97-AF65-F5344CB8AC3E}">
        <p14:creationId xmlns:p14="http://schemas.microsoft.com/office/powerpoint/2010/main" val="3059680359"/>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1">
      <a:dk1>
        <a:srgbClr val="141313"/>
      </a:dk1>
      <a:lt1>
        <a:srgbClr val="787972"/>
      </a:lt1>
      <a:dk2>
        <a:srgbClr val="FFEDD6"/>
      </a:dk2>
      <a:lt2>
        <a:srgbClr val="96714E"/>
      </a:lt2>
      <a:accent1>
        <a:srgbClr val="F5BF66"/>
      </a:accent1>
      <a:accent2>
        <a:srgbClr val="D74820"/>
      </a:accent2>
      <a:accent3>
        <a:srgbClr val="58453A"/>
      </a:accent3>
      <a:accent4>
        <a:srgbClr val="FFFFFE"/>
      </a:accent4>
      <a:accent5>
        <a:srgbClr val="F6C066"/>
      </a:accent5>
      <a:accent6>
        <a:srgbClr val="D84820"/>
      </a:accent6>
      <a:hlink>
        <a:srgbClr val="FFFFFE"/>
      </a:hlink>
      <a:folHlink>
        <a:srgbClr val="76777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A47F33"/>
        </a:dk1>
        <a:lt1>
          <a:srgbClr val="FFFFFF"/>
        </a:lt1>
        <a:dk2>
          <a:srgbClr val="483225"/>
        </a:dk2>
        <a:lt2>
          <a:srgbClr val="FFFFFF"/>
        </a:lt2>
        <a:accent1>
          <a:srgbClr val="92BFEB"/>
        </a:accent1>
        <a:accent2>
          <a:srgbClr val="F99D1C"/>
        </a:accent2>
        <a:accent3>
          <a:srgbClr val="B1ADAC"/>
        </a:accent3>
        <a:accent4>
          <a:srgbClr val="DADADA"/>
        </a:accent4>
        <a:accent5>
          <a:srgbClr val="C7DCF3"/>
        </a:accent5>
        <a:accent6>
          <a:srgbClr val="E28E18"/>
        </a:accent6>
        <a:hlink>
          <a:srgbClr val="A4D767"/>
        </a:hlink>
        <a:folHlink>
          <a:srgbClr val="00308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43322</TotalTime>
  <Words>2841</Words>
  <Application>Microsoft Office PowerPoint</Application>
  <PresentationFormat>Custom</PresentationFormat>
  <Paragraphs>389</Paragraphs>
  <Slides>27</Slides>
  <Notes>27</Notes>
  <HiddenSlides>0</HiddenSlides>
  <MMClips>4</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Overby</dc:creator>
  <cp:lastModifiedBy>Xin Sun (IG)</cp:lastModifiedBy>
  <cp:revision>4222</cp:revision>
  <dcterms:created xsi:type="dcterms:W3CDTF">2012-02-14T22:43:59Z</dcterms:created>
  <dcterms:modified xsi:type="dcterms:W3CDTF">2012-08-06T18:22:15Z</dcterms:modified>
</cp:coreProperties>
</file>